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3" r:id="rId17"/>
    <p:sldId id="271" r:id="rId18"/>
    <p:sldId id="272" r:id="rId19"/>
    <p:sldId id="277" r:id="rId20"/>
    <p:sldId id="273" r:id="rId21"/>
    <p:sldId id="278" r:id="rId22"/>
    <p:sldId id="274" r:id="rId23"/>
    <p:sldId id="275" r:id="rId24"/>
    <p:sldId id="276" r:id="rId25"/>
    <p:sldId id="279" r:id="rId26"/>
    <p:sldId id="280" r:id="rId27"/>
    <p:sldId id="281" r:id="rId28"/>
    <p:sldId id="282" r:id="rId29"/>
    <p:sldId id="284" r:id="rId3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F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58FB-9657-467E-910F-59FBBBC1C0CA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2A5D-D246-42EB-978A-8E78C1BC95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58FB-9657-467E-910F-59FBBBC1C0CA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2A5D-D246-42EB-978A-8E78C1BC95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58FB-9657-467E-910F-59FBBBC1C0CA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2A5D-D246-42EB-978A-8E78C1BC95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58FB-9657-467E-910F-59FBBBC1C0CA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2A5D-D246-42EB-978A-8E78C1BC95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58FB-9657-467E-910F-59FBBBC1C0CA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2A5D-D246-42EB-978A-8E78C1BC95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58FB-9657-467E-910F-59FBBBC1C0CA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2A5D-D246-42EB-978A-8E78C1BC951C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58FB-9657-467E-910F-59FBBBC1C0CA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2A5D-D246-42EB-978A-8E78C1BC95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58FB-9657-467E-910F-59FBBBC1C0CA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2A5D-D246-42EB-978A-8E78C1BC95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58FB-9657-467E-910F-59FBBBC1C0CA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2A5D-D246-42EB-978A-8E78C1BC95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58FB-9657-467E-910F-59FBBBC1C0CA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CB2A5D-D246-42EB-978A-8E78C1BC95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58FB-9657-467E-910F-59FBBBC1C0CA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2A5D-D246-42EB-978A-8E78C1BC95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35058FB-9657-467E-910F-59FBBBC1C0CA}" type="datetimeFigureOut">
              <a:rPr lang="hu-HU" smtClean="0"/>
              <a:t>2017.08.10.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CB2A5D-D246-42EB-978A-8E78C1BC951C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 rot="19140000">
            <a:off x="859481" y="1449770"/>
            <a:ext cx="6200902" cy="1537591"/>
          </a:xfrm>
        </p:spPr>
        <p:txBody>
          <a:bodyPr/>
          <a:lstStyle/>
          <a:p>
            <a:r>
              <a:rPr lang="hu-HU" sz="4400" dirty="0" smtClean="0"/>
              <a:t>KÜLDÖTT VÁLASZTÓ ÉVADNYITÓ ÉRTEKEZLET</a:t>
            </a:r>
            <a:endParaRPr lang="hu-HU" sz="4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 rot="19140000">
            <a:off x="1649200" y="2716149"/>
            <a:ext cx="6511131" cy="329259"/>
          </a:xfrm>
        </p:spPr>
        <p:txBody>
          <a:bodyPr>
            <a:noAutofit/>
          </a:bodyPr>
          <a:lstStyle/>
          <a:p>
            <a:r>
              <a:rPr lang="hu-HU" sz="2000" dirty="0" smtClean="0"/>
              <a:t>2017. AUGUSZTU 10.</a:t>
            </a:r>
            <a:endParaRPr lang="hu-HU" sz="2000" dirty="0"/>
          </a:p>
        </p:txBody>
      </p:sp>
      <p:pic>
        <p:nvPicPr>
          <p:cNvPr id="6" name="Kép 5" descr="FMLSZ log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692696"/>
            <a:ext cx="936104" cy="1170130"/>
          </a:xfrm>
          <a:prstGeom prst="rect">
            <a:avLst/>
          </a:prstGeom>
        </p:spPr>
      </p:pic>
      <p:pic>
        <p:nvPicPr>
          <p:cNvPr id="7" name="Picture 2" descr="logo_0021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797152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471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Sportszakember ügyintézés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00628"/>
            <a:ext cx="8424936" cy="3912548"/>
          </a:xfrm>
        </p:spPr>
        <p:txBody>
          <a:bodyPr>
            <a:normAutofit lnSpcReduction="10000"/>
          </a:bodyPr>
          <a:lstStyle/>
          <a:p>
            <a:r>
              <a:rPr lang="hu-HU" sz="2400" u="sng" dirty="0" smtClean="0"/>
              <a:t>Regisztrációs kártya kérelem </a:t>
            </a:r>
          </a:p>
          <a:p>
            <a:endParaRPr lang="hu-HU" sz="2000" u="sng" dirty="0" smtClean="0"/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400" b="0" dirty="0">
                <a:solidFill>
                  <a:prstClr val="black"/>
                </a:solidFill>
                <a:latin typeface="Corbel"/>
              </a:rPr>
              <a:t>Új felvitel:     	piros csillaggal jelölt adatok kitöltése </a:t>
            </a:r>
            <a:r>
              <a:rPr lang="hu-HU" sz="2400" b="0" dirty="0" smtClean="0">
                <a:solidFill>
                  <a:prstClr val="black"/>
                </a:solidFill>
                <a:latin typeface="Corbel"/>
              </a:rPr>
              <a:t>kötelező</a:t>
            </a:r>
          </a:p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</a:pPr>
            <a:endParaRPr lang="hu-HU" sz="2400" b="0" dirty="0">
              <a:solidFill>
                <a:prstClr val="black"/>
              </a:solidFill>
              <a:latin typeface="Corbel"/>
            </a:endParaRP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400" b="0" dirty="0" smtClean="0">
                <a:solidFill>
                  <a:prstClr val="black"/>
                </a:solidFill>
                <a:latin typeface="Corbel"/>
              </a:rPr>
              <a:t>Módosít</a:t>
            </a:r>
            <a:r>
              <a:rPr lang="hu-HU" sz="2400" b="0" dirty="0">
                <a:solidFill>
                  <a:prstClr val="black"/>
                </a:solidFill>
                <a:latin typeface="Corbel"/>
              </a:rPr>
              <a:t>:		feltöltött adatokat lehet változtatni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400" b="0" dirty="0">
                <a:solidFill>
                  <a:prstClr val="black"/>
                </a:solidFill>
                <a:latin typeface="Corbel"/>
              </a:rPr>
              <a:t>Megtekint:     </a:t>
            </a:r>
            <a:r>
              <a:rPr lang="hu-HU" sz="2400" b="0" dirty="0" smtClean="0">
                <a:solidFill>
                  <a:prstClr val="black"/>
                </a:solidFill>
                <a:latin typeface="Corbel"/>
              </a:rPr>
              <a:t>     </a:t>
            </a:r>
            <a:r>
              <a:rPr lang="hu-HU" sz="2400" b="0" dirty="0">
                <a:solidFill>
                  <a:prstClr val="black"/>
                </a:solidFill>
                <a:latin typeface="Corbel"/>
              </a:rPr>
              <a:t>csak megtekintés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400" b="0" dirty="0">
                <a:solidFill>
                  <a:prstClr val="black"/>
                </a:solidFill>
                <a:latin typeface="Corbel"/>
              </a:rPr>
              <a:t>Töröl:		</a:t>
            </a:r>
            <a:r>
              <a:rPr lang="hu-HU" sz="2400" b="0" dirty="0" smtClean="0">
                <a:solidFill>
                  <a:prstClr val="black"/>
                </a:solidFill>
                <a:latin typeface="Corbel"/>
              </a:rPr>
              <a:t>        tranzakció </a:t>
            </a:r>
            <a:r>
              <a:rPr lang="hu-HU" sz="2400" b="0" dirty="0">
                <a:solidFill>
                  <a:prstClr val="black"/>
                </a:solidFill>
                <a:latin typeface="Corbel"/>
              </a:rPr>
              <a:t>törlés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400" b="0" dirty="0">
                <a:solidFill>
                  <a:prstClr val="black"/>
                </a:solidFill>
                <a:latin typeface="Corbel"/>
              </a:rPr>
              <a:t>Bevonás indítása:</a:t>
            </a:r>
          </a:p>
          <a:p>
            <a:endParaRPr lang="hu-HU" sz="2000" u="sng" dirty="0"/>
          </a:p>
        </p:txBody>
      </p:sp>
      <p:sp>
        <p:nvSpPr>
          <p:cNvPr id="4" name="Téglalap 3"/>
          <p:cNvSpPr/>
          <p:nvPr/>
        </p:nvSpPr>
        <p:spPr>
          <a:xfrm>
            <a:off x="7092280" y="2313295"/>
            <a:ext cx="1637732" cy="2593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Ment és bezár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743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Mérkőzés módosítási kérelem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100628"/>
            <a:ext cx="8136904" cy="3912548"/>
          </a:xfrm>
        </p:spPr>
        <p:txBody>
          <a:bodyPr>
            <a:normAutofit fontScale="85000" lnSpcReduction="20000"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  <a:latin typeface="Corbel"/>
              </a:rPr>
              <a:t>Mérkőzés kiválasztás</a:t>
            </a:r>
          </a:p>
          <a:p>
            <a:pPr marL="800100" lvl="1" indent="-3429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100" dirty="0">
                <a:solidFill>
                  <a:prstClr val="black"/>
                </a:solidFill>
                <a:latin typeface="Corbel"/>
              </a:rPr>
              <a:t>Kért dátum, -	kért helyszín   </a:t>
            </a:r>
            <a:r>
              <a:rPr lang="hu-HU" sz="2100" dirty="0" smtClean="0">
                <a:solidFill>
                  <a:prstClr val="black"/>
                </a:solidFill>
                <a:latin typeface="Corbel"/>
              </a:rPr>
              <a:t>megadás</a:t>
            </a:r>
          </a:p>
          <a:p>
            <a:pPr marL="800100" lvl="1" indent="-3429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100" dirty="0" smtClean="0">
                <a:solidFill>
                  <a:prstClr val="black"/>
                </a:solidFill>
                <a:latin typeface="Corbel"/>
              </a:rPr>
              <a:t>Módosítás indoklás: Rövid indoklás a módosítás okáról.</a:t>
            </a:r>
            <a:endParaRPr lang="hu-HU" sz="2100" dirty="0">
              <a:solidFill>
                <a:prstClr val="black"/>
              </a:solidFill>
              <a:latin typeface="Corbel"/>
            </a:endParaRPr>
          </a:p>
          <a:p>
            <a:pPr marL="800100" lvl="1" indent="-3429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100" dirty="0">
                <a:solidFill>
                  <a:prstClr val="black"/>
                </a:solidFill>
                <a:latin typeface="Corbel"/>
              </a:rPr>
              <a:t>Fájl feltöltés: </a:t>
            </a:r>
            <a:r>
              <a:rPr lang="hu-HU" sz="2100" dirty="0" smtClean="0">
                <a:solidFill>
                  <a:prstClr val="black"/>
                </a:solidFill>
                <a:latin typeface="Corbel"/>
              </a:rPr>
              <a:t>módosítási </a:t>
            </a:r>
            <a:r>
              <a:rPr lang="hu-HU" sz="2100" dirty="0">
                <a:solidFill>
                  <a:prstClr val="black"/>
                </a:solidFill>
                <a:latin typeface="Corbel"/>
              </a:rPr>
              <a:t>díj befizetés  igazolás egy dokumentumba</a:t>
            </a:r>
          </a:p>
          <a:p>
            <a:pPr marL="800100" lvl="1" indent="-3429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endParaRPr lang="hu-HU" sz="2000" dirty="0">
              <a:solidFill>
                <a:prstClr val="black"/>
              </a:solidFill>
              <a:latin typeface="Corbel"/>
            </a:endParaRPr>
          </a:p>
          <a:p>
            <a:pPr lvl="1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Corbel"/>
              </a:rPr>
              <a:t>    </a:t>
            </a:r>
            <a:r>
              <a:rPr lang="hu-HU" sz="2400" b="1" dirty="0" smtClean="0">
                <a:solidFill>
                  <a:prstClr val="black"/>
                </a:solidFill>
                <a:latin typeface="Corbel"/>
              </a:rPr>
              <a:t>Kérelem </a:t>
            </a:r>
            <a:r>
              <a:rPr lang="hu-HU" sz="2400" b="1" dirty="0">
                <a:solidFill>
                  <a:prstClr val="black"/>
                </a:solidFill>
                <a:latin typeface="Corbel"/>
              </a:rPr>
              <a:t>véleményezés </a:t>
            </a:r>
          </a:p>
          <a:p>
            <a:pPr marL="812800" lvl="2" indent="-3556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200" dirty="0">
                <a:solidFill>
                  <a:prstClr val="black"/>
                </a:solidFill>
                <a:latin typeface="Corbel"/>
              </a:rPr>
              <a:t>Ellenfél jóváhagyása, vagy elutasítása</a:t>
            </a:r>
          </a:p>
          <a:p>
            <a:pPr marL="800100" lvl="2" indent="-3429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endParaRPr lang="hu-HU" sz="2200" dirty="0">
              <a:solidFill>
                <a:prstClr val="black"/>
              </a:solidFill>
              <a:latin typeface="Corbel"/>
            </a:endParaRPr>
          </a:p>
          <a:p>
            <a:pPr marL="457200" lvl="2" indent="-4572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  <a:latin typeface="Corbel"/>
              </a:rPr>
              <a:t>Versenybizottság csak jóváhagyott, és kellően megindokolt mérkőzés módosítási igényeket támogatja. 15 napon belüli kérelem esetén díjfizetési rend szerinti módosítási díj befizetése </a:t>
            </a:r>
            <a:r>
              <a:rPr lang="hu-HU" sz="2400" dirty="0" smtClean="0">
                <a:solidFill>
                  <a:prstClr val="black"/>
                </a:solidFill>
                <a:latin typeface="Corbel"/>
              </a:rPr>
              <a:t>mellett</a:t>
            </a:r>
            <a:r>
              <a:rPr lang="hu-HU" sz="2200" dirty="0" smtClean="0">
                <a:solidFill>
                  <a:prstClr val="black"/>
                </a:solidFill>
                <a:latin typeface="Corbel"/>
              </a:rPr>
              <a:t>.</a:t>
            </a:r>
            <a:endParaRPr lang="hu-HU" sz="2200" dirty="0">
              <a:solidFill>
                <a:prstClr val="black"/>
              </a:solidFill>
              <a:latin typeface="Corbel"/>
            </a:endParaRP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796137" y="2422057"/>
            <a:ext cx="2664296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chemeClr val="bg1"/>
                </a:solidFill>
              </a:rPr>
              <a:t>Módosítási igény elküldése</a:t>
            </a:r>
            <a:endParaRPr lang="hu-H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6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Időpont módosítás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387450"/>
              </p:ext>
            </p:extLst>
          </p:nvPr>
        </p:nvGraphicFramePr>
        <p:xfrm>
          <a:off x="107502" y="1268759"/>
          <a:ext cx="8856986" cy="3723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6"/>
                <a:gridCol w="1512168"/>
                <a:gridCol w="1512168"/>
                <a:gridCol w="1512168"/>
                <a:gridCol w="1512168"/>
                <a:gridCol w="1512168"/>
              </a:tblGrid>
              <a:tr h="117613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Felnőtt</a:t>
                      </a:r>
                    </a:p>
                    <a:p>
                      <a:pPr algn="ctr"/>
                      <a:r>
                        <a:rPr lang="hu-HU" sz="2000" dirty="0" smtClean="0"/>
                        <a:t>Megyei</a:t>
                      </a:r>
                    </a:p>
                    <a:p>
                      <a:pPr algn="ctr"/>
                      <a:r>
                        <a:rPr lang="hu-HU" sz="2000" dirty="0" smtClean="0"/>
                        <a:t>I, II.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Felnőtt</a:t>
                      </a:r>
                    </a:p>
                    <a:p>
                      <a:pPr algn="ctr"/>
                      <a:r>
                        <a:rPr lang="hu-HU" sz="2000" dirty="0" smtClean="0"/>
                        <a:t>Megyei       III.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U-14</a:t>
                      </a:r>
                    </a:p>
                    <a:p>
                      <a:pPr algn="ctr"/>
                      <a:r>
                        <a:rPr lang="hu-HU" sz="2000" dirty="0" smtClean="0"/>
                        <a:t>U-16</a:t>
                      </a:r>
                    </a:p>
                    <a:p>
                      <a:pPr algn="ctr"/>
                      <a:r>
                        <a:rPr lang="hu-HU" sz="2000" dirty="0" smtClean="0"/>
                        <a:t>U-19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Öregfiú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Kispálya</a:t>
                      </a:r>
                      <a:endParaRPr lang="hu-HU" sz="2000" dirty="0"/>
                    </a:p>
                  </a:txBody>
                  <a:tcPr anchor="ctr"/>
                </a:tc>
              </a:tr>
              <a:tr h="1176131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8-15 nap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0070C0"/>
                          </a:solidFill>
                        </a:rPr>
                        <a:t>6.000.-</a:t>
                      </a:r>
                      <a:endParaRPr lang="hu-H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0070C0"/>
                          </a:solidFill>
                        </a:rPr>
                        <a:t>4.000.-</a:t>
                      </a:r>
                      <a:endParaRPr lang="hu-H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0070C0"/>
                          </a:solidFill>
                        </a:rPr>
                        <a:t>2.000.-</a:t>
                      </a:r>
                      <a:endParaRPr lang="hu-H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0070C0"/>
                          </a:solidFill>
                        </a:rPr>
                        <a:t>4.000.-</a:t>
                      </a:r>
                      <a:endParaRPr lang="hu-H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0070C0"/>
                          </a:solidFill>
                        </a:rPr>
                        <a:t>2.000.-</a:t>
                      </a:r>
                      <a:endParaRPr lang="hu-H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1176131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8 napon belül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0070C0"/>
                          </a:solidFill>
                        </a:rPr>
                        <a:t>15.000.-</a:t>
                      </a:r>
                      <a:endParaRPr lang="hu-H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0070C0"/>
                          </a:solidFill>
                        </a:rPr>
                        <a:t>10.000.-</a:t>
                      </a:r>
                      <a:endParaRPr lang="hu-H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0070C0"/>
                          </a:solidFill>
                        </a:rPr>
                        <a:t>5.000.-</a:t>
                      </a:r>
                      <a:endParaRPr lang="hu-H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0070C0"/>
                          </a:solidFill>
                        </a:rPr>
                        <a:t>10.000.-</a:t>
                      </a:r>
                      <a:endParaRPr lang="hu-H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0070C0"/>
                          </a:solidFill>
                        </a:rPr>
                        <a:t>5.000.-</a:t>
                      </a:r>
                      <a:endParaRPr lang="hu-H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74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összeállítás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00628"/>
            <a:ext cx="8424936" cy="3579849"/>
          </a:xfrm>
        </p:spPr>
        <p:txBody>
          <a:bodyPr>
            <a:normAutofit fontScale="85000" lnSpcReduction="20000"/>
          </a:bodyPr>
          <a:lstStyle/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r>
              <a:rPr lang="hu-HU" sz="2400" b="0" dirty="0">
                <a:solidFill>
                  <a:prstClr val="black"/>
                </a:solidFill>
                <a:latin typeface="Corbel"/>
              </a:rPr>
              <a:t>Mérkőzés kiválasztás           </a:t>
            </a:r>
            <a:r>
              <a:rPr lang="hu-HU" sz="2400" b="0" dirty="0" smtClean="0">
                <a:solidFill>
                  <a:prstClr val="black"/>
                </a:solidFill>
                <a:latin typeface="Corbel"/>
              </a:rPr>
              <a:t> </a:t>
            </a:r>
            <a:r>
              <a:rPr lang="hu-HU" sz="2400" b="0" dirty="0">
                <a:solidFill>
                  <a:prstClr val="black"/>
                </a:solidFill>
                <a:latin typeface="Corbel"/>
              </a:rPr>
              <a:t>összeállítás  (</a:t>
            </a:r>
            <a:r>
              <a:rPr lang="hu-HU" sz="2000" b="0" dirty="0">
                <a:solidFill>
                  <a:prstClr val="black"/>
                </a:solidFill>
                <a:latin typeface="Corbel"/>
              </a:rPr>
              <a:t>megjelenik a mérkőzés jegyzőkönyv)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400" b="0" dirty="0">
                <a:solidFill>
                  <a:prstClr val="black"/>
                </a:solidFill>
                <a:latin typeface="Corbel"/>
              </a:rPr>
              <a:t>Csak saját egyesület játékosai, és stábtagjai közül lehet választani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endParaRPr lang="hu-HU" sz="2400" b="0" dirty="0" smtClean="0">
              <a:solidFill>
                <a:prstClr val="black"/>
              </a:solidFill>
              <a:latin typeface="Corbel"/>
            </a:endParaRP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endParaRPr lang="hu-HU" sz="2400" b="0" dirty="0" smtClean="0">
              <a:solidFill>
                <a:prstClr val="black"/>
              </a:solidFill>
              <a:latin typeface="Corbel"/>
            </a:endParaRPr>
          </a:p>
          <a:p>
            <a:pPr marL="0" lvl="0" indent="0" algn="ctr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</a:pPr>
            <a:r>
              <a:rPr lang="hu-HU" sz="2400" b="0" dirty="0">
                <a:solidFill>
                  <a:prstClr val="black"/>
                </a:solidFill>
                <a:latin typeface="Corbel"/>
              </a:rPr>
              <a:t>	</a:t>
            </a:r>
            <a:r>
              <a:rPr lang="hu-HU" sz="2600" u="sng" dirty="0">
                <a:solidFill>
                  <a:srgbClr val="FF0000"/>
                </a:solidFill>
                <a:latin typeface="Corbel"/>
              </a:rPr>
              <a:t>JÁTÉKVEZETŐ OLDALÁN </a:t>
            </a:r>
            <a:r>
              <a:rPr lang="hu-HU" sz="2600" u="sng" dirty="0" smtClean="0">
                <a:solidFill>
                  <a:srgbClr val="FF0000"/>
                </a:solidFill>
                <a:latin typeface="Corbel"/>
              </a:rPr>
              <a:t>KIVÉTELES ESETBEN </a:t>
            </a:r>
            <a:r>
              <a:rPr lang="hu-HU" sz="2600" u="sng" dirty="0">
                <a:solidFill>
                  <a:srgbClr val="FF0000"/>
                </a:solidFill>
                <a:latin typeface="Corbel"/>
              </a:rPr>
              <a:t>LEHET ÖSSZEÁLLÍTÁST FELTÖLTENI</a:t>
            </a:r>
            <a:r>
              <a:rPr lang="hu-HU" sz="2600" u="sng" dirty="0" smtClean="0">
                <a:solidFill>
                  <a:srgbClr val="FF0000"/>
                </a:solidFill>
                <a:latin typeface="Corbel"/>
              </a:rPr>
              <a:t>!</a:t>
            </a:r>
          </a:p>
          <a:p>
            <a:pPr marL="457200" lvl="0" indent="-457200" algn="ctr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endParaRPr lang="hu-HU" sz="2600" u="sng" dirty="0">
              <a:solidFill>
                <a:srgbClr val="FF0000"/>
              </a:solidFill>
              <a:latin typeface="Corbel"/>
            </a:endParaRPr>
          </a:p>
          <a:p>
            <a:pPr marL="531813" lvl="0" indent="-531813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800" dirty="0">
                <a:solidFill>
                  <a:prstClr val="black"/>
                </a:solidFill>
                <a:latin typeface="Corbel"/>
              </a:rPr>
              <a:t>Minden csapat </a:t>
            </a:r>
            <a:r>
              <a:rPr lang="hu-HU" sz="2800" u="sng" dirty="0">
                <a:solidFill>
                  <a:prstClr val="black"/>
                </a:solidFill>
                <a:latin typeface="Corbel"/>
              </a:rPr>
              <a:t>gondoskodjon</a:t>
            </a:r>
            <a:r>
              <a:rPr lang="hu-HU" sz="2800" dirty="0">
                <a:solidFill>
                  <a:prstClr val="black"/>
                </a:solidFill>
                <a:latin typeface="Corbel"/>
              </a:rPr>
              <a:t> arról, hogy a mérkőzésen </a:t>
            </a:r>
            <a:r>
              <a:rPr lang="hu-HU" sz="2800" dirty="0" smtClean="0">
                <a:solidFill>
                  <a:prstClr val="black"/>
                </a:solidFill>
                <a:latin typeface="Corbel"/>
              </a:rPr>
              <a:t>legyen számítógép és </a:t>
            </a:r>
            <a:r>
              <a:rPr lang="hu-HU" sz="2800" u="sng" dirty="0">
                <a:solidFill>
                  <a:prstClr val="black"/>
                </a:solidFill>
                <a:latin typeface="Corbel"/>
              </a:rPr>
              <a:t>IFA jogosultságú </a:t>
            </a:r>
            <a:r>
              <a:rPr lang="hu-HU" sz="2800" dirty="0">
                <a:solidFill>
                  <a:prstClr val="black"/>
                </a:solidFill>
                <a:latin typeface="Corbel"/>
              </a:rPr>
              <a:t>vezető!!!</a:t>
            </a: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2846509" y="1215175"/>
            <a:ext cx="348018" cy="8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6516216" y="2108535"/>
            <a:ext cx="1714358" cy="3366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Ment és bezár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001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kapcsolattartók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00628"/>
            <a:ext cx="8352928" cy="3768532"/>
          </a:xfrm>
        </p:spPr>
        <p:txBody>
          <a:bodyPr>
            <a:normAutofit fontScale="85000" lnSpcReduction="10000"/>
          </a:bodyPr>
          <a:lstStyle/>
          <a:p>
            <a:pPr marL="0" lvl="0" indent="0" algn="just" defTabSz="457200">
              <a:spcBef>
                <a:spcPct val="20000"/>
              </a:spcBef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r>
              <a:rPr lang="hu-HU" sz="2800" b="0" dirty="0">
                <a:solidFill>
                  <a:prstClr val="black"/>
                </a:solidFill>
                <a:latin typeface="Corbel"/>
              </a:rPr>
              <a:t>Sportszervezet </a:t>
            </a:r>
            <a:r>
              <a:rPr lang="hu-HU" sz="2800" b="0" u="sng" dirty="0">
                <a:solidFill>
                  <a:prstClr val="black"/>
                </a:solidFill>
                <a:latin typeface="Corbel"/>
              </a:rPr>
              <a:t>vezetője (adminisztrátor</a:t>
            </a:r>
            <a:r>
              <a:rPr lang="hu-HU" sz="2800" b="0" dirty="0">
                <a:solidFill>
                  <a:prstClr val="black"/>
                </a:solidFill>
                <a:latin typeface="Corbel"/>
              </a:rPr>
              <a:t>) itt tudja </a:t>
            </a:r>
            <a:r>
              <a:rPr lang="hu-HU" sz="2800" b="0" u="sng" dirty="0">
                <a:solidFill>
                  <a:prstClr val="black"/>
                </a:solidFill>
                <a:latin typeface="Corbel"/>
              </a:rPr>
              <a:t>beállítan</a:t>
            </a:r>
            <a:r>
              <a:rPr lang="hu-HU" sz="2800" b="0" dirty="0">
                <a:solidFill>
                  <a:prstClr val="black"/>
                </a:solidFill>
                <a:latin typeface="Corbel"/>
              </a:rPr>
              <a:t>i, módosítani, törölni  azokat a személyeket, és </a:t>
            </a:r>
            <a:r>
              <a:rPr lang="hu-HU" sz="2800" b="0" u="sng" dirty="0" smtClean="0">
                <a:solidFill>
                  <a:prstClr val="black"/>
                </a:solidFill>
                <a:latin typeface="Corbel"/>
              </a:rPr>
              <a:t>jogosultságukat</a:t>
            </a:r>
            <a:r>
              <a:rPr lang="hu-HU" sz="2800" b="0" dirty="0" smtClean="0">
                <a:solidFill>
                  <a:prstClr val="black"/>
                </a:solidFill>
                <a:latin typeface="Corbel"/>
              </a:rPr>
              <a:t> az IFA rendszerben, amelyek </a:t>
            </a:r>
            <a:r>
              <a:rPr lang="hu-HU" sz="2800" b="0" dirty="0">
                <a:solidFill>
                  <a:prstClr val="black"/>
                </a:solidFill>
                <a:latin typeface="Corbel"/>
              </a:rPr>
              <a:t>az egyesület </a:t>
            </a:r>
            <a:r>
              <a:rPr lang="hu-HU" sz="2800" b="0" dirty="0" smtClean="0">
                <a:solidFill>
                  <a:prstClr val="black"/>
                </a:solidFill>
                <a:latin typeface="Corbel"/>
              </a:rPr>
              <a:t>ügyvitelét biztosítják.</a:t>
            </a:r>
          </a:p>
          <a:p>
            <a:pPr marL="0" lvl="0" indent="0" algn="just" defTabSz="457200">
              <a:spcBef>
                <a:spcPct val="20000"/>
              </a:spcBef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r>
              <a:rPr lang="hu-HU" sz="2200" b="0" dirty="0" smtClean="0">
                <a:solidFill>
                  <a:prstClr val="black"/>
                </a:solidFill>
                <a:latin typeface="Corbel"/>
              </a:rPr>
              <a:t>(verseny-, regisztrációs kártya-, utánpótlás-, licence-, nyilvántartás stb. ügyintéző)</a:t>
            </a:r>
          </a:p>
          <a:p>
            <a:pPr marL="0" lvl="0" indent="0" algn="just" defTabSz="457200">
              <a:spcBef>
                <a:spcPct val="20000"/>
              </a:spcBef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endParaRPr lang="hu-HU" sz="2200" b="0" dirty="0">
              <a:solidFill>
                <a:prstClr val="black"/>
              </a:solidFill>
              <a:latin typeface="Corbel"/>
            </a:endParaRPr>
          </a:p>
          <a:p>
            <a:pPr marL="0" lvl="0" indent="0" algn="just" defTabSz="457200">
              <a:spcBef>
                <a:spcPct val="20000"/>
              </a:spcBef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r>
              <a:rPr lang="hu-HU" sz="2800" u="sng" dirty="0">
                <a:solidFill>
                  <a:prstClr val="black"/>
                </a:solidFill>
                <a:latin typeface="Corbel"/>
              </a:rPr>
              <a:t>Kérjük a csapatokat, hogy a mérkőzésekhez biztosítsák a helyszínen lévő vezetőik részére az IFA rendszerhez való hozzáférést</a:t>
            </a:r>
            <a:r>
              <a:rPr lang="hu-HU" sz="2800" u="sng" dirty="0" smtClean="0">
                <a:solidFill>
                  <a:prstClr val="black"/>
                </a:solidFill>
                <a:latin typeface="Corbel"/>
              </a:rPr>
              <a:t>!</a:t>
            </a:r>
          </a:p>
          <a:p>
            <a:pPr marL="0" lvl="0" indent="0" algn="just" defTabSz="457200">
              <a:spcBef>
                <a:spcPct val="20000"/>
              </a:spcBef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r>
              <a:rPr lang="hu-HU" sz="2800" b="0" dirty="0" smtClean="0">
                <a:solidFill>
                  <a:prstClr val="black"/>
                </a:solidFill>
                <a:latin typeface="Corbel"/>
              </a:rPr>
              <a:t>(Fentiek szerint állítsák be!)</a:t>
            </a:r>
            <a:endParaRPr lang="hu-HU" sz="2800" b="0" dirty="0">
              <a:solidFill>
                <a:prstClr val="black"/>
              </a:solidFill>
              <a:latin typeface="Corbel"/>
            </a:endParaRP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561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helpdesk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00628"/>
            <a:ext cx="8424936" cy="3579849"/>
          </a:xfrm>
        </p:spPr>
        <p:txBody>
          <a:bodyPr/>
          <a:lstStyle/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endParaRPr lang="hu-HU" sz="2400" b="0" dirty="0" smtClean="0">
              <a:solidFill>
                <a:prstClr val="black"/>
              </a:solidFill>
              <a:latin typeface="Corbel"/>
            </a:endParaRPr>
          </a:p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r>
              <a:rPr lang="hu-HU" sz="2400" b="0" dirty="0" smtClean="0">
                <a:solidFill>
                  <a:prstClr val="black"/>
                </a:solidFill>
                <a:latin typeface="Corbel"/>
              </a:rPr>
              <a:t>Az </a:t>
            </a:r>
            <a:r>
              <a:rPr lang="hu-HU" sz="2400" b="0" dirty="0">
                <a:solidFill>
                  <a:prstClr val="black"/>
                </a:solidFill>
                <a:latin typeface="Corbel"/>
              </a:rPr>
              <a:t>új ügyviteli rendszerben (IFA) előforduló hibát, hiányosságot, problémát a </a:t>
            </a:r>
            <a:r>
              <a:rPr lang="hu-HU" sz="2400" b="0" dirty="0" err="1">
                <a:solidFill>
                  <a:prstClr val="black"/>
                </a:solidFill>
                <a:latin typeface="Corbel"/>
              </a:rPr>
              <a:t>HelpDesk</a:t>
            </a:r>
            <a:r>
              <a:rPr lang="hu-HU" sz="2400" b="0" dirty="0">
                <a:solidFill>
                  <a:prstClr val="black"/>
                </a:solidFill>
                <a:latin typeface="Corbel"/>
              </a:rPr>
              <a:t> felületen kell jelezni a fejlesztők felé.</a:t>
            </a:r>
          </a:p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endParaRPr lang="hu-HU" sz="2400" b="0" dirty="0">
              <a:solidFill>
                <a:prstClr val="black"/>
              </a:solidFill>
              <a:latin typeface="Corbel"/>
            </a:endParaRPr>
          </a:p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r>
              <a:rPr lang="hu-HU" sz="2400" b="0" dirty="0">
                <a:solidFill>
                  <a:prstClr val="black"/>
                </a:solidFill>
                <a:latin typeface="Corbel"/>
              </a:rPr>
              <a:t>Új felvitel 		</a:t>
            </a:r>
            <a:r>
              <a:rPr lang="hu-HU" sz="2400" b="0" dirty="0" smtClean="0">
                <a:solidFill>
                  <a:prstClr val="black"/>
                </a:solidFill>
                <a:latin typeface="Corbel"/>
              </a:rPr>
              <a:t>piros </a:t>
            </a:r>
            <a:r>
              <a:rPr lang="hu-HU" sz="2400" b="0" dirty="0">
                <a:solidFill>
                  <a:prstClr val="black"/>
                </a:solidFill>
                <a:latin typeface="Corbel"/>
              </a:rPr>
              <a:t>csillaggal jelölt adatok kitöltése kötelező</a:t>
            </a:r>
          </a:p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r>
              <a:rPr lang="hu-HU" sz="2400" b="0" dirty="0">
                <a:solidFill>
                  <a:prstClr val="black"/>
                </a:solidFill>
                <a:latin typeface="Corbel"/>
              </a:rPr>
              <a:t>				</a:t>
            </a:r>
            <a:r>
              <a:rPr lang="hu-HU" sz="2400" b="0" dirty="0" smtClean="0">
                <a:solidFill>
                  <a:prstClr val="black"/>
                </a:solidFill>
                <a:latin typeface="Corbel"/>
              </a:rPr>
              <a:t>hiba </a:t>
            </a:r>
            <a:r>
              <a:rPr lang="hu-HU" sz="2400" b="0" dirty="0">
                <a:solidFill>
                  <a:prstClr val="black"/>
                </a:solidFill>
                <a:latin typeface="Corbel"/>
              </a:rPr>
              <a:t>leírása. (érthetően, indulatoktól </a:t>
            </a:r>
            <a:r>
              <a:rPr lang="hu-HU" sz="2400" b="0" dirty="0" smtClean="0">
                <a:solidFill>
                  <a:prstClr val="black"/>
                </a:solidFill>
                <a:latin typeface="Corbel"/>
              </a:rPr>
              <a:t>mentesen</a:t>
            </a:r>
            <a:r>
              <a:rPr lang="hu-HU" sz="2400" b="0" dirty="0">
                <a:solidFill>
                  <a:prstClr val="black"/>
                </a:solidFill>
                <a:latin typeface="Corbel"/>
              </a:rPr>
              <a:t>)</a:t>
            </a: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1869227" y="3212976"/>
            <a:ext cx="436728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000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versenyengedély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2600" b="0" dirty="0">
                <a:latin typeface="Constantia"/>
              </a:rPr>
              <a:t>Az átvett játékengedélyek ellenőrzése</a:t>
            </a:r>
            <a:r>
              <a:rPr lang="hu-HU" sz="2600" b="0" dirty="0" smtClean="0">
                <a:latin typeface="Constantia"/>
              </a:rPr>
              <a:t>!!!!</a:t>
            </a: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endParaRPr lang="hu-HU" sz="2600" b="0" dirty="0">
              <a:latin typeface="Constantia"/>
            </a:endParaRPr>
          </a:p>
          <a:p>
            <a:pPr marL="457200" lvl="0" indent="-45720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</a:pPr>
            <a:r>
              <a:rPr lang="hu-HU" sz="2600" b="0" dirty="0">
                <a:latin typeface="Constantia"/>
              </a:rPr>
              <a:t>k</a:t>
            </a:r>
            <a:r>
              <a:rPr lang="hu-HU" sz="2600" b="0" dirty="0" smtClean="0">
                <a:latin typeface="Constantia"/>
              </a:rPr>
              <a:t>ép</a:t>
            </a:r>
            <a:r>
              <a:rPr lang="hu-HU" sz="2600" b="0" dirty="0" smtClean="0">
                <a:latin typeface="Constantia"/>
              </a:rPr>
              <a:t>,</a:t>
            </a:r>
          </a:p>
          <a:p>
            <a:pPr marL="457200" lvl="0" indent="-45720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</a:pPr>
            <a:r>
              <a:rPr lang="hu-HU" sz="2600" b="0" dirty="0" smtClean="0">
                <a:latin typeface="Constantia"/>
              </a:rPr>
              <a:t>játékengedély</a:t>
            </a:r>
            <a:r>
              <a:rPr lang="hu-HU" sz="2600" b="0" dirty="0">
                <a:latin typeface="Constantia"/>
              </a:rPr>
              <a:t>, </a:t>
            </a:r>
            <a:endParaRPr lang="hu-HU" sz="2600" b="0" dirty="0" smtClean="0">
              <a:latin typeface="Constantia"/>
            </a:endParaRPr>
          </a:p>
          <a:p>
            <a:pPr marL="457200" lvl="0" indent="-45720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</a:pPr>
            <a:r>
              <a:rPr lang="hu-HU" sz="2600" b="0" dirty="0" smtClean="0">
                <a:latin typeface="Constantia"/>
              </a:rPr>
              <a:t>egyesület</a:t>
            </a:r>
            <a:r>
              <a:rPr lang="hu-HU" sz="2600" b="0" dirty="0">
                <a:latin typeface="Constantia"/>
              </a:rPr>
              <a:t>, </a:t>
            </a:r>
            <a:endParaRPr lang="hu-HU" sz="2600" b="0" dirty="0" smtClean="0">
              <a:latin typeface="Constantia"/>
            </a:endParaRPr>
          </a:p>
          <a:p>
            <a:pPr marL="457200" lvl="0" indent="-45720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</a:pPr>
            <a:r>
              <a:rPr lang="hu-HU" sz="2600" b="0" dirty="0" smtClean="0">
                <a:latin typeface="Constantia"/>
              </a:rPr>
              <a:t>aláírások</a:t>
            </a:r>
            <a:r>
              <a:rPr lang="hu-HU" sz="2600" b="0" dirty="0">
                <a:latin typeface="Constantia"/>
              </a:rPr>
              <a:t>, </a:t>
            </a:r>
            <a:endParaRPr lang="hu-HU" sz="2600" b="0" dirty="0" smtClean="0">
              <a:latin typeface="Constantia"/>
            </a:endParaRPr>
          </a:p>
          <a:p>
            <a:pPr marL="457200" lvl="0" indent="-45720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</a:pPr>
            <a:r>
              <a:rPr lang="hu-HU" sz="2600" b="0" dirty="0" smtClean="0">
                <a:latin typeface="Constantia"/>
              </a:rPr>
              <a:t>bélyegző</a:t>
            </a:r>
            <a:endParaRPr lang="hu-HU" sz="2600" b="0" dirty="0">
              <a:latin typeface="Constantia"/>
            </a:endParaRPr>
          </a:p>
          <a:p>
            <a:pPr marL="0" lvl="0" indent="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2600" dirty="0" smtClean="0">
                <a:solidFill>
                  <a:srgbClr val="C00000"/>
                </a:solidFill>
                <a:latin typeface="Constantia"/>
              </a:rPr>
              <a:t>BARNA</a:t>
            </a:r>
            <a:r>
              <a:rPr lang="hu-HU" sz="2600" b="0" dirty="0" smtClean="0">
                <a:latin typeface="Constantia"/>
              </a:rPr>
              <a:t> </a:t>
            </a:r>
            <a:r>
              <a:rPr lang="hu-HU" sz="2600" b="0" dirty="0">
                <a:latin typeface="Constantia"/>
              </a:rPr>
              <a:t>csík (kerek bélyegző)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156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Regisztrációs kártya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00628"/>
            <a:ext cx="8496944" cy="4200580"/>
          </a:xfrm>
        </p:spPr>
        <p:txBody>
          <a:bodyPr>
            <a:normAutofit fontScale="92500" lnSpcReduction="20000"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400" b="0" dirty="0">
                <a:solidFill>
                  <a:prstClr val="black"/>
                </a:solidFill>
                <a:latin typeface="Corbel"/>
              </a:rPr>
              <a:t>Kispadon helyet foglalók:</a:t>
            </a:r>
          </a:p>
          <a:p>
            <a:pPr marL="800100" lvl="1" indent="-3429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  <a:latin typeface="Corbel"/>
              </a:rPr>
              <a:t>Technikai vezető: </a:t>
            </a:r>
            <a:r>
              <a:rPr lang="hu-HU" sz="2000" dirty="0" err="1">
                <a:solidFill>
                  <a:prstClr val="black"/>
                </a:solidFill>
                <a:latin typeface="Corbel"/>
              </a:rPr>
              <a:t>max</a:t>
            </a:r>
            <a:r>
              <a:rPr lang="hu-HU" sz="2000" dirty="0">
                <a:solidFill>
                  <a:prstClr val="black"/>
                </a:solidFill>
                <a:latin typeface="Corbel"/>
              </a:rPr>
              <a:t>. 1 fő</a:t>
            </a:r>
          </a:p>
          <a:p>
            <a:pPr marL="800100" lvl="1" indent="-3429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  <a:latin typeface="Corbel"/>
              </a:rPr>
              <a:t>Cserejátékos:         </a:t>
            </a:r>
            <a:r>
              <a:rPr lang="hu-HU" sz="2000" dirty="0" err="1">
                <a:solidFill>
                  <a:prstClr val="black"/>
                </a:solidFill>
                <a:latin typeface="Corbel"/>
              </a:rPr>
              <a:t>max</a:t>
            </a:r>
            <a:r>
              <a:rPr lang="hu-HU" sz="2000" dirty="0">
                <a:solidFill>
                  <a:prstClr val="black"/>
                </a:solidFill>
                <a:latin typeface="Corbel"/>
              </a:rPr>
              <a:t>. 7 fő			</a:t>
            </a:r>
          </a:p>
          <a:p>
            <a:pPr marL="800100" lvl="1" indent="-3429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  <a:latin typeface="Corbel"/>
              </a:rPr>
              <a:t>Sportszakember:  </a:t>
            </a:r>
            <a:r>
              <a:rPr lang="hu-HU" sz="2000" dirty="0" err="1">
                <a:solidFill>
                  <a:prstClr val="black"/>
                </a:solidFill>
                <a:latin typeface="Corbel"/>
              </a:rPr>
              <a:t>max</a:t>
            </a:r>
            <a:r>
              <a:rPr lang="hu-HU" sz="2000" dirty="0">
                <a:solidFill>
                  <a:prstClr val="black"/>
                </a:solidFill>
                <a:latin typeface="Corbel"/>
              </a:rPr>
              <a:t>. 8 fő		</a:t>
            </a:r>
            <a:r>
              <a:rPr lang="hu-HU" dirty="0">
                <a:solidFill>
                  <a:prstClr val="black"/>
                </a:solidFill>
                <a:latin typeface="Corbel"/>
              </a:rPr>
              <a:t>(Versenyszabályzat 39. § (4) a)</a:t>
            </a:r>
          </a:p>
          <a:p>
            <a:pPr marL="457200" lvl="1" indent="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None/>
            </a:pPr>
            <a:r>
              <a:rPr lang="hu-HU" sz="2000" dirty="0">
                <a:solidFill>
                  <a:prstClr val="black"/>
                </a:solidFill>
                <a:latin typeface="Corbel"/>
              </a:rPr>
              <a:t>      </a:t>
            </a:r>
          </a:p>
          <a:p>
            <a:pPr marL="1200150" lvl="2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1800" dirty="0">
                <a:solidFill>
                  <a:prstClr val="black"/>
                </a:solidFill>
                <a:latin typeface="Corbel"/>
              </a:rPr>
              <a:t>Megyei I. o.: 	</a:t>
            </a:r>
            <a:r>
              <a:rPr lang="hu-HU" sz="1800" dirty="0" smtClean="0">
                <a:solidFill>
                  <a:prstClr val="black"/>
                </a:solidFill>
                <a:latin typeface="Corbel"/>
              </a:rPr>
              <a:t>Amatőr „C”</a:t>
            </a:r>
            <a:endParaRPr lang="hu-HU" sz="1800" dirty="0">
              <a:solidFill>
                <a:prstClr val="black"/>
              </a:solidFill>
              <a:latin typeface="Corbel"/>
            </a:endParaRPr>
          </a:p>
          <a:p>
            <a:pPr marL="1200150" lvl="2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1800" dirty="0">
                <a:solidFill>
                  <a:prstClr val="black"/>
                </a:solidFill>
                <a:latin typeface="Corbel"/>
              </a:rPr>
              <a:t>Megyei II. o.:	Bármilyen OKJ-s labdarúgó edzői vagy MLSZ edzői </a:t>
            </a:r>
            <a:r>
              <a:rPr lang="hu-HU" sz="1800" dirty="0" smtClean="0">
                <a:solidFill>
                  <a:prstClr val="black"/>
                </a:solidFill>
                <a:latin typeface="Corbel"/>
              </a:rPr>
              <a:t>végzettség 				(kivéve MLSZ „D”)</a:t>
            </a:r>
            <a:endParaRPr lang="hu-HU" sz="1800" dirty="0">
              <a:solidFill>
                <a:prstClr val="black"/>
              </a:solidFill>
              <a:latin typeface="Corbel"/>
            </a:endParaRPr>
          </a:p>
          <a:p>
            <a:pPr marL="1200150" lvl="2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1800" dirty="0">
                <a:solidFill>
                  <a:prstClr val="black"/>
                </a:solidFill>
                <a:latin typeface="Corbel"/>
              </a:rPr>
              <a:t>Megyei III. o.:	Bármilyen OKJ-s labdarúgó edzői vagy MLSZ edzői </a:t>
            </a:r>
            <a:r>
              <a:rPr lang="hu-HU" sz="1800" dirty="0" smtClean="0">
                <a:solidFill>
                  <a:prstClr val="black"/>
                </a:solidFill>
                <a:latin typeface="Corbel"/>
              </a:rPr>
              <a:t>végzettség</a:t>
            </a:r>
          </a:p>
          <a:p>
            <a:pPr marL="914400" lvl="2" indent="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None/>
            </a:pPr>
            <a:r>
              <a:rPr lang="hu-HU" sz="1800" dirty="0" smtClean="0">
                <a:solidFill>
                  <a:prstClr val="black"/>
                </a:solidFill>
                <a:latin typeface="Corbel"/>
              </a:rPr>
              <a:t>				(</a:t>
            </a:r>
            <a:r>
              <a:rPr lang="hu-HU" sz="1800" dirty="0">
                <a:solidFill>
                  <a:prstClr val="black"/>
                </a:solidFill>
                <a:latin typeface="Corbel"/>
              </a:rPr>
              <a:t>kivéve MLSZ „D”)</a:t>
            </a:r>
          </a:p>
          <a:p>
            <a:pPr marL="1200150" lvl="2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1800" dirty="0" smtClean="0">
                <a:solidFill>
                  <a:prstClr val="black"/>
                </a:solidFill>
                <a:latin typeface="Corbel"/>
              </a:rPr>
              <a:t>Fiú utánpótlás:	MLSZ </a:t>
            </a:r>
            <a:r>
              <a:rPr lang="hu-HU" sz="1800" dirty="0">
                <a:solidFill>
                  <a:prstClr val="black"/>
                </a:solidFill>
                <a:latin typeface="Corbel"/>
              </a:rPr>
              <a:t>GR „C</a:t>
            </a:r>
            <a:r>
              <a:rPr lang="hu-HU" sz="1800" dirty="0" smtClean="0">
                <a:solidFill>
                  <a:prstClr val="black"/>
                </a:solidFill>
                <a:latin typeface="Corbel"/>
              </a:rPr>
              <a:t>”</a:t>
            </a:r>
          </a:p>
          <a:p>
            <a:pPr marL="1200150" lvl="2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1800" dirty="0" smtClean="0">
                <a:solidFill>
                  <a:prstClr val="black"/>
                </a:solidFill>
                <a:latin typeface="Corbel"/>
              </a:rPr>
              <a:t>Leány utánpótlás: MLSZ  GR „C”</a:t>
            </a:r>
            <a:endParaRPr lang="hu-HU" sz="1800" dirty="0">
              <a:solidFill>
                <a:prstClr val="black"/>
              </a:solidFill>
              <a:latin typeface="Corbel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824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911642"/>
              </p:ext>
            </p:extLst>
          </p:nvPr>
        </p:nvGraphicFramePr>
        <p:xfrm>
          <a:off x="0" y="-1"/>
          <a:ext cx="9144000" cy="6453336"/>
        </p:xfrm>
        <a:graphic>
          <a:graphicData uri="http://schemas.openxmlformats.org/drawingml/2006/table">
            <a:tbl>
              <a:tblPr/>
              <a:tblGrid>
                <a:gridCol w="208584"/>
                <a:gridCol w="944769"/>
                <a:gridCol w="699374"/>
                <a:gridCol w="690171"/>
                <a:gridCol w="690171"/>
                <a:gridCol w="723912"/>
                <a:gridCol w="711644"/>
                <a:gridCol w="726979"/>
                <a:gridCol w="711644"/>
                <a:gridCol w="760722"/>
                <a:gridCol w="726979"/>
                <a:gridCol w="748452"/>
                <a:gridCol w="800599"/>
              </a:tblGrid>
              <a:tr h="353582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hu-HU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Az MLSZ Fejér Megyei Igazgatóság által a 2017/2018-as versenyévben indított, szervezett korosztályos labdarúgó versenyek legfőbb szakmai paraméterei                       (összefoglaló a versenykiírások alapján)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0279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ssz.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előírások/ korosztályos verseny neve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fiú, leány U7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fiú, leány U9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fiú, leány U11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fiú, leány U13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fiú U16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leány U-16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fiú U-14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fiú U19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ferfi I., II., III. osztály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öregfiú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férfi felnőtt MK (megyei)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116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pályaméret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15×20 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20×40 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35×55 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45-50 × 65-70m       (vagy keresztpálya)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nagypálya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keresztpálya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két 16-os közötti terület                     (~75 × ~65 m)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nagypálya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8093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alsó korosztály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2012.12.31.        előttiek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2010.12.31. előttiek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2008.12.31. előttiek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2006.12.31.                          előttiek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2004.12.31.        előttiek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2006.12.31.        előttiek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2006.12.31.        előttiek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M.I.: 2002.12.31. M.II.: 2004.12.31. előttiek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betöltött 16. év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betöltött 34. év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betöltött 16. év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felső korosztály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2011.01.01.         utániak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2009.01.01. utániak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2007.01.01. utániak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2005.01.01.            utániak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2002.01.01        utániak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2002.01.01.         utániak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2004.01.01. utániak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1999.01.01.        utániak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0279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túlkoros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 engedélyezett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1997.01.01.        utániak közül 5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535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játékosok létszáma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5395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pályán tartózkodók minimum létszáma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5+1 fő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5395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 kezdő létszám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535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kapuk mérete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2×1 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3×2 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5×2 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7,32×2,44 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5×2 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5×2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7,32×2,44 m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344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játékidő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1×10 perc (max. 40perc/fesztivál)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1×15 perc (max. 60 perc/fesztivál)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1×20 perc (max. 80 perc/torna)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1×25 perc (max. 100 perc/torna)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2×45 perc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2×10 perc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× 35 perc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2×45 perc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2×40 perc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2×45 perc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cserelehetőség száma, módja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cserék száma - a versenyjegyzőkönyvbe írható maximális létszámig - korlátlan, oda-vissza történhet folyamatosan a játék megszakítása nélkül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fő (oda-vissza is lehet)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fő (oda-vissza is lehet)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fő (oda-vissza is lehet)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MK: 3fő,                        FMK: 5fő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3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büntetőterület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nincs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méterre az alapvonaltól, bójával jelölve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méterre az alapvonaltól, bójával jelölve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méterre az alapvonaltól, bójával jelölve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és feles területe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méterre az alapvonaltól, ill. kapufáktól bójával jelölve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méterre az alapvonaltól, ill. kapufáktól bójával jelölve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és feles területe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535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büntetőpont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nincs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méterre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méterre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méterre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méterre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méterre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méterre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535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sorfal távolsága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eljárási rend alapján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9,15 méterre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méterre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méterre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9,15 méterre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535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labda mérete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3-as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4-es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5-ös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2952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regisztrációs kártya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nincs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Vezetőedző, asszisztens edző, utánpótlás vezetőedző, utánpótlás edző (szakág, korosztály megjelölésével), techinkai vezető (egy fő/mérkőzés), szakmai igazgató, kapusedző, erőnléti edző, utánpótlás szakágvezető, orvos, fizioterapeuta, masszőr 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535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digitális jegyzőkönyv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utólag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kötelező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344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játékvezetők száma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nincs (pályafeügyelő edzők vannak)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I.: 1+2 fő,                   M II.: 1+1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1+2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102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lebonyolítás rendszere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Bozsik-fesztivál (eljárási rend szerint)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Bozsik-torna (eljárási rend szerint)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bajnoki (versenykiírás szerint)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tornarendszer (versenykiírás szerint)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bajnoki (versenykiírás szerint)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kupa (versenykiírás szerint)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2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rendezők száma (minimum)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eljárási rend alapján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M.I.: 12,                  M.II.: 10,               M.III.: 8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M.I.: 12,                      M.II.: 10,                   M.III.: 8 fő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2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5419" marR="5419" marT="54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játékengedély (barna)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Gy/f vagy Gy/l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Gy/f vagy Gy/l                                      2005: I vagy N/e/i, N/i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2002-2004: N/e/i, 2005: N/e/i v. Gy/l              2006: Gy/l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2004: I,               2005:I vagy Gy/f 2006:Gy/f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vagy                                 D (túlkorosok)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vagy D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ÖF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vagy D</a:t>
                      </a:r>
                    </a:p>
                  </a:txBody>
                  <a:tcPr marL="5419" marR="5419" marT="5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16">
                <a:tc>
                  <a:txBody>
                    <a:bodyPr/>
                    <a:lstStyle/>
                    <a:p>
                      <a:pPr algn="ctr" fontAlgn="b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</a:t>
                      </a:r>
                    </a:p>
                  </a:txBody>
                  <a:tcPr marL="5419" marR="5419" marT="54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sportorvosi engedély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kiállítástól számított 6 hónap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 év felett kiállítástól számított 1 év, 18. év alatt  6 hónap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07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korhatárok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60" y="1100628"/>
            <a:ext cx="7781488" cy="384054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2800" b="0" dirty="0">
                <a:solidFill>
                  <a:prstClr val="black"/>
                </a:solidFill>
                <a:latin typeface="Constantia"/>
              </a:rPr>
              <a:t>FELNŐTT: 			Betöltött 16. év</a:t>
            </a: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endParaRPr lang="hu-HU" sz="2800" b="0" dirty="0">
              <a:solidFill>
                <a:prstClr val="black"/>
              </a:solidFill>
              <a:latin typeface="Constantia"/>
            </a:endParaRP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2800" b="0" dirty="0">
                <a:solidFill>
                  <a:prstClr val="black"/>
                </a:solidFill>
                <a:latin typeface="Constantia"/>
              </a:rPr>
              <a:t>U -19: Megyei I.: 	            </a:t>
            </a:r>
            <a:r>
              <a:rPr lang="hu-HU" sz="2800" b="0" dirty="0" smtClean="0">
                <a:solidFill>
                  <a:prstClr val="black"/>
                </a:solidFill>
                <a:latin typeface="Constantia"/>
              </a:rPr>
              <a:t>1999. </a:t>
            </a:r>
            <a:r>
              <a:rPr lang="hu-HU" sz="2800" b="0" dirty="0">
                <a:solidFill>
                  <a:prstClr val="black"/>
                </a:solidFill>
                <a:latin typeface="Constantia"/>
              </a:rPr>
              <a:t>01. 01 – </a:t>
            </a:r>
            <a:r>
              <a:rPr lang="hu-HU" sz="2800" b="0" dirty="0" smtClean="0">
                <a:solidFill>
                  <a:prstClr val="black"/>
                </a:solidFill>
                <a:latin typeface="Constantia"/>
              </a:rPr>
              <a:t>2002. </a:t>
            </a:r>
            <a:r>
              <a:rPr lang="hu-HU" sz="2800" b="0" dirty="0">
                <a:solidFill>
                  <a:prstClr val="black"/>
                </a:solidFill>
                <a:latin typeface="Constantia"/>
              </a:rPr>
              <a:t>12. 31.</a:t>
            </a: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2800" b="0" dirty="0">
                <a:solidFill>
                  <a:prstClr val="black"/>
                </a:solidFill>
                <a:latin typeface="Constantia"/>
              </a:rPr>
              <a:t>           Megyei II-III.:       </a:t>
            </a:r>
            <a:r>
              <a:rPr lang="hu-HU" sz="2800" b="0" dirty="0" smtClean="0">
                <a:solidFill>
                  <a:prstClr val="black"/>
                </a:solidFill>
                <a:latin typeface="Constantia"/>
              </a:rPr>
              <a:t>          1999. </a:t>
            </a:r>
            <a:r>
              <a:rPr lang="hu-HU" sz="2800" b="0" dirty="0">
                <a:solidFill>
                  <a:prstClr val="black"/>
                </a:solidFill>
                <a:latin typeface="Constantia"/>
              </a:rPr>
              <a:t>01. 01 – </a:t>
            </a:r>
            <a:r>
              <a:rPr lang="hu-HU" sz="2800" b="0" dirty="0" smtClean="0">
                <a:solidFill>
                  <a:prstClr val="black"/>
                </a:solidFill>
                <a:latin typeface="Constantia"/>
              </a:rPr>
              <a:t>2004. </a:t>
            </a:r>
            <a:r>
              <a:rPr lang="hu-HU" sz="2800" b="0" dirty="0">
                <a:solidFill>
                  <a:prstClr val="black"/>
                </a:solidFill>
                <a:latin typeface="Constantia"/>
              </a:rPr>
              <a:t>12. 31</a:t>
            </a:r>
            <a:r>
              <a:rPr lang="hu-HU" sz="2800" b="0" dirty="0" smtClean="0">
                <a:solidFill>
                  <a:prstClr val="black"/>
                </a:solidFill>
                <a:latin typeface="Constantia"/>
              </a:rPr>
              <a:t>.</a:t>
            </a: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2800" b="0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hu-HU" sz="2800" b="0" dirty="0" smtClean="0">
                <a:solidFill>
                  <a:prstClr val="black"/>
                </a:solidFill>
                <a:latin typeface="Constantia"/>
              </a:rPr>
              <a:t>          Túlkoros (5 fő):		1997. 01. 01. után született</a:t>
            </a:r>
            <a:endParaRPr lang="hu-HU" sz="2800" b="0" dirty="0">
              <a:solidFill>
                <a:prstClr val="black"/>
              </a:solidFill>
              <a:latin typeface="Constantia"/>
            </a:endParaRP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endParaRPr lang="hu-HU" sz="2800" b="0" dirty="0">
              <a:solidFill>
                <a:prstClr val="black"/>
              </a:solidFill>
              <a:latin typeface="Constantia"/>
            </a:endParaRP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2800" b="0" dirty="0">
                <a:solidFill>
                  <a:prstClr val="black"/>
                </a:solidFill>
                <a:latin typeface="Constantia"/>
              </a:rPr>
              <a:t>U- 16:				 </a:t>
            </a:r>
            <a:r>
              <a:rPr lang="hu-HU" sz="2800" b="0" dirty="0" smtClean="0">
                <a:solidFill>
                  <a:prstClr val="black"/>
                </a:solidFill>
                <a:latin typeface="Constantia"/>
              </a:rPr>
              <a:t>2002. </a:t>
            </a:r>
            <a:r>
              <a:rPr lang="hu-HU" sz="2800" b="0" dirty="0">
                <a:solidFill>
                  <a:prstClr val="black"/>
                </a:solidFill>
                <a:latin typeface="Constantia"/>
              </a:rPr>
              <a:t>01. 01 – </a:t>
            </a:r>
            <a:r>
              <a:rPr lang="hu-HU" sz="2800" b="0" dirty="0" smtClean="0">
                <a:solidFill>
                  <a:prstClr val="black"/>
                </a:solidFill>
                <a:latin typeface="Constantia"/>
              </a:rPr>
              <a:t>2004. </a:t>
            </a:r>
            <a:r>
              <a:rPr lang="hu-HU" sz="2800" b="0" dirty="0">
                <a:solidFill>
                  <a:prstClr val="black"/>
                </a:solidFill>
                <a:latin typeface="Constantia"/>
              </a:rPr>
              <a:t>12. 31</a:t>
            </a:r>
            <a:r>
              <a:rPr lang="hu-HU" sz="2800" b="0" dirty="0" smtClean="0">
                <a:solidFill>
                  <a:prstClr val="black"/>
                </a:solidFill>
                <a:latin typeface="Constantia"/>
              </a:rPr>
              <a:t>.</a:t>
            </a: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2800" b="0" dirty="0" smtClean="0">
                <a:solidFill>
                  <a:prstClr val="black"/>
                </a:solidFill>
                <a:latin typeface="Constantia"/>
              </a:rPr>
              <a:t>U- 14:				 2004. 01. 01 – 2006. 12. 31.</a:t>
            </a: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2800" b="0" dirty="0" smtClean="0">
                <a:solidFill>
                  <a:prstClr val="black"/>
                </a:solidFill>
                <a:latin typeface="Constantia"/>
              </a:rPr>
              <a:t>Leány U- 16:			 2002. 01. 01 – 2006. 12. 31.</a:t>
            </a:r>
            <a:endParaRPr lang="hu-HU" sz="2800" b="0" dirty="0">
              <a:solidFill>
                <a:prstClr val="black"/>
              </a:solidFill>
              <a:latin typeface="Constantia"/>
            </a:endParaRP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endParaRPr lang="hu-HU" sz="2800" b="0" dirty="0">
              <a:solidFill>
                <a:prstClr val="black"/>
              </a:solidFill>
              <a:latin typeface="Constantia"/>
            </a:endParaRP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2800" b="0" dirty="0">
                <a:solidFill>
                  <a:prstClr val="black"/>
                </a:solidFill>
                <a:latin typeface="Constantia"/>
              </a:rPr>
              <a:t>Öregfiú:			 Betöltött 34. év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551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 smtClean="0"/>
              <a:t>NAPIREND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100628"/>
            <a:ext cx="7848872" cy="3912548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</a:pPr>
            <a:r>
              <a:rPr lang="hu-HU" sz="2800" dirty="0"/>
              <a:t>MEGYNYITÓ</a:t>
            </a:r>
          </a:p>
          <a:p>
            <a:pPr marL="457200" indent="-457200">
              <a:buFont typeface="+mj-lt"/>
              <a:buAutoNum type="arabicParenR"/>
            </a:pPr>
            <a:r>
              <a:rPr lang="hu-HU" sz="2800" dirty="0" smtClean="0"/>
              <a:t>MLSZ </a:t>
            </a:r>
            <a:r>
              <a:rPr lang="hu-HU" sz="2800" dirty="0"/>
              <a:t>KÖZGYŰLÉSI KÜLDÖTTEK MEGVÁLASZTÁSA</a:t>
            </a:r>
          </a:p>
          <a:p>
            <a:pPr marL="457200" indent="-457200">
              <a:buFont typeface="+mj-lt"/>
              <a:buAutoNum type="arabicParenR"/>
            </a:pPr>
            <a:r>
              <a:rPr lang="hu-HU" sz="2800" dirty="0"/>
              <a:t>Új játékszabályok </a:t>
            </a:r>
            <a:r>
              <a:rPr lang="hu-HU" sz="2800" dirty="0" smtClean="0"/>
              <a:t>ismertetése</a:t>
            </a:r>
          </a:p>
          <a:p>
            <a:pPr marL="457200" indent="-457200">
              <a:buFont typeface="+mj-lt"/>
              <a:buAutoNum type="arabicParenR"/>
            </a:pPr>
            <a:r>
              <a:rPr lang="hu-HU" sz="2800" dirty="0" smtClean="0"/>
              <a:t>Regionális Utánpótlás Központ (RUK) tájékoztató</a:t>
            </a:r>
            <a:endParaRPr lang="hu-HU" sz="2800" dirty="0"/>
          </a:p>
          <a:p>
            <a:pPr marL="457200" indent="-457200">
              <a:buFont typeface="+mj-lt"/>
              <a:buAutoNum type="arabicParenR"/>
            </a:pPr>
            <a:r>
              <a:rPr lang="hu-HU" sz="2800" dirty="0"/>
              <a:t>Évadnyitó értekezlet, ismertetésre kerülnek a bajnoksággal és szabályzatokkal kapcsolatos legfontosabb tudnivalók.</a:t>
            </a:r>
          </a:p>
          <a:p>
            <a:pPr marL="457200" indent="-457200">
              <a:buFont typeface="+mj-lt"/>
              <a:buAutoNum type="arabicParenR"/>
            </a:pPr>
            <a:r>
              <a:rPr lang="hu-HU" sz="2800" dirty="0"/>
              <a:t>EGYEBEK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98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Pályarendszabályok, rendezés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00628"/>
            <a:ext cx="8640960" cy="4056564"/>
          </a:xfrm>
        </p:spPr>
        <p:txBody>
          <a:bodyPr>
            <a:normAutofit fontScale="92500" lnSpcReduction="10000"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800" b="0" dirty="0">
                <a:solidFill>
                  <a:prstClr val="black"/>
                </a:solidFill>
                <a:latin typeface="Corbel"/>
              </a:rPr>
              <a:t>Rendezői névsor (kiadott nyomtatványon)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800" b="0" dirty="0">
                <a:solidFill>
                  <a:prstClr val="black"/>
                </a:solidFill>
                <a:latin typeface="Corbel"/>
              </a:rPr>
              <a:t>Rendezői létszám! (Polgárőr segítség</a:t>
            </a:r>
            <a:r>
              <a:rPr lang="hu-HU" sz="2800" b="0" dirty="0" smtClean="0">
                <a:solidFill>
                  <a:prstClr val="black"/>
                </a:solidFill>
                <a:latin typeface="Corbel"/>
              </a:rPr>
              <a:t>)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800" b="0" dirty="0" smtClean="0">
                <a:solidFill>
                  <a:prstClr val="black"/>
                </a:solidFill>
                <a:latin typeface="Corbel"/>
              </a:rPr>
              <a:t>Csere lapról a sportszervezetnek kell gondoskodni. </a:t>
            </a:r>
            <a:r>
              <a:rPr lang="hu-HU" sz="1300" b="0" dirty="0" smtClean="0">
                <a:solidFill>
                  <a:prstClr val="black"/>
                </a:solidFill>
                <a:latin typeface="Corbel"/>
              </a:rPr>
              <a:t>( </a:t>
            </a:r>
            <a:r>
              <a:rPr lang="hu-HU" sz="1300" b="0" dirty="0" err="1" smtClean="0">
                <a:solidFill>
                  <a:prstClr val="black"/>
                </a:solidFill>
                <a:latin typeface="Corbel"/>
              </a:rPr>
              <a:t>VSz</a:t>
            </a:r>
            <a:r>
              <a:rPr lang="hu-HU" sz="1300" b="0" dirty="0" smtClean="0">
                <a:solidFill>
                  <a:prstClr val="black"/>
                </a:solidFill>
                <a:latin typeface="Corbel"/>
              </a:rPr>
              <a:t>. 36.§ (1) b) 5</a:t>
            </a:r>
            <a:r>
              <a:rPr lang="hu-HU" sz="1000" b="0" dirty="0" smtClean="0">
                <a:solidFill>
                  <a:prstClr val="black"/>
                </a:solidFill>
                <a:latin typeface="Corbel"/>
              </a:rPr>
              <a:t>.</a:t>
            </a:r>
            <a:endParaRPr lang="hu-HU" sz="2800" b="0" dirty="0">
              <a:solidFill>
                <a:prstClr val="black"/>
              </a:solidFill>
              <a:latin typeface="Corbel"/>
            </a:endParaRP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800" b="0" dirty="0">
                <a:solidFill>
                  <a:prstClr val="black"/>
                </a:solidFill>
                <a:latin typeface="Corbel"/>
              </a:rPr>
              <a:t>Játékosok leigazolása (Ha kétséges a személy azonosság, személyes irattal kell igazolni. Ha nincs nem játszhat!!)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800" b="0" dirty="0">
                <a:solidFill>
                  <a:prstClr val="black"/>
                </a:solidFill>
                <a:latin typeface="Corbel"/>
              </a:rPr>
              <a:t>Öregfiúk bajnokságra is az MLSZ szabályzatai vonatkoznak! (kor, orvosi, igazolás, IFA)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800" b="0" dirty="0">
                <a:solidFill>
                  <a:prstClr val="black"/>
                </a:solidFill>
                <a:latin typeface="Corbel"/>
              </a:rPr>
              <a:t>Pályára lépés, és játékvezetők inzultálása bűncselekmény!!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093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hu-HU" sz="2800" b="0" dirty="0">
                <a:solidFill>
                  <a:prstClr val="black"/>
                </a:solidFill>
                <a:latin typeface="Constantia"/>
              </a:rPr>
              <a:t>Elektronikus jegyzőkönyv, igazolások átadása a játékvezetőnek:</a:t>
            </a: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2800" b="0" dirty="0">
                <a:solidFill>
                  <a:prstClr val="black"/>
                </a:solidFill>
                <a:latin typeface="Constantia"/>
              </a:rPr>
              <a:t>			</a:t>
            </a:r>
            <a:r>
              <a:rPr lang="hu-HU" sz="2800" b="0" dirty="0">
                <a:solidFill>
                  <a:srgbClr val="FF0000"/>
                </a:solidFill>
                <a:latin typeface="Constantia"/>
              </a:rPr>
              <a:t>mérkőzés előtt: - 35 perc</a:t>
            </a:r>
            <a:endParaRPr lang="hu-HU" sz="1000" b="0" dirty="0">
              <a:solidFill>
                <a:srgbClr val="FF0000"/>
              </a:solidFill>
              <a:latin typeface="Constantia"/>
            </a:endParaRP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endParaRPr lang="hu-HU" sz="1200" b="0" dirty="0">
              <a:solidFill>
                <a:srgbClr val="FF0000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hu-HU" sz="2800" b="0" dirty="0">
                <a:solidFill>
                  <a:prstClr val="black"/>
                </a:solidFill>
                <a:latin typeface="Constantia"/>
              </a:rPr>
              <a:t>Internet biztosítás:</a:t>
            </a: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2800" b="0" dirty="0">
                <a:solidFill>
                  <a:prstClr val="black"/>
                </a:solidFill>
                <a:latin typeface="Constantia"/>
              </a:rPr>
              <a:t>			</a:t>
            </a:r>
            <a:r>
              <a:rPr lang="hu-HU" sz="2800" b="0" dirty="0">
                <a:solidFill>
                  <a:srgbClr val="FF0000"/>
                </a:solidFill>
                <a:latin typeface="Constantia"/>
              </a:rPr>
              <a:t>játékvezetői öltözőbe</a:t>
            </a: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endParaRPr lang="hu-HU" sz="1200" b="0" dirty="0">
              <a:solidFill>
                <a:srgbClr val="FF0000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hu-HU" sz="2800" b="0" dirty="0">
                <a:solidFill>
                  <a:prstClr val="black"/>
                </a:solidFill>
                <a:latin typeface="Constantia"/>
              </a:rPr>
              <a:t>Játékvezetői öltözőbe:</a:t>
            </a: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2800" b="0" dirty="0">
                <a:solidFill>
                  <a:prstClr val="black"/>
                </a:solidFill>
                <a:latin typeface="Constantia"/>
              </a:rPr>
              <a:t>		         </a:t>
            </a:r>
            <a:r>
              <a:rPr lang="hu-HU" sz="2800" b="0" dirty="0">
                <a:solidFill>
                  <a:srgbClr val="FF0000"/>
                </a:solidFill>
                <a:latin typeface="Constantia"/>
              </a:rPr>
              <a:t>3 pohár + kancsó víz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377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Rendezői létszámok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60" y="1100628"/>
            <a:ext cx="7565464" cy="3840540"/>
          </a:xfrm>
        </p:spPr>
        <p:txBody>
          <a:bodyPr/>
          <a:lstStyle/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Arial" pitchFamily="34" charset="0"/>
              <a:buChar char="•"/>
            </a:pPr>
            <a:endParaRPr lang="hu-HU" sz="2400" dirty="0" smtClean="0">
              <a:solidFill>
                <a:prstClr val="black"/>
              </a:solidFill>
              <a:latin typeface="Constantia"/>
            </a:endParaRPr>
          </a:p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Arial" pitchFamily="34" charset="0"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Constantia"/>
              </a:rPr>
              <a:t>FELNŐTT</a:t>
            </a:r>
            <a:r>
              <a:rPr lang="hu-HU" sz="2400" dirty="0">
                <a:solidFill>
                  <a:prstClr val="black"/>
                </a:solidFill>
                <a:latin typeface="Constantia"/>
              </a:rPr>
              <a:t>:             Megyei I. o.		12 fő</a:t>
            </a:r>
          </a:p>
          <a:p>
            <a:pPr marL="2194560" lvl="7" indent="-182880">
              <a:spcBef>
                <a:spcPct val="20000"/>
              </a:spcBef>
              <a:buClr>
                <a:srgbClr val="04617B"/>
              </a:buClr>
              <a:buNone/>
            </a:pPr>
            <a:r>
              <a:rPr lang="hu-HU" sz="2400" dirty="0">
                <a:solidFill>
                  <a:prstClr val="black"/>
                </a:solidFill>
                <a:latin typeface="Constantia"/>
              </a:rPr>
              <a:t>              Megyei II. o. 	10 fő</a:t>
            </a:r>
          </a:p>
          <a:p>
            <a:pPr marL="2194560" lvl="7" indent="-182880">
              <a:spcBef>
                <a:spcPct val="20000"/>
              </a:spcBef>
              <a:buClr>
                <a:srgbClr val="04617B"/>
              </a:buClr>
              <a:buNone/>
            </a:pPr>
            <a:r>
              <a:rPr lang="hu-HU" sz="2400" dirty="0">
                <a:solidFill>
                  <a:prstClr val="black"/>
                </a:solidFill>
                <a:latin typeface="Constantia"/>
              </a:rPr>
              <a:t>              Megyei III. o.	  8 fő</a:t>
            </a:r>
          </a:p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Arial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  <a:latin typeface="Constantia"/>
              </a:rPr>
              <a:t>U- 19:					  3 fő</a:t>
            </a:r>
          </a:p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Arial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  <a:latin typeface="Constantia"/>
              </a:rPr>
              <a:t>U-16:					  2 </a:t>
            </a:r>
            <a:r>
              <a:rPr lang="hu-HU" sz="2400" dirty="0" smtClean="0">
                <a:solidFill>
                  <a:prstClr val="black"/>
                </a:solidFill>
                <a:latin typeface="Constantia"/>
              </a:rPr>
              <a:t>fő</a:t>
            </a:r>
          </a:p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Arial" pitchFamily="34" charset="0"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Constantia"/>
              </a:rPr>
              <a:t>U-14:					  2 fő</a:t>
            </a:r>
            <a:endParaRPr lang="hu-HU" sz="2400" dirty="0">
              <a:solidFill>
                <a:prstClr val="black"/>
              </a:solidFill>
              <a:latin typeface="Constantia"/>
            </a:endParaRPr>
          </a:p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Arial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  <a:latin typeface="Constantia"/>
              </a:rPr>
              <a:t>Öregfiúk:				  3 fő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586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játékvezetés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00628"/>
            <a:ext cx="8136904" cy="4056564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u-HU" dirty="0" smtClean="0"/>
              <a:t>Kevés a játékvezető</a:t>
            </a:r>
          </a:p>
          <a:p>
            <a:pPr marL="237744" lvl="2" indent="0">
              <a:buClr>
                <a:schemeClr val="bg2">
                  <a:lumMod val="50000"/>
                </a:schemeClr>
              </a:buClr>
              <a:buNone/>
            </a:pPr>
            <a:r>
              <a:rPr lang="hu-HU" dirty="0" smtClean="0"/>
              <a:t>	Több mérkőzésre 1+</a:t>
            </a:r>
            <a:r>
              <a:rPr lang="hu-HU" dirty="0" err="1" smtClean="0"/>
              <a:t>1</a:t>
            </a:r>
            <a:r>
              <a:rPr lang="hu-HU" dirty="0" smtClean="0"/>
              <a:t> fő tud menni. </a:t>
            </a:r>
          </a:p>
          <a:p>
            <a:pPr marL="237744" lvl="2" indent="0">
              <a:buClr>
                <a:schemeClr val="bg2">
                  <a:lumMod val="50000"/>
                </a:schemeClr>
              </a:buClr>
              <a:buNone/>
            </a:pPr>
            <a:r>
              <a:rPr lang="hu-HU" dirty="0"/>
              <a:t>	</a:t>
            </a:r>
            <a:r>
              <a:rPr lang="hu-HU" dirty="0" smtClean="0"/>
              <a:t>Aug. 19. szombat valamennyi mérkőzés ezen a napon lesz.</a:t>
            </a:r>
          </a:p>
          <a:p>
            <a:pPr lvl="2">
              <a:buClr>
                <a:schemeClr val="bg2">
                  <a:lumMod val="50000"/>
                </a:schemeClr>
              </a:buClr>
            </a:pPr>
            <a:endParaRPr lang="hu-HU" dirty="0"/>
          </a:p>
          <a:p>
            <a:pPr marL="285750" lvl="2" indent="-285750" algn="ctr">
              <a:buClr>
                <a:schemeClr val="bg2">
                  <a:lumMod val="50000"/>
                </a:schemeClr>
              </a:buClr>
            </a:pPr>
            <a:r>
              <a:rPr lang="hu-HU" sz="1800" b="1" dirty="0" smtClean="0">
                <a:solidFill>
                  <a:srgbClr val="FF0000"/>
                </a:solidFill>
              </a:rPr>
              <a:t> Játékvezető képzéshez kérjük segítsenek a leendő játékvezetők </a:t>
            </a:r>
            <a:r>
              <a:rPr lang="hu-HU" sz="1800" b="1" dirty="0" smtClean="0">
                <a:solidFill>
                  <a:srgbClr val="FF0000"/>
                </a:solidFill>
              </a:rPr>
              <a:t>toborzásába</a:t>
            </a:r>
            <a:r>
              <a:rPr lang="hu-HU" sz="1800" b="1" dirty="0" smtClean="0">
                <a:solidFill>
                  <a:srgbClr val="FF0000"/>
                </a:solidFill>
              </a:rPr>
              <a:t>	Húsz fő jelentkezés esetén rendkívüli tanfolyamot indítunk.</a:t>
            </a:r>
          </a:p>
          <a:p>
            <a:pPr marL="285750" lvl="2" indent="-285750" algn="ctr">
              <a:buClr>
                <a:schemeClr val="bg2">
                  <a:lumMod val="50000"/>
                </a:schemeClr>
              </a:buClr>
            </a:pPr>
            <a:endParaRPr lang="hu-HU" dirty="0"/>
          </a:p>
          <a:p>
            <a:pPr marL="285750" lvl="2" indent="-285750">
              <a:buClr>
                <a:schemeClr val="bg2">
                  <a:lumMod val="50000"/>
                </a:schemeClr>
              </a:buClr>
            </a:pPr>
            <a:r>
              <a:rPr lang="hu-HU" dirty="0" smtClean="0"/>
              <a:t>Felkészülési és edző mérkőzésekre vizsgázott, szerződéssel rendelkező játékvezetőt kérjenek. </a:t>
            </a:r>
          </a:p>
          <a:p>
            <a:pPr marL="273050" lvl="2" indent="-273050">
              <a:buClr>
                <a:schemeClr val="bg2">
                  <a:lumMod val="50000"/>
                </a:schemeClr>
              </a:buClr>
              <a:buNone/>
            </a:pPr>
            <a:r>
              <a:rPr lang="hu-HU" dirty="0" smtClean="0"/>
              <a:t>     Az IFA rendszeren keresztül küldjük a játékvezetőt, és a díjfizetési rendszer szerinti    díjat  számolunk.		</a:t>
            </a:r>
          </a:p>
          <a:p>
            <a:pPr marL="0" lvl="2" indent="0">
              <a:buClr>
                <a:schemeClr val="bg2">
                  <a:lumMod val="50000"/>
                </a:schemeClr>
              </a:buClr>
              <a:buNone/>
            </a:pPr>
            <a:r>
              <a:rPr lang="hu-HU" dirty="0" smtClean="0"/>
              <a:t>      A játékvezető adózott módon kapja meg a díjat.</a:t>
            </a:r>
          </a:p>
        </p:txBody>
      </p:sp>
    </p:spTree>
    <p:extLst>
      <p:ext uri="{BB962C8B-B14F-4D97-AF65-F5344CB8AC3E}">
        <p14:creationId xmlns:p14="http://schemas.microsoft.com/office/powerpoint/2010/main" val="206158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/>
            <a:endParaRPr lang="hu-HU" dirty="0" smtClean="0"/>
          </a:p>
          <a:p>
            <a:pPr marL="0" indent="0" algn="ctr"/>
            <a:r>
              <a:rPr lang="hu-HU" dirty="0" smtClean="0"/>
              <a:t>Tanúsítványt </a:t>
            </a:r>
            <a:r>
              <a:rPr lang="hu-HU" dirty="0"/>
              <a:t>kihelyezni        </a:t>
            </a:r>
            <a:r>
              <a:rPr lang="hu-HU" dirty="0" smtClean="0"/>
              <a:t>        </a:t>
            </a:r>
            <a:r>
              <a:rPr lang="hu-HU" dirty="0"/>
              <a:t>a</a:t>
            </a:r>
          </a:p>
          <a:p>
            <a:pPr marL="0" indent="0" algn="ctr"/>
            <a:r>
              <a:rPr lang="hu-HU" dirty="0"/>
              <a:t> játékvezetői öltözőbe!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pályahitelesítés</a:t>
            </a:r>
            <a:endParaRPr lang="hu-H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546" y="1096963"/>
            <a:ext cx="2591958" cy="371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50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Tao elszámolás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00628"/>
            <a:ext cx="8424936" cy="3984556"/>
          </a:xfrm>
        </p:spPr>
        <p:txBody>
          <a:bodyPr>
            <a:normAutofit/>
          </a:bodyPr>
          <a:lstStyle/>
          <a:p>
            <a:r>
              <a:rPr lang="hu-HU" b="0" dirty="0"/>
              <a:t>A 2015/16-os hosszabbított sportfejlesztési programok, illetve a </a:t>
            </a:r>
            <a:endParaRPr lang="hu-HU" b="0" dirty="0" smtClean="0"/>
          </a:p>
          <a:p>
            <a:r>
              <a:rPr lang="hu-HU" b="0" dirty="0" smtClean="0"/>
              <a:t>2016/17-es </a:t>
            </a:r>
            <a:r>
              <a:rPr lang="hu-HU" b="0" dirty="0"/>
              <a:t>sportfejlesztési programok elszámolási határideje </a:t>
            </a:r>
            <a:r>
              <a:rPr lang="hu-HU" b="0" dirty="0" smtClean="0"/>
              <a:t>:  2017</a:t>
            </a:r>
            <a:r>
              <a:rPr lang="hu-HU" b="0" dirty="0"/>
              <a:t>. július 31., éjfél.</a:t>
            </a:r>
          </a:p>
          <a:p>
            <a:endParaRPr lang="hu-HU" b="0" dirty="0"/>
          </a:p>
          <a:p>
            <a:r>
              <a:rPr lang="hu-HU" b="0" dirty="0"/>
              <a:t>Lehetőség van az elszámolási határidő 15 nappal történő meghosszabbítására, mely az EKR rendszer/Elszámolás / 2015/16. </a:t>
            </a:r>
            <a:r>
              <a:rPr lang="hu-HU" b="0" dirty="0" err="1"/>
              <a:t>elsz</a:t>
            </a:r>
            <a:r>
              <a:rPr lang="hu-HU" b="0" dirty="0"/>
              <a:t>. hat. </a:t>
            </a:r>
            <a:r>
              <a:rPr lang="hu-HU" b="0" dirty="0" smtClean="0"/>
              <a:t>Idő menüpont </a:t>
            </a:r>
            <a:r>
              <a:rPr lang="hu-HU" b="0" dirty="0"/>
              <a:t>alatt, valamint az EKR rendszer/Elszámolás / 2016/17. </a:t>
            </a:r>
            <a:r>
              <a:rPr lang="hu-HU" b="0" dirty="0" err="1"/>
              <a:t>elsz.hat</a:t>
            </a:r>
            <a:r>
              <a:rPr lang="hu-HU" b="0" dirty="0"/>
              <a:t>. </a:t>
            </a:r>
            <a:r>
              <a:rPr lang="hu-HU" b="0" dirty="0" err="1"/>
              <a:t>id</a:t>
            </a:r>
            <a:r>
              <a:rPr lang="hu-HU" b="0" dirty="0"/>
              <a:t>  menüpont alatt érhető el. </a:t>
            </a:r>
            <a:endParaRPr lang="hu-HU" b="0" dirty="0" smtClean="0"/>
          </a:p>
          <a:p>
            <a:r>
              <a:rPr lang="hu-HU" dirty="0"/>
              <a:t> </a:t>
            </a:r>
            <a:r>
              <a:rPr lang="hu-HU" dirty="0" smtClean="0"/>
              <a:t>	</a:t>
            </a:r>
            <a:r>
              <a:rPr lang="hu-HU" u="sng" dirty="0" smtClean="0"/>
              <a:t>Az </a:t>
            </a:r>
            <a:r>
              <a:rPr lang="hu-HU" u="sng" dirty="0"/>
              <a:t>elszámolási határidő 2017. augusztus 15-ig hosszabbítható meg. </a:t>
            </a:r>
            <a:endParaRPr lang="hu-HU" u="sng" dirty="0" smtClean="0"/>
          </a:p>
          <a:p>
            <a:r>
              <a:rPr lang="hu-HU" dirty="0"/>
              <a:t>	</a:t>
            </a:r>
            <a:r>
              <a:rPr lang="hu-HU" b="0" dirty="0" smtClean="0"/>
              <a:t>A </a:t>
            </a:r>
            <a:r>
              <a:rPr lang="hu-HU" b="0" dirty="0"/>
              <a:t>július 31. és augusztus 15. közötti időszakban bármikor beadhatják a hosszabbítási kérelmüket, de a beadási határidő minden esetben egységesen augusztus 15., éjfél.</a:t>
            </a:r>
          </a:p>
          <a:p>
            <a:endParaRPr lang="hu-HU" b="0" dirty="0"/>
          </a:p>
          <a:p>
            <a:r>
              <a:rPr lang="hu-HU" dirty="0"/>
              <a:t>FONTOS: A hosszabbítási kérelem csak az EKR felületen adható be</a:t>
            </a:r>
            <a:r>
              <a:rPr lang="hu-HU" dirty="0" smtClean="0"/>
              <a:t>!</a:t>
            </a:r>
          </a:p>
          <a:p>
            <a:r>
              <a:rPr lang="hu-HU" b="0" dirty="0">
                <a:solidFill>
                  <a:srgbClr val="FF0000"/>
                </a:solidFill>
              </a:rPr>
              <a:t>Be nem adott elszámolás, szabálytalan támogatás felhasználásnak minősül!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710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Tao infrastruktúra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60" y="1100628"/>
            <a:ext cx="7997512" cy="3579849"/>
          </a:xfrm>
        </p:spPr>
        <p:txBody>
          <a:bodyPr>
            <a:normAutofit fontScale="92500" lnSpcReduction="10000"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hu-HU" sz="2600" b="0" dirty="0" smtClean="0">
                <a:solidFill>
                  <a:prstClr val="black"/>
                </a:solidFill>
                <a:latin typeface="Constantia"/>
              </a:rPr>
              <a:t>2017-2018. </a:t>
            </a:r>
            <a:r>
              <a:rPr lang="hu-HU" sz="2600" b="0" dirty="0">
                <a:solidFill>
                  <a:prstClr val="black"/>
                </a:solidFill>
                <a:latin typeface="Constantia"/>
              </a:rPr>
              <a:t>évi program Infrastruktúra pályázat: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endParaRPr lang="hu-HU" sz="2600" b="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hu-HU" sz="2600" b="0" dirty="0">
                <a:solidFill>
                  <a:prstClr val="black"/>
                </a:solidFill>
                <a:latin typeface="Constantia"/>
              </a:rPr>
              <a:t>Fejér megyei igény:   2 156 486 342 .- Ft                 </a:t>
            </a:r>
            <a:r>
              <a:rPr lang="hu-HU" sz="2600" b="0" dirty="0" smtClean="0">
                <a:solidFill>
                  <a:prstClr val="black"/>
                </a:solidFill>
                <a:latin typeface="Constantia"/>
              </a:rPr>
              <a:t>       </a:t>
            </a:r>
            <a:r>
              <a:rPr lang="hu-HU" sz="2600" b="0" dirty="0">
                <a:solidFill>
                  <a:prstClr val="black"/>
                </a:solidFill>
                <a:latin typeface="Constantia"/>
              </a:rPr>
              <a:t>(Csak amatőrök</a:t>
            </a:r>
            <a:r>
              <a:rPr lang="hu-HU" sz="2600" b="0" dirty="0" smtClean="0">
                <a:solidFill>
                  <a:prstClr val="black"/>
                </a:solidFill>
                <a:latin typeface="Constantia"/>
              </a:rPr>
              <a:t>)</a:t>
            </a: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endParaRPr lang="hu-HU" sz="2600" b="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hu-HU" sz="2600" b="0" dirty="0">
                <a:solidFill>
                  <a:prstClr val="black"/>
                </a:solidFill>
                <a:latin typeface="Constantia"/>
              </a:rPr>
              <a:t>Fejér megyei szétosztható </a:t>
            </a:r>
            <a:r>
              <a:rPr lang="hu-HU" sz="2600" b="0" dirty="0" smtClean="0">
                <a:solidFill>
                  <a:prstClr val="black"/>
                </a:solidFill>
                <a:latin typeface="Constantia"/>
              </a:rPr>
              <a:t>keret:  826 </a:t>
            </a:r>
            <a:r>
              <a:rPr lang="hu-HU" sz="2600" b="0" dirty="0">
                <a:solidFill>
                  <a:prstClr val="black"/>
                </a:solidFill>
                <a:latin typeface="Constantia"/>
              </a:rPr>
              <a:t>555 </a:t>
            </a:r>
            <a:r>
              <a:rPr lang="hu-HU" sz="2600" b="0" dirty="0" smtClean="0">
                <a:solidFill>
                  <a:prstClr val="black"/>
                </a:solidFill>
                <a:latin typeface="Constantia"/>
              </a:rPr>
              <a:t>714  .- </a:t>
            </a:r>
            <a:r>
              <a:rPr lang="hu-HU" sz="2600" b="0" dirty="0">
                <a:solidFill>
                  <a:prstClr val="black"/>
                </a:solidFill>
                <a:latin typeface="Constantia"/>
              </a:rPr>
              <a:t>Ft</a:t>
            </a:r>
          </a:p>
          <a:p>
            <a:pPr marL="0" lvl="0" indent="0">
              <a:spcBef>
                <a:spcPct val="20000"/>
              </a:spcBef>
              <a:buClr>
                <a:srgbClr val="0BD0D9"/>
              </a:buClr>
              <a:buSzPct val="95000"/>
            </a:pPr>
            <a:endParaRPr lang="hu-HU" sz="2600" b="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hu-HU" sz="2600" b="0" dirty="0">
                <a:solidFill>
                  <a:prstClr val="black"/>
                </a:solidFill>
                <a:latin typeface="Constantia"/>
              </a:rPr>
              <a:t>A beérkezett programok feldolgozása folyamatosan történik. Augusztus végére ígérik a teljes feldolgozást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417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edzőképzés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0" dirty="0" smtClean="0"/>
              <a:t>Licence hosszabbításnál a licence hosszabbító vizsga megszűnt!</a:t>
            </a:r>
          </a:p>
          <a:p>
            <a:r>
              <a:rPr lang="hu-HU" sz="2400" b="0" dirty="0" smtClean="0"/>
              <a:t>A kredit pontok rendszere továbbra is feltétele a licenc meghosszabbításnak.</a:t>
            </a:r>
          </a:p>
          <a:p>
            <a:r>
              <a:rPr lang="hu-HU" b="0" dirty="0" smtClean="0"/>
              <a:t>				UEFA „A” és UEFA „B” esetén 35 kredit pont</a:t>
            </a:r>
            <a:endParaRPr lang="hu-HU" b="0" dirty="0"/>
          </a:p>
        </p:txBody>
      </p:sp>
    </p:spTree>
    <p:extLst>
      <p:ext uri="{BB962C8B-B14F-4D97-AF65-F5344CB8AC3E}">
        <p14:creationId xmlns:p14="http://schemas.microsoft.com/office/powerpoint/2010/main" val="350957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hírlap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3579849"/>
          </a:xfrm>
        </p:spPr>
        <p:txBody>
          <a:bodyPr>
            <a:normAutofit fontScale="92500" lnSpcReduction="10000"/>
          </a:bodyPr>
          <a:lstStyle/>
          <a:p>
            <a:pPr marL="457200" lvl="0" indent="-4572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800" b="0" dirty="0">
                <a:solidFill>
                  <a:prstClr val="black"/>
                </a:solidFill>
                <a:latin typeface="Corbel"/>
              </a:rPr>
              <a:t>Versenykiírás szerint a csapatoknak tájékoztatni kell a médiát a mérkőzésekről.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endParaRPr lang="hu-HU" b="0" dirty="0">
              <a:solidFill>
                <a:prstClr val="black"/>
              </a:solidFill>
              <a:latin typeface="Corbel"/>
            </a:endParaRPr>
          </a:p>
          <a:p>
            <a:pPr marL="457200" lvl="0" indent="-4572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800" b="0" dirty="0">
                <a:solidFill>
                  <a:prstClr val="black"/>
                </a:solidFill>
                <a:latin typeface="Corbel"/>
              </a:rPr>
              <a:t>Rövid, tárgyilagos, személyes megjegyzésektől mentes,esetleg képes tudósítás:</a:t>
            </a:r>
          </a:p>
          <a:p>
            <a:pPr marL="800100" lvl="1" indent="-3429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  <a:latin typeface="Corbel"/>
              </a:rPr>
              <a:t>	</a:t>
            </a:r>
            <a:r>
              <a:rPr lang="hu-HU" sz="2400" dirty="0">
                <a:solidFill>
                  <a:prstClr val="black"/>
                </a:solidFill>
                <a:latin typeface="Corbel"/>
              </a:rPr>
              <a:t>Megyei I:	vasárnap 	19.00</a:t>
            </a:r>
          </a:p>
          <a:p>
            <a:pPr marL="800100" lvl="1" indent="-3429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  <a:latin typeface="Corbel"/>
              </a:rPr>
              <a:t>	Megyei II. 	hétfő		12.00</a:t>
            </a:r>
          </a:p>
          <a:p>
            <a:pPr marL="800100" lvl="1" indent="-3429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  <a:latin typeface="Corbel"/>
              </a:rPr>
              <a:t>	Megyei III.	kedd		12.00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515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KÖSZÖNÖM A FIGYELMET !</a:t>
            </a:r>
            <a:endParaRPr lang="hu-HU" sz="36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 rot="19140000">
            <a:off x="1686321" y="2760546"/>
            <a:ext cx="6534346" cy="890137"/>
          </a:xfrm>
        </p:spPr>
        <p:txBody>
          <a:bodyPr/>
          <a:lstStyle/>
          <a:p>
            <a:r>
              <a:rPr lang="hu-HU" sz="2000" dirty="0" smtClean="0"/>
              <a:t>SCHNEIDER BÉLA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459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dirty="0" smtClean="0"/>
              <a:t>Küldött választás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35283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hu-HU" sz="2600" dirty="0"/>
              <a:t>A Küldöttválasztási ülés a megjelent sportszervezetek számára tekintet nélkül határozatképes.</a:t>
            </a:r>
          </a:p>
          <a:p>
            <a:pPr>
              <a:buFont typeface="Wingdings" pitchFamily="2" charset="2"/>
              <a:buChar char="§"/>
            </a:pPr>
            <a:endParaRPr lang="hu-HU" sz="1400" dirty="0"/>
          </a:p>
          <a:p>
            <a:pPr>
              <a:buFont typeface="Wingdings" pitchFamily="2" charset="2"/>
              <a:buChar char="§"/>
            </a:pPr>
            <a:r>
              <a:rPr lang="hu-HU" sz="2600" dirty="0"/>
              <a:t>A küldöttek megválasztásán szavazati joggal rendelkezik a sportszervezet bíróságon bejegyzett törvényes képviselője.</a:t>
            </a:r>
          </a:p>
          <a:p>
            <a:pPr>
              <a:buFont typeface="Wingdings" pitchFamily="2" charset="2"/>
              <a:buChar char="§"/>
            </a:pPr>
            <a:endParaRPr lang="hu-HU" sz="1300" dirty="0"/>
          </a:p>
          <a:p>
            <a:pPr>
              <a:buFont typeface="Wingdings" pitchFamily="2" charset="2"/>
              <a:buChar char="§"/>
            </a:pPr>
            <a:r>
              <a:rPr lang="hu-HU" sz="2600" dirty="0"/>
              <a:t>A választási ülésen a szavazás mindig nyílt.</a:t>
            </a:r>
          </a:p>
          <a:p>
            <a:pPr>
              <a:buFont typeface="Wingdings" pitchFamily="2" charset="2"/>
              <a:buChar char="§"/>
            </a:pPr>
            <a:endParaRPr lang="hu-HU" sz="1300" dirty="0"/>
          </a:p>
          <a:p>
            <a:pPr>
              <a:buFont typeface="Wingdings" pitchFamily="2" charset="2"/>
              <a:buChar char="§"/>
            </a:pPr>
            <a:r>
              <a:rPr lang="hu-HU" sz="2600" dirty="0"/>
              <a:t>Minden megyei igazgatóságtól 2 (</a:t>
            </a:r>
            <a:r>
              <a:rPr lang="hu-HU" sz="2600" dirty="0" smtClean="0"/>
              <a:t>kettő) </a:t>
            </a:r>
            <a:r>
              <a:rPr lang="hu-HU" sz="2600" dirty="0"/>
              <a:t>fő kerül megválasztásra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326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Bencsik István</a:t>
            </a:r>
          </a:p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Bíró Zsolt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 smtClean="0"/>
              <a:t>Küldött jelöltek</a:t>
            </a:r>
            <a:endParaRPr lang="hu-HU" sz="4000" dirty="0"/>
          </a:p>
        </p:txBody>
      </p:sp>
      <p:pic>
        <p:nvPicPr>
          <p:cNvPr id="2051" name="Picture 3" descr="C:\Users\USER\Desktop\Pictures\Díjátadó 2016.06.16\XT7D2206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216024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44824"/>
            <a:ext cx="2088232" cy="262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70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 smtClean="0"/>
              <a:t>NEVEZÉSEK</a:t>
            </a:r>
            <a:endParaRPr lang="hu-HU" sz="40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214970"/>
              </p:ext>
            </p:extLst>
          </p:nvPr>
        </p:nvGraphicFramePr>
        <p:xfrm>
          <a:off x="107499" y="1100138"/>
          <a:ext cx="8928999" cy="495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9"/>
                <a:gridCol w="727281"/>
                <a:gridCol w="727281"/>
                <a:gridCol w="727281"/>
                <a:gridCol w="727281"/>
                <a:gridCol w="727281"/>
                <a:gridCol w="727281"/>
                <a:gridCol w="727281"/>
                <a:gridCol w="727281"/>
                <a:gridCol w="727281"/>
                <a:gridCol w="727281"/>
              </a:tblGrid>
              <a:tr h="1248742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Agency FB" pitchFamily="34" charset="0"/>
                        </a:rPr>
                        <a:t>MEGYEI I.O FELNŐTT</a:t>
                      </a:r>
                      <a:endParaRPr lang="hu-HU" sz="2000" dirty="0">
                        <a:latin typeface="Agency FB" pitchFamily="34" charset="0"/>
                      </a:endParaRPr>
                    </a:p>
                  </a:txBody>
                  <a:tcPr vert="vert270" anchor="ctr">
                    <a:solidFill>
                      <a:srgbClr val="4FDF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Agency FB" pitchFamily="34" charset="0"/>
                        </a:rPr>
                        <a:t>MEGYEI II. O FELNŐTT</a:t>
                      </a:r>
                      <a:endParaRPr lang="hu-HU" sz="2000" dirty="0">
                        <a:latin typeface="Agency FB" pitchFamily="34" charset="0"/>
                      </a:endParaRPr>
                    </a:p>
                  </a:txBody>
                  <a:tcPr vert="vert270" anchor="ctr">
                    <a:solidFill>
                      <a:srgbClr val="4FDF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M</a:t>
                      </a:r>
                      <a:r>
                        <a:rPr lang="hu-HU" sz="2000" dirty="0" smtClean="0">
                          <a:latin typeface="Agency FB" pitchFamily="34" charset="0"/>
                        </a:rPr>
                        <a:t>EGYEI III.O FELNŐTT</a:t>
                      </a:r>
                      <a:endParaRPr lang="hu-HU" sz="2000" dirty="0">
                        <a:latin typeface="Agency FB" pitchFamily="34" charset="0"/>
                      </a:endParaRPr>
                    </a:p>
                  </a:txBody>
                  <a:tcPr vert="vert270" anchor="ctr">
                    <a:solidFill>
                      <a:srgbClr val="4FDF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Agency FB" pitchFamily="34" charset="0"/>
                        </a:rPr>
                        <a:t>U-19 I.O</a:t>
                      </a:r>
                      <a:endParaRPr lang="hu-HU" sz="2000" dirty="0">
                        <a:latin typeface="Agency FB" pitchFamily="34" charset="0"/>
                      </a:endParaRPr>
                    </a:p>
                  </a:txBody>
                  <a:tcPr vert="vert270" anchor="ctr">
                    <a:solidFill>
                      <a:srgbClr val="4FDF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Agency FB" pitchFamily="34" charset="0"/>
                        </a:rPr>
                        <a:t>U-19 II.O</a:t>
                      </a:r>
                      <a:endParaRPr lang="hu-HU" sz="2000" dirty="0">
                        <a:latin typeface="Agency FB" pitchFamily="34" charset="0"/>
                      </a:endParaRPr>
                    </a:p>
                  </a:txBody>
                  <a:tcPr vert="vert270" anchor="ctr">
                    <a:solidFill>
                      <a:srgbClr val="4FDF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Agency FB" pitchFamily="34" charset="0"/>
                        </a:rPr>
                        <a:t>U-16</a:t>
                      </a:r>
                      <a:endParaRPr lang="hu-HU" sz="2000" dirty="0">
                        <a:latin typeface="Agency FB" pitchFamily="34" charset="0"/>
                      </a:endParaRPr>
                    </a:p>
                  </a:txBody>
                  <a:tcPr vert="vert270" anchor="ctr">
                    <a:solidFill>
                      <a:srgbClr val="4FDF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Agency FB" pitchFamily="34" charset="0"/>
                        </a:rPr>
                        <a:t>LEÁNY U-16</a:t>
                      </a:r>
                      <a:endParaRPr lang="hu-HU" sz="2000" dirty="0">
                        <a:latin typeface="Agency FB" pitchFamily="34" charset="0"/>
                      </a:endParaRPr>
                    </a:p>
                  </a:txBody>
                  <a:tcPr vert="vert270" anchor="ctr">
                    <a:solidFill>
                      <a:srgbClr val="4FDF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Agency FB" pitchFamily="34" charset="0"/>
                        </a:rPr>
                        <a:t>U-14</a:t>
                      </a:r>
                      <a:endParaRPr lang="hu-HU" sz="2000" dirty="0">
                        <a:latin typeface="Agency FB" pitchFamily="34" charset="0"/>
                      </a:endParaRPr>
                    </a:p>
                  </a:txBody>
                  <a:tcPr vert="vert270" anchor="ctr">
                    <a:solidFill>
                      <a:srgbClr val="4FDF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Agency FB" pitchFamily="34" charset="0"/>
                        </a:rPr>
                        <a:t>ÖREGFIÚK</a:t>
                      </a:r>
                      <a:endParaRPr lang="hu-HU" sz="2000" dirty="0">
                        <a:latin typeface="Agency FB" pitchFamily="34" charset="0"/>
                      </a:endParaRPr>
                    </a:p>
                  </a:txBody>
                  <a:tcPr vert="vert270" anchor="ctr">
                    <a:solidFill>
                      <a:srgbClr val="4FDF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Agency FB" pitchFamily="34" charset="0"/>
                        </a:rPr>
                        <a:t>ÖSSZESEN</a:t>
                      </a:r>
                      <a:endParaRPr lang="hu-HU" sz="2000" dirty="0">
                        <a:latin typeface="Agency FB" pitchFamily="34" charset="0"/>
                      </a:endParaRPr>
                    </a:p>
                  </a:txBody>
                  <a:tcPr vert="vert270" anchor="ctr">
                    <a:solidFill>
                      <a:srgbClr val="4FDFB2"/>
                    </a:solidFill>
                  </a:tcPr>
                </a:tc>
              </a:tr>
              <a:tr h="384103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Megyei  I. o.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57</a:t>
                      </a:r>
                      <a:endParaRPr lang="hu-HU" dirty="0"/>
                    </a:p>
                  </a:txBody>
                  <a:tcPr/>
                </a:tc>
              </a:tr>
              <a:tr h="384103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Megyei II. o. É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49</a:t>
                      </a:r>
                      <a:endParaRPr lang="hu-HU" dirty="0"/>
                    </a:p>
                  </a:txBody>
                  <a:tcPr/>
                </a:tc>
              </a:tr>
              <a:tr h="384103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Megyei II. o. D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44</a:t>
                      </a:r>
                      <a:endParaRPr lang="hu-HU" dirty="0"/>
                    </a:p>
                  </a:txBody>
                  <a:tcPr/>
                </a:tc>
              </a:tr>
              <a:tr h="384103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Megyei III. o. É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18</a:t>
                      </a:r>
                      <a:endParaRPr lang="hu-HU" dirty="0"/>
                    </a:p>
                  </a:txBody>
                  <a:tcPr/>
                </a:tc>
              </a:tr>
              <a:tr h="384103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Megyei III. o. Ny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24</a:t>
                      </a:r>
                      <a:endParaRPr lang="hu-HU" dirty="0"/>
                    </a:p>
                  </a:txBody>
                  <a:tcPr/>
                </a:tc>
              </a:tr>
              <a:tr h="384103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Megyei  III. o. D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23</a:t>
                      </a:r>
                      <a:endParaRPr lang="hu-HU" dirty="0"/>
                    </a:p>
                  </a:txBody>
                  <a:tcPr/>
                </a:tc>
              </a:tr>
              <a:tr h="384103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Önálló UP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</a:t>
                      </a:r>
                      <a:endParaRPr lang="hu-HU" dirty="0"/>
                    </a:p>
                  </a:txBody>
                  <a:tcPr/>
                </a:tc>
              </a:tr>
              <a:tr h="384103">
                <a:tc>
                  <a:txBody>
                    <a:bodyPr/>
                    <a:lstStyle/>
                    <a:p>
                      <a:r>
                        <a:rPr lang="hu-HU" sz="2100" dirty="0" smtClean="0">
                          <a:latin typeface="Agency FB" pitchFamily="34" charset="0"/>
                        </a:rPr>
                        <a:t>Öregfiú</a:t>
                      </a:r>
                      <a:endParaRPr lang="hu-HU" sz="2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14</a:t>
                      </a:r>
                      <a:endParaRPr lang="hu-HU" dirty="0"/>
                    </a:p>
                  </a:txBody>
                  <a:tcPr/>
                </a:tc>
              </a:tr>
              <a:tr h="384103">
                <a:tc>
                  <a:txBody>
                    <a:bodyPr/>
                    <a:lstStyle/>
                    <a:p>
                      <a:r>
                        <a:rPr lang="hu-HU" sz="2100" b="1" dirty="0" smtClean="0">
                          <a:latin typeface="Agency FB" pitchFamily="34" charset="0"/>
                        </a:rPr>
                        <a:t>Összesen:</a:t>
                      </a:r>
                      <a:endParaRPr lang="hu-HU" sz="2100" b="1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236</a:t>
                      </a:r>
                      <a:endParaRPr lang="hu-H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97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 smtClean="0"/>
              <a:t>sportorvos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00628"/>
            <a:ext cx="8280920" cy="405656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hu-HU" sz="2000" dirty="0"/>
              <a:t>Előjegyzés alapján.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/>
              <a:t>Időpont kérés: 3-4 héttel korábban!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/>
              <a:t>Kötelező elemek a sportorvosi kártyán</a:t>
            </a:r>
            <a:r>
              <a:rPr lang="hu-HU" sz="2000" dirty="0" smtClean="0"/>
              <a:t>:</a:t>
            </a:r>
          </a:p>
          <a:p>
            <a:pPr marL="0" indent="0"/>
            <a:endParaRPr lang="hu-HU" sz="1300" dirty="0"/>
          </a:p>
          <a:p>
            <a:pPr lvl="3"/>
            <a:r>
              <a:rPr lang="hu-HU" sz="2000" dirty="0"/>
              <a:t>Orvos kör bélyegzője</a:t>
            </a:r>
          </a:p>
          <a:p>
            <a:pPr lvl="3"/>
            <a:r>
              <a:rPr lang="hu-HU" sz="2000" dirty="0"/>
              <a:t>Dátum bélyegző (vizsgálat időpontja)</a:t>
            </a:r>
          </a:p>
          <a:p>
            <a:pPr lvl="3"/>
            <a:r>
              <a:rPr lang="hu-HU" sz="2000" dirty="0"/>
              <a:t>Sportorvosi rendelő ellipszis alakú két színű bélyegző (infra kontroll)</a:t>
            </a:r>
          </a:p>
          <a:p>
            <a:pPr lvl="3"/>
            <a:r>
              <a:rPr lang="hu-HU" sz="2000" dirty="0"/>
              <a:t>Orvos aláírása</a:t>
            </a:r>
          </a:p>
          <a:p>
            <a:pPr lvl="3"/>
            <a:r>
              <a:rPr lang="hu-HU" sz="2000" dirty="0"/>
              <a:t>Versenyezhet </a:t>
            </a:r>
            <a:r>
              <a:rPr lang="hu-HU" sz="2000" dirty="0" smtClean="0"/>
              <a:t>bejegyzés</a:t>
            </a:r>
            <a:endParaRPr lang="hu-HU" sz="900" dirty="0" smtClean="0"/>
          </a:p>
          <a:p>
            <a:pPr marL="466344" lvl="3" indent="0">
              <a:buNone/>
            </a:pPr>
            <a:endParaRPr lang="hu-HU" sz="1100" dirty="0"/>
          </a:p>
          <a:p>
            <a:pPr>
              <a:buFont typeface="Wingdings" pitchFamily="2" charset="2"/>
              <a:buChar char="§"/>
            </a:pPr>
            <a:r>
              <a:rPr lang="hu-HU" sz="2000" dirty="0"/>
              <a:t>Sportorvosi engedélyre négy (4) alkalommal rögzíthető bejegyzés.</a:t>
            </a:r>
          </a:p>
          <a:p>
            <a:pPr marL="0" indent="0"/>
            <a:r>
              <a:rPr lang="hu-HU" sz="2000" dirty="0"/>
              <a:t>						</a:t>
            </a:r>
            <a:r>
              <a:rPr lang="hu-HU" b="0" dirty="0" smtClean="0"/>
              <a:t>(</a:t>
            </a:r>
            <a:r>
              <a:rPr lang="hu-HU" b="0" dirty="0"/>
              <a:t>NYIÁSZ 8.sz. melléklet)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/>
              <a:t>Betelt sportorvosi kártyát - leadás esetén- ingyen cseréljük.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31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Sportorvosi igazolás ellenőrzés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endParaRPr lang="hu-HU" sz="2400" dirty="0" smtClean="0"/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u-HU" sz="2400" dirty="0" smtClean="0"/>
              <a:t>Tájékoztató </a:t>
            </a:r>
            <a:r>
              <a:rPr lang="hu-HU" sz="2400" dirty="0"/>
              <a:t>jellegű információ az IFA felületen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endParaRPr lang="hu-HU" sz="2400" dirty="0"/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u-HU" sz="2400" dirty="0"/>
              <a:t>A sportorvos által kiállított sportorvosi kártya a mérvadó. 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endParaRPr lang="hu-HU" sz="2400" dirty="0"/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u-HU" sz="2400" dirty="0"/>
              <a:t>Érvényes sportorvosi lappal lehet csak játszani</a:t>
            </a:r>
            <a:r>
              <a:rPr lang="hu-HU" sz="2400" dirty="0" smtClean="0"/>
              <a:t>!</a:t>
            </a:r>
          </a:p>
          <a:p>
            <a:pPr marL="354013" indent="-354013">
              <a:buClr>
                <a:schemeClr val="bg2">
                  <a:lumMod val="50000"/>
                </a:schemeClr>
              </a:buClr>
            </a:pPr>
            <a:r>
              <a:rPr lang="hu-HU" sz="2400" dirty="0"/>
              <a:t> </a:t>
            </a:r>
            <a:r>
              <a:rPr lang="hu-HU" sz="2400" dirty="0" smtClean="0"/>
              <a:t>    A versenyengedély csak az igazgatóság által kinyomott                                  fényképes sportorvosi lappal együtt érvényes.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606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err="1" smtClean="0"/>
              <a:t>ifa</a:t>
            </a:r>
            <a:r>
              <a:rPr lang="hu-HU" sz="3200" dirty="0" smtClean="0"/>
              <a:t> Integrált Futball alkalmazás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100628"/>
            <a:ext cx="7992888" cy="5640740"/>
          </a:xfrm>
        </p:spPr>
        <p:txBody>
          <a:bodyPr>
            <a:normAutofit/>
          </a:bodyPr>
          <a:lstStyle/>
          <a:p>
            <a:pPr marL="0" indent="0"/>
            <a:r>
              <a:rPr lang="hu-HU" sz="2000" u="sng" dirty="0" smtClean="0"/>
              <a:t>sportszervezetek</a:t>
            </a:r>
            <a:endParaRPr lang="hu-HU" sz="2000" u="sng" dirty="0"/>
          </a:p>
          <a:p>
            <a:pPr>
              <a:buFont typeface="Wingdings" pitchFamily="2" charset="2"/>
              <a:buChar char="§"/>
            </a:pPr>
            <a:r>
              <a:rPr lang="hu-HU" sz="1800" dirty="0" smtClean="0"/>
              <a:t>Ügyintézés</a:t>
            </a:r>
            <a:r>
              <a:rPr lang="hu-HU" sz="1800" dirty="0"/>
              <a:t>, adminisztráció:  </a:t>
            </a:r>
          </a:p>
          <a:p>
            <a:pPr marL="969962">
              <a:buFont typeface="Wingdings" pitchFamily="2" charset="2"/>
              <a:buChar char="Ø"/>
            </a:pPr>
            <a:r>
              <a:rPr lang="hu-HU" dirty="0" smtClean="0"/>
              <a:t> </a:t>
            </a:r>
            <a:r>
              <a:rPr lang="hu-HU" dirty="0"/>
              <a:t>játékos ügyintézés</a:t>
            </a:r>
          </a:p>
          <a:p>
            <a:pPr marL="1433513" lvl="1" indent="-349250"/>
            <a:r>
              <a:rPr lang="hu-HU" dirty="0"/>
              <a:t>Igazolás, átigazolás, nemzetközi átigazolás, </a:t>
            </a:r>
            <a:r>
              <a:rPr lang="hu-HU" dirty="0" smtClean="0"/>
              <a:t>versenyengedély, </a:t>
            </a:r>
            <a:r>
              <a:rPr lang="hu-HU" u="sng" dirty="0" smtClean="0"/>
              <a:t>fényképek</a:t>
            </a:r>
            <a:endParaRPr lang="hu-HU" u="sng" dirty="0"/>
          </a:p>
          <a:p>
            <a:pPr marL="982663" indent="-355600">
              <a:buFont typeface="Wingdings" pitchFamily="2" charset="2"/>
              <a:buChar char="Ø"/>
            </a:pPr>
            <a:r>
              <a:rPr lang="hu-HU" dirty="0"/>
              <a:t>sportszakember ügyintézés</a:t>
            </a:r>
          </a:p>
          <a:p>
            <a:pPr marL="1439863" lvl="1" indent="-355600">
              <a:buFont typeface="Arial" pitchFamily="34" charset="0"/>
              <a:buChar char="•"/>
            </a:pPr>
            <a:r>
              <a:rPr lang="hu-HU" dirty="0"/>
              <a:t>Regisztrációs kártya, sportszakember szerződés,- végzettség</a:t>
            </a:r>
          </a:p>
          <a:p>
            <a:pPr>
              <a:buFont typeface="Wingdings" pitchFamily="2" charset="2"/>
              <a:buChar char="§"/>
            </a:pPr>
            <a:r>
              <a:rPr lang="hu-HU" sz="1800" dirty="0" smtClean="0"/>
              <a:t>Versenyeztetés</a:t>
            </a:r>
            <a:r>
              <a:rPr lang="hu-HU" sz="1800" dirty="0"/>
              <a:t>:	</a:t>
            </a:r>
            <a:r>
              <a:rPr lang="hu-HU" dirty="0"/>
              <a:t>	</a:t>
            </a:r>
          </a:p>
          <a:p>
            <a:pPr marL="1077913" indent="-450850">
              <a:buFont typeface="Wingdings" pitchFamily="2" charset="2"/>
              <a:buChar char="Ø"/>
            </a:pPr>
            <a:r>
              <a:rPr lang="hu-HU" dirty="0"/>
              <a:t>Versenynaptár</a:t>
            </a:r>
          </a:p>
          <a:p>
            <a:pPr marL="1433513" lvl="1" indent="-349250">
              <a:buFont typeface="Arial" pitchFamily="34" charset="0"/>
              <a:buChar char="•"/>
            </a:pPr>
            <a:r>
              <a:rPr lang="hu-HU" dirty="0"/>
              <a:t>Mérkőzés módosítási kérelem, - </a:t>
            </a:r>
            <a:r>
              <a:rPr lang="hu-HU" dirty="0" err="1"/>
              <a:t>kérelem</a:t>
            </a:r>
            <a:r>
              <a:rPr lang="hu-HU" dirty="0"/>
              <a:t> véleményezése, összeállítás, sportorvosi ellenőrzése, mérkőzés jegyzőkönyv.</a:t>
            </a:r>
          </a:p>
          <a:p>
            <a:pPr>
              <a:buFont typeface="Wingdings" pitchFamily="2" charset="2"/>
              <a:buChar char="§"/>
            </a:pPr>
            <a:r>
              <a:rPr lang="hu-HU" sz="1800" dirty="0" smtClean="0"/>
              <a:t>Kapcsolattartók</a:t>
            </a:r>
            <a:endParaRPr lang="hu-HU" sz="1800" dirty="0"/>
          </a:p>
          <a:p>
            <a:pPr>
              <a:buFont typeface="Wingdings" pitchFamily="2" charset="2"/>
              <a:buChar char="§"/>
            </a:pPr>
            <a:r>
              <a:rPr lang="hu-HU" dirty="0" smtClean="0"/>
              <a:t>Riportok</a:t>
            </a:r>
          </a:p>
          <a:p>
            <a:pPr lvl="6"/>
            <a:r>
              <a:rPr lang="hu-HU" sz="1600" dirty="0" smtClean="0"/>
              <a:t>Szerződések</a:t>
            </a:r>
          </a:p>
          <a:p>
            <a:pPr lvl="6"/>
            <a:r>
              <a:rPr lang="hu-HU" sz="1600" dirty="0" smtClean="0"/>
              <a:t>Igazolások - Átigazolások  alap és kiegészítő versenyrendszer</a:t>
            </a:r>
          </a:p>
          <a:p>
            <a:pPr lvl="6"/>
            <a:r>
              <a:rPr lang="hu-HU" sz="1600" dirty="0" smtClean="0"/>
              <a:t>Versenyengedélyek</a:t>
            </a:r>
          </a:p>
          <a:p>
            <a:pPr lvl="6"/>
            <a:r>
              <a:rPr lang="hu-HU" sz="1600" dirty="0" smtClean="0"/>
              <a:t>Sportszakemberek szerződései, végzettségei</a:t>
            </a:r>
          </a:p>
          <a:p>
            <a:pPr lvl="6"/>
            <a:r>
              <a:rPr lang="hu-HU" sz="1600" dirty="0" smtClean="0"/>
              <a:t>Regisztrációs kártyák</a:t>
            </a:r>
            <a:endParaRPr lang="hu-HU" sz="1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572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Játékos ügyintézés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00628"/>
            <a:ext cx="8712968" cy="4200580"/>
          </a:xfrm>
        </p:spPr>
        <p:txBody>
          <a:bodyPr>
            <a:normAutofit fontScale="70000" lnSpcReduction="20000"/>
          </a:bodyPr>
          <a:lstStyle/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</a:pPr>
            <a:r>
              <a:rPr lang="hu-HU" sz="2800" u="sng" dirty="0" smtClean="0">
                <a:solidFill>
                  <a:prstClr val="black"/>
                </a:solidFill>
                <a:latin typeface="Corbel"/>
              </a:rPr>
              <a:t>Igazolás, átigazolás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700" b="0" dirty="0" smtClean="0">
                <a:solidFill>
                  <a:prstClr val="black"/>
                </a:solidFill>
                <a:latin typeface="Corbel"/>
              </a:rPr>
              <a:t>Új </a:t>
            </a:r>
            <a:r>
              <a:rPr lang="hu-HU" sz="2700" b="0" dirty="0">
                <a:solidFill>
                  <a:prstClr val="black"/>
                </a:solidFill>
                <a:latin typeface="Corbel"/>
              </a:rPr>
              <a:t>felvitel:  	piros csillaggal jelölt adatok kitöltése kötelező</a:t>
            </a:r>
          </a:p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r>
              <a:rPr lang="hu-HU" sz="2700" b="0" dirty="0">
                <a:solidFill>
                  <a:prstClr val="black"/>
                </a:solidFill>
                <a:latin typeface="Corbel"/>
              </a:rPr>
              <a:t>				</a:t>
            </a:r>
            <a:r>
              <a:rPr lang="hu-HU" sz="2700" b="0" dirty="0" smtClean="0">
                <a:solidFill>
                  <a:prstClr val="black"/>
                </a:solidFill>
                <a:latin typeface="Corbel"/>
              </a:rPr>
              <a:t>piros </a:t>
            </a:r>
            <a:r>
              <a:rPr lang="hu-HU" sz="2700" b="0" dirty="0">
                <a:solidFill>
                  <a:prstClr val="black"/>
                </a:solidFill>
                <a:latin typeface="Corbel"/>
              </a:rPr>
              <a:t>csillaggal jelölt dokumentumok feltöltése </a:t>
            </a:r>
            <a:r>
              <a:rPr lang="hu-HU" sz="2700" b="0" dirty="0" smtClean="0">
                <a:solidFill>
                  <a:prstClr val="black"/>
                </a:solidFill>
                <a:latin typeface="Corbel"/>
              </a:rPr>
              <a:t>kötelező</a:t>
            </a:r>
            <a:endParaRPr lang="hu-HU" sz="2700" b="0" dirty="0">
              <a:solidFill>
                <a:prstClr val="black"/>
              </a:solidFill>
              <a:latin typeface="Corbel"/>
            </a:endParaRPr>
          </a:p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r>
              <a:rPr lang="hu-HU" sz="2700" b="0" dirty="0">
                <a:solidFill>
                  <a:prstClr val="black"/>
                </a:solidFill>
                <a:latin typeface="Corbel"/>
              </a:rPr>
              <a:t>						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700" b="0" dirty="0" smtClean="0">
                <a:solidFill>
                  <a:prstClr val="black"/>
                </a:solidFill>
                <a:latin typeface="Corbel"/>
              </a:rPr>
              <a:t>Módosít:		feltöltött adatokat lehet változtatni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700" b="0" dirty="0" smtClean="0">
                <a:solidFill>
                  <a:prstClr val="black"/>
                </a:solidFill>
                <a:latin typeface="Corbel"/>
              </a:rPr>
              <a:t>Megtekint</a:t>
            </a:r>
            <a:r>
              <a:rPr lang="hu-HU" sz="2700" b="0" dirty="0">
                <a:solidFill>
                  <a:prstClr val="black"/>
                </a:solidFill>
                <a:latin typeface="Corbel"/>
              </a:rPr>
              <a:t>:	csak megtekintés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700" b="0" dirty="0">
                <a:solidFill>
                  <a:prstClr val="black"/>
                </a:solidFill>
                <a:latin typeface="Corbel"/>
              </a:rPr>
              <a:t>Töröl:		</a:t>
            </a:r>
            <a:r>
              <a:rPr lang="hu-HU" sz="2700" b="0" dirty="0" smtClean="0">
                <a:solidFill>
                  <a:prstClr val="black"/>
                </a:solidFill>
                <a:latin typeface="Corbel"/>
              </a:rPr>
              <a:t>          tranzakció </a:t>
            </a:r>
            <a:r>
              <a:rPr lang="hu-HU" sz="2700" b="0" dirty="0">
                <a:solidFill>
                  <a:prstClr val="black"/>
                </a:solidFill>
                <a:latin typeface="Corbel"/>
              </a:rPr>
              <a:t>törlés</a:t>
            </a:r>
          </a:p>
          <a:p>
            <a:pPr marL="266700" lvl="0" indent="-2667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sz="2700" b="0" dirty="0" smtClean="0">
                <a:solidFill>
                  <a:prstClr val="black"/>
                </a:solidFill>
                <a:latin typeface="Corbel"/>
              </a:rPr>
              <a:t>Játékos adatlap: játékos pályafutás, nyilvántartott versenyek, versenyengedélyek</a:t>
            </a:r>
          </a:p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</a:pPr>
            <a:r>
              <a:rPr lang="hu-HU" sz="2700" u="sng" dirty="0" smtClean="0">
                <a:solidFill>
                  <a:prstClr val="black"/>
                </a:solidFill>
                <a:latin typeface="Corbel"/>
              </a:rPr>
              <a:t>Fényképek</a:t>
            </a:r>
          </a:p>
          <a:p>
            <a:pPr marL="457200" lvl="0" indent="-45720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 pitchFamily="34" charset="0"/>
              <a:buChar char="•"/>
            </a:pPr>
            <a:r>
              <a:rPr lang="hu-HU" sz="2700" b="0" dirty="0" smtClean="0">
                <a:solidFill>
                  <a:prstClr val="black"/>
                </a:solidFill>
                <a:latin typeface="Corbel"/>
              </a:rPr>
              <a:t>Új felvitel, megtekint</a:t>
            </a:r>
          </a:p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</a:pPr>
            <a:r>
              <a:rPr lang="hu-HU" sz="2700" b="0" dirty="0">
                <a:solidFill>
                  <a:prstClr val="black"/>
                </a:solidFill>
                <a:latin typeface="Corbel"/>
              </a:rPr>
              <a:t>	</a:t>
            </a:r>
            <a:r>
              <a:rPr lang="hu-HU" sz="2700" b="0" dirty="0" smtClean="0">
                <a:solidFill>
                  <a:prstClr val="black"/>
                </a:solidFill>
                <a:latin typeface="Corbel"/>
              </a:rPr>
              <a:t>Nem kell e-mailen beküldeni!!!!</a:t>
            </a:r>
          </a:p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</a:pPr>
            <a:endParaRPr lang="hu-HU" sz="2700" u="sng" dirty="0" smtClean="0">
              <a:solidFill>
                <a:prstClr val="black"/>
              </a:solidFill>
              <a:latin typeface="Corbel"/>
            </a:endParaRP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444208" y="2183641"/>
            <a:ext cx="1637732" cy="2593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Ment és bezár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723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ögek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zög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zöge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477</TotalTime>
  <Words>1535</Words>
  <Application>Microsoft Office PowerPoint</Application>
  <PresentationFormat>Diavetítés a képernyőre (4:3 oldalarány)</PresentationFormat>
  <Paragraphs>511</Paragraphs>
  <Slides>29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0" baseType="lpstr">
      <vt:lpstr>Szögek</vt:lpstr>
      <vt:lpstr>KÜLDÖTT VÁLASZTÓ ÉVADNYITÓ ÉRTEKEZLET</vt:lpstr>
      <vt:lpstr>NAPIREND</vt:lpstr>
      <vt:lpstr>Küldött választás</vt:lpstr>
      <vt:lpstr>Küldött jelöltek</vt:lpstr>
      <vt:lpstr>NEVEZÉSEK</vt:lpstr>
      <vt:lpstr>sportorvos</vt:lpstr>
      <vt:lpstr>Sportorvosi igazolás ellenőrzés</vt:lpstr>
      <vt:lpstr>ifa Integrált Futball alkalmazás</vt:lpstr>
      <vt:lpstr>Játékos ügyintézés</vt:lpstr>
      <vt:lpstr>Sportszakember ügyintézés</vt:lpstr>
      <vt:lpstr>Mérkőzés módosítási kérelem</vt:lpstr>
      <vt:lpstr>Időpont módosítás</vt:lpstr>
      <vt:lpstr>összeállítás</vt:lpstr>
      <vt:lpstr>kapcsolattartók</vt:lpstr>
      <vt:lpstr>helpdesk</vt:lpstr>
      <vt:lpstr>versenyengedély</vt:lpstr>
      <vt:lpstr>Regisztrációs kártya</vt:lpstr>
      <vt:lpstr>PowerPoint bemutató</vt:lpstr>
      <vt:lpstr>korhatárok</vt:lpstr>
      <vt:lpstr>Pályarendszabályok, rendezés</vt:lpstr>
      <vt:lpstr>rendezés</vt:lpstr>
      <vt:lpstr>Rendezői létszámok</vt:lpstr>
      <vt:lpstr>játékvezetés</vt:lpstr>
      <vt:lpstr>pályahitelesítés</vt:lpstr>
      <vt:lpstr>Tao elszámolás</vt:lpstr>
      <vt:lpstr>Tao infrastruktúra</vt:lpstr>
      <vt:lpstr>edzőképzés</vt:lpstr>
      <vt:lpstr>hírlap</vt:lpstr>
      <vt:lpstr>KÖSZÖNÖM A FIGYELMET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KÜLDÖTT VÁLASZTÓ ÉVADNYITÓ ÉRTEKEZLET</dc:title>
  <dc:creator>USER</dc:creator>
  <cp:lastModifiedBy>USER</cp:lastModifiedBy>
  <cp:revision>36</cp:revision>
  <dcterms:created xsi:type="dcterms:W3CDTF">2017-08-07T12:24:47Z</dcterms:created>
  <dcterms:modified xsi:type="dcterms:W3CDTF">2017-08-10T13:37:49Z</dcterms:modified>
</cp:coreProperties>
</file>