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413" r:id="rId2"/>
    <p:sldId id="415" r:id="rId3"/>
    <p:sldId id="416" r:id="rId4"/>
    <p:sldId id="417" r:id="rId5"/>
    <p:sldId id="516" r:id="rId6"/>
    <p:sldId id="517" r:id="rId7"/>
    <p:sldId id="518" r:id="rId8"/>
    <p:sldId id="519" r:id="rId9"/>
    <p:sldId id="520" r:id="rId10"/>
    <p:sldId id="521" r:id="rId11"/>
    <p:sldId id="522" r:id="rId12"/>
    <p:sldId id="523" r:id="rId13"/>
    <p:sldId id="524" r:id="rId14"/>
    <p:sldId id="525" r:id="rId15"/>
    <p:sldId id="526" r:id="rId16"/>
    <p:sldId id="527" r:id="rId17"/>
    <p:sldId id="528" r:id="rId18"/>
    <p:sldId id="529" r:id="rId19"/>
    <p:sldId id="530" r:id="rId20"/>
    <p:sldId id="531" r:id="rId21"/>
    <p:sldId id="532" r:id="rId22"/>
    <p:sldId id="533" r:id="rId23"/>
    <p:sldId id="534" r:id="rId24"/>
    <p:sldId id="535" r:id="rId25"/>
    <p:sldId id="536" r:id="rId26"/>
    <p:sldId id="537" r:id="rId27"/>
    <p:sldId id="538" r:id="rId28"/>
    <p:sldId id="539" r:id="rId29"/>
    <p:sldId id="540" r:id="rId30"/>
    <p:sldId id="541" r:id="rId31"/>
    <p:sldId id="542" r:id="rId32"/>
    <p:sldId id="543" r:id="rId33"/>
    <p:sldId id="544" r:id="rId34"/>
    <p:sldId id="545" r:id="rId35"/>
    <p:sldId id="546" r:id="rId36"/>
    <p:sldId id="550" r:id="rId37"/>
    <p:sldId id="551" r:id="rId38"/>
    <p:sldId id="552" r:id="rId39"/>
    <p:sldId id="553" r:id="rId40"/>
    <p:sldId id="554" r:id="rId41"/>
    <p:sldId id="555" r:id="rId42"/>
    <p:sldId id="556" r:id="rId43"/>
    <p:sldId id="557" r:id="rId44"/>
    <p:sldId id="558" r:id="rId45"/>
    <p:sldId id="559" r:id="rId46"/>
    <p:sldId id="560" r:id="rId47"/>
    <p:sldId id="561" r:id="rId48"/>
    <p:sldId id="562" r:id="rId49"/>
    <p:sldId id="563" r:id="rId50"/>
    <p:sldId id="564" r:id="rId51"/>
    <p:sldId id="565" r:id="rId52"/>
    <p:sldId id="566" r:id="rId53"/>
    <p:sldId id="567" r:id="rId54"/>
    <p:sldId id="568" r:id="rId55"/>
    <p:sldId id="569" r:id="rId56"/>
    <p:sldId id="570" r:id="rId57"/>
  </p:sldIdLst>
  <p:sldSz cx="9144000" cy="6858000" type="screen4x3"/>
  <p:notesSz cx="6858000" cy="9144000"/>
  <p:custDataLst>
    <p:tags r:id="rId59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ojtekovszki Ádám" initials="VÁ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D7E4BD"/>
    <a:srgbClr val="E4DABD"/>
    <a:srgbClr val="D9B717"/>
    <a:srgbClr val="179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Közepesen sötét stílus 3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91" autoAdjust="0"/>
    <p:restoredTop sz="93263" autoAdjust="0"/>
  </p:normalViewPr>
  <p:slideViewPr>
    <p:cSldViewPr>
      <p:cViewPr>
        <p:scale>
          <a:sx n="90" d="100"/>
          <a:sy n="90" d="100"/>
        </p:scale>
        <p:origin x="-2358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87AC6-B656-4EA0-90D2-A54D9E743428}" type="datetimeFigureOut">
              <a:rPr lang="hu-HU" smtClean="0"/>
              <a:t>2017.01.10.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CFEE8-FB37-439C-9311-8651506890C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494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CFEE8-FB37-439C-9311-8651506890C6}" type="slidenum">
              <a:rPr lang="hu-HU" smtClean="0"/>
              <a:t>33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531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09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010400" y="6525344"/>
            <a:ext cx="2133600" cy="332656"/>
          </a:xfrm>
          <a:prstGeom prst="rect">
            <a:avLst/>
          </a:prstGeom>
          <a:solidFill>
            <a:srgbClr val="9BBB59"/>
          </a:solidFill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C83D040-832C-4D2F-B606-A4C92D36BE78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Dia számának helye 5"/>
          <p:cNvSpPr txBox="1">
            <a:spLocks/>
          </p:cNvSpPr>
          <p:nvPr userDrawn="1"/>
        </p:nvSpPr>
        <p:spPr>
          <a:xfrm>
            <a:off x="0" y="6525344"/>
            <a:ext cx="3563888" cy="332656"/>
          </a:xfrm>
          <a:prstGeom prst="rect">
            <a:avLst/>
          </a:prstGeom>
          <a:solidFill>
            <a:srgbClr val="9BBB59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 dirty="0" smtClean="0">
                <a:solidFill>
                  <a:schemeClr val="bg1"/>
                </a:solidFill>
              </a:rPr>
              <a:t>AZ IFA Felhasználói</a:t>
            </a:r>
            <a:r>
              <a:rPr lang="hu-HU" b="1" baseline="0" dirty="0" smtClean="0">
                <a:solidFill>
                  <a:schemeClr val="bg1"/>
                </a:solidFill>
              </a:rPr>
              <a:t> segédlet és az adott szakterületi szabályozás bárminemű eltérése esetén a szabályozás a mérvadó!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5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010400" y="6525344"/>
            <a:ext cx="2133600" cy="332656"/>
          </a:xfrm>
          <a:prstGeom prst="rect">
            <a:avLst/>
          </a:prstGeom>
          <a:solidFill>
            <a:srgbClr val="9BBB59"/>
          </a:solidFill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C83D040-832C-4D2F-B606-A4C92D36BE78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Dia számának helye 5"/>
          <p:cNvSpPr txBox="1">
            <a:spLocks/>
          </p:cNvSpPr>
          <p:nvPr userDrawn="1"/>
        </p:nvSpPr>
        <p:spPr>
          <a:xfrm>
            <a:off x="0" y="6525344"/>
            <a:ext cx="3563888" cy="332656"/>
          </a:xfrm>
          <a:prstGeom prst="rect">
            <a:avLst/>
          </a:prstGeom>
          <a:solidFill>
            <a:srgbClr val="9BBB59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 dirty="0" smtClean="0">
                <a:solidFill>
                  <a:schemeClr val="bg1"/>
                </a:solidFill>
              </a:rPr>
              <a:t>AZ IFA Felhasználói</a:t>
            </a:r>
            <a:r>
              <a:rPr lang="hu-HU" b="1" baseline="0" dirty="0" smtClean="0">
                <a:solidFill>
                  <a:schemeClr val="bg1"/>
                </a:solidFill>
              </a:rPr>
              <a:t> segédlet és az adott szakterületi szabályozás bárminemű eltérése esetén a szabályozás a mérvadó!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6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010400" y="6525344"/>
            <a:ext cx="2133600" cy="332656"/>
          </a:xfrm>
          <a:prstGeom prst="rect">
            <a:avLst/>
          </a:prstGeom>
          <a:solidFill>
            <a:srgbClr val="9BBB59"/>
          </a:solidFill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C83D040-832C-4D2F-B606-A4C92D36BE78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Dia számának helye 5"/>
          <p:cNvSpPr txBox="1">
            <a:spLocks/>
          </p:cNvSpPr>
          <p:nvPr userDrawn="1"/>
        </p:nvSpPr>
        <p:spPr>
          <a:xfrm>
            <a:off x="0" y="6525344"/>
            <a:ext cx="3563888" cy="332656"/>
          </a:xfrm>
          <a:prstGeom prst="rect">
            <a:avLst/>
          </a:prstGeom>
          <a:solidFill>
            <a:srgbClr val="9BBB59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 dirty="0" smtClean="0">
                <a:solidFill>
                  <a:schemeClr val="bg1"/>
                </a:solidFill>
              </a:rPr>
              <a:t>AZ IFA Felhasználói</a:t>
            </a:r>
            <a:r>
              <a:rPr lang="hu-HU" b="1" baseline="0" dirty="0" smtClean="0">
                <a:solidFill>
                  <a:schemeClr val="bg1"/>
                </a:solidFill>
              </a:rPr>
              <a:t> segédlet és az adott szakterületi szabályozás bárminemű eltérése esetén a szabályozás a mérvadó!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8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010400" y="6525344"/>
            <a:ext cx="2133600" cy="332656"/>
          </a:xfrm>
          <a:prstGeom prst="rect">
            <a:avLst/>
          </a:prstGeom>
          <a:solidFill>
            <a:srgbClr val="9BBB59"/>
          </a:solidFill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C83D040-832C-4D2F-B606-A4C92D36BE78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Dia számának helye 5"/>
          <p:cNvSpPr txBox="1">
            <a:spLocks/>
          </p:cNvSpPr>
          <p:nvPr userDrawn="1"/>
        </p:nvSpPr>
        <p:spPr>
          <a:xfrm>
            <a:off x="0" y="6525344"/>
            <a:ext cx="3563888" cy="332656"/>
          </a:xfrm>
          <a:prstGeom prst="rect">
            <a:avLst/>
          </a:prstGeom>
          <a:solidFill>
            <a:srgbClr val="9BBB59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 dirty="0" smtClean="0">
                <a:solidFill>
                  <a:schemeClr val="bg1"/>
                </a:solidFill>
              </a:rPr>
              <a:t>AZ IFA Felhasználói</a:t>
            </a:r>
            <a:r>
              <a:rPr lang="hu-HU" b="1" baseline="0" dirty="0" smtClean="0">
                <a:solidFill>
                  <a:schemeClr val="bg1"/>
                </a:solidFill>
              </a:rPr>
              <a:t> segédlet és az adott szakterületi szabályozás bárminemű eltérése esetén a szabályozás a mérvadó!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8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010400" y="6525344"/>
            <a:ext cx="2133600" cy="332656"/>
          </a:xfrm>
          <a:prstGeom prst="rect">
            <a:avLst/>
          </a:prstGeom>
          <a:solidFill>
            <a:srgbClr val="9BBB59"/>
          </a:solidFill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C83D040-832C-4D2F-B606-A4C92D36BE78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Dia számának helye 5"/>
          <p:cNvSpPr txBox="1">
            <a:spLocks/>
          </p:cNvSpPr>
          <p:nvPr userDrawn="1"/>
        </p:nvSpPr>
        <p:spPr>
          <a:xfrm>
            <a:off x="0" y="6525344"/>
            <a:ext cx="3563888" cy="332656"/>
          </a:xfrm>
          <a:prstGeom prst="rect">
            <a:avLst/>
          </a:prstGeom>
          <a:solidFill>
            <a:srgbClr val="9BBB59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 dirty="0" smtClean="0">
                <a:solidFill>
                  <a:schemeClr val="bg1"/>
                </a:solidFill>
              </a:rPr>
              <a:t>AZ IFA Felhasználói</a:t>
            </a:r>
            <a:r>
              <a:rPr lang="hu-HU" b="1" baseline="0" dirty="0" smtClean="0">
                <a:solidFill>
                  <a:schemeClr val="bg1"/>
                </a:solidFill>
              </a:rPr>
              <a:t> segédlet és az adott szakterületi szabályozás bárminemű eltérése esetén a szabályozás a mérvadó!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2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010400" y="6525344"/>
            <a:ext cx="2133600" cy="332656"/>
          </a:xfrm>
          <a:prstGeom prst="rect">
            <a:avLst/>
          </a:prstGeom>
          <a:solidFill>
            <a:srgbClr val="9BBB59"/>
          </a:solidFill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C83D040-832C-4D2F-B606-A4C92D36BE78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Dia számának helye 5"/>
          <p:cNvSpPr txBox="1">
            <a:spLocks/>
          </p:cNvSpPr>
          <p:nvPr userDrawn="1"/>
        </p:nvSpPr>
        <p:spPr>
          <a:xfrm>
            <a:off x="0" y="6525344"/>
            <a:ext cx="3563888" cy="332656"/>
          </a:xfrm>
          <a:prstGeom prst="rect">
            <a:avLst/>
          </a:prstGeom>
          <a:solidFill>
            <a:srgbClr val="9BBB59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 dirty="0" smtClean="0">
                <a:solidFill>
                  <a:schemeClr val="bg1"/>
                </a:solidFill>
              </a:rPr>
              <a:t>AZ IFA Felhasználói</a:t>
            </a:r>
            <a:r>
              <a:rPr lang="hu-HU" b="1" baseline="0" dirty="0" smtClean="0">
                <a:solidFill>
                  <a:schemeClr val="bg1"/>
                </a:solidFill>
              </a:rPr>
              <a:t> segédlet és az adott szakterületi szabályozás bárminemű eltérése esetén a szabályozás a mérvadó!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1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um 7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2448750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"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536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emf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emf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emf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emf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8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.bin"/><Relationship Id="rId4" Type="http://schemas.openxmlformats.org/officeDocument/2006/relationships/notesSlide" Target="../notesSlides/notesSl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emf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0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slide" Target="slide43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6" Type="http://schemas.openxmlformats.org/officeDocument/2006/relationships/slide" Target="slide55.xml"/><Relationship Id="rId5" Type="http://schemas.openxmlformats.org/officeDocument/2006/relationships/image" Target="../media/image1.e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40.bin"/><Relationship Id="rId9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3" Type="http://schemas.openxmlformats.org/officeDocument/2006/relationships/tags" Target="../tags/tag43.xml"/><Relationship Id="rId21" Type="http://schemas.openxmlformats.org/officeDocument/2006/relationships/image" Target="../media/image1.emf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oleObject" Target="../embeddings/oleObject43.bin"/><Relationship Id="rId1" Type="http://schemas.openxmlformats.org/officeDocument/2006/relationships/vmlDrawing" Target="../drawings/vmlDrawing41.v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10" Type="http://schemas.openxmlformats.org/officeDocument/2006/relationships/tags" Target="../tags/tag5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emf"/><Relationship Id="rId2" Type="http://schemas.openxmlformats.org/officeDocument/2006/relationships/tags" Target="../tags/tag59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emf"/><Relationship Id="rId2" Type="http://schemas.openxmlformats.org/officeDocument/2006/relationships/tags" Target="../tags/tag60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61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4.emf"/><Relationship Id="rId2" Type="http://schemas.openxmlformats.org/officeDocument/2006/relationships/tags" Target="../tags/tag6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5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tags" Target="../tags/tag63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tags" Target="../tags/tag64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5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5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66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52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emf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slide" Target="slide5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um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88140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23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515" y="6448311"/>
            <a:ext cx="1802981" cy="294732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1688900" y="6377978"/>
            <a:ext cx="5414803" cy="435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1200" dirty="0" smtClean="0">
                <a:solidFill>
                  <a:schemeClr val="tx1"/>
                </a:solidFill>
              </a:rPr>
              <a:t>A Projekt során a Magyar Labdarúgó Szövetséget támogatta: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5496" y="44624"/>
            <a:ext cx="1512168" cy="1368152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" y="1700088"/>
            <a:ext cx="8135004" cy="1512888"/>
            <a:chOff x="-1" y="1700088"/>
            <a:chExt cx="8135004" cy="1512888"/>
          </a:xfrm>
        </p:grpSpPr>
        <p:sp>
          <p:nvSpPr>
            <p:cNvPr id="4" name="Téglalap 3"/>
            <p:cNvSpPr/>
            <p:nvPr/>
          </p:nvSpPr>
          <p:spPr>
            <a:xfrm>
              <a:off x="-1" y="1700088"/>
              <a:ext cx="7180817" cy="1512168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4000" b="1" dirty="0" smtClean="0"/>
                <a:t>FELHASZNÁLÓI SEGÉDLET</a:t>
              </a:r>
              <a:r>
                <a:rPr lang="hu-HU" sz="4400" b="1" dirty="0" smtClean="0"/>
                <a:t> </a:t>
              </a:r>
              <a:r>
                <a:rPr lang="hu-HU" sz="2000" b="1" dirty="0" smtClean="0"/>
                <a:t/>
              </a:r>
              <a:br>
                <a:rPr lang="hu-HU" sz="2000" b="1" dirty="0" smtClean="0"/>
              </a:br>
              <a:r>
                <a:rPr lang="hu-HU" sz="2000" dirty="0" smtClean="0"/>
                <a:t>AZ INTEGRÁLT FUTBALL ALKALMAZÁS HASZNÁLATÁHOZ</a:t>
              </a:r>
              <a:endParaRPr lang="hu-HU" sz="2000" dirty="0"/>
            </a:p>
          </p:txBody>
        </p:sp>
        <p:sp>
          <p:nvSpPr>
            <p:cNvPr id="11" name="Derékszögű háromszög 10"/>
            <p:cNvSpPr/>
            <p:nvPr/>
          </p:nvSpPr>
          <p:spPr>
            <a:xfrm>
              <a:off x="7179922" y="1700088"/>
              <a:ext cx="955081" cy="1512888"/>
            </a:xfrm>
            <a:prstGeom prst="rtTriangl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u-HU" dirty="0"/>
            </a:p>
          </p:txBody>
        </p:sp>
      </p:grpSp>
      <p:sp>
        <p:nvSpPr>
          <p:cNvPr id="13" name="Téglalap 12"/>
          <p:cNvSpPr/>
          <p:nvPr/>
        </p:nvSpPr>
        <p:spPr>
          <a:xfrm>
            <a:off x="3498" y="3356992"/>
            <a:ext cx="5277237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100" dirty="0" smtClean="0">
                <a:solidFill>
                  <a:schemeClr val="tx1"/>
                </a:solidFill>
              </a:rPr>
              <a:t>Megjegyzés: Jelen anyag 2016 április-májusában készült, a benne foglalt képernyőképek </a:t>
            </a:r>
            <a:br>
              <a:rPr lang="hu-HU" sz="1100" dirty="0" smtClean="0">
                <a:solidFill>
                  <a:schemeClr val="tx1"/>
                </a:solidFill>
              </a:rPr>
            </a:br>
            <a:r>
              <a:rPr lang="hu-HU" sz="1100" dirty="0" smtClean="0">
                <a:solidFill>
                  <a:schemeClr val="tx1"/>
                </a:solidFill>
              </a:rPr>
              <a:t>2016. októberi állapotot tükröznek.</a:t>
            </a:r>
          </a:p>
          <a:p>
            <a:r>
              <a:rPr lang="hu-HU" sz="1100" dirty="0">
                <a:solidFill>
                  <a:schemeClr val="tx1"/>
                </a:solidFill>
              </a:rPr>
              <a:t>Az IFA jövőbeli fejlesztésével párhuzamosan jelen kézikönyvet aktualizálni szükséges</a:t>
            </a:r>
            <a:r>
              <a:rPr lang="hu-HU" sz="1100" dirty="0" smtClean="0">
                <a:solidFill>
                  <a:schemeClr val="tx1"/>
                </a:solidFill>
              </a:rPr>
              <a:t>.</a:t>
            </a:r>
            <a:endParaRPr lang="hu-HU" sz="1100" dirty="0">
              <a:solidFill>
                <a:schemeClr val="tx1"/>
              </a:solidFill>
            </a:endParaRPr>
          </a:p>
        </p:txBody>
      </p:sp>
      <p:pic>
        <p:nvPicPr>
          <p:cNvPr id="147499" name="Picture 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99" y="127870"/>
            <a:ext cx="1208361" cy="120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2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um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7922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80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10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79017" y="44624"/>
            <a:ext cx="6069247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 smtClean="0">
                <a:solidFill>
                  <a:srgbClr val="9BBB59"/>
                </a:solidFill>
              </a:rPr>
              <a:t>1.1. a „játékos ügyintézés” almodul témáinak és </a:t>
            </a:r>
            <a:br>
              <a:rPr lang="hu-HU" sz="2000" cap="all" dirty="0" smtClean="0">
                <a:solidFill>
                  <a:srgbClr val="9BBB59"/>
                </a:solidFill>
              </a:rPr>
            </a:br>
            <a:r>
              <a:rPr lang="hu-HU" sz="2000" cap="all" dirty="0" smtClean="0">
                <a:solidFill>
                  <a:srgbClr val="9BBB59"/>
                </a:solidFill>
              </a:rPr>
              <a:t>az (át)igazolási folyamatoknak az összerendelése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25" name="Egyenes összekötő 124"/>
          <p:cNvCxnSpPr/>
          <p:nvPr/>
        </p:nvCxnSpPr>
        <p:spPr>
          <a:xfrm>
            <a:off x="6948264" y="742660"/>
            <a:ext cx="2195736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églalap 106"/>
          <p:cNvSpPr/>
          <p:nvPr/>
        </p:nvSpPr>
        <p:spPr>
          <a:xfrm>
            <a:off x="737768" y="6174518"/>
            <a:ext cx="3424020" cy="24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900" dirty="0" smtClean="0">
                <a:solidFill>
                  <a:schemeClr val="tx1"/>
                </a:solidFill>
              </a:rPr>
              <a:t>A „Játékos ügyintézés” almodul adott témájában érintett folyamat.</a:t>
            </a:r>
          </a:p>
        </p:txBody>
      </p:sp>
      <p:sp>
        <p:nvSpPr>
          <p:cNvPr id="139" name="Téglalap 138"/>
          <p:cNvSpPr/>
          <p:nvPr/>
        </p:nvSpPr>
        <p:spPr>
          <a:xfrm>
            <a:off x="4728232" y="6174518"/>
            <a:ext cx="3732199" cy="24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900" dirty="0" smtClean="0">
                <a:solidFill>
                  <a:schemeClr val="tx1"/>
                </a:solidFill>
              </a:rPr>
              <a:t>A „Játékos ügyintézés” almodul adott témájában nem érintett folyamat.</a:t>
            </a:r>
          </a:p>
        </p:txBody>
      </p:sp>
      <p:sp>
        <p:nvSpPr>
          <p:cNvPr id="44" name="Téglalap 43"/>
          <p:cNvSpPr/>
          <p:nvPr/>
        </p:nvSpPr>
        <p:spPr>
          <a:xfrm>
            <a:off x="6166614" y="2889664"/>
            <a:ext cx="922599" cy="553244"/>
          </a:xfrm>
          <a:prstGeom prst="rect">
            <a:avLst/>
          </a:prstGeom>
          <a:pattFill prst="dkUpDiag">
            <a:fgClr>
              <a:srgbClr val="9BBB5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45" name="Téglalap 44"/>
          <p:cNvSpPr/>
          <p:nvPr/>
        </p:nvSpPr>
        <p:spPr>
          <a:xfrm>
            <a:off x="7159286" y="2889664"/>
            <a:ext cx="922599" cy="553244"/>
          </a:xfrm>
          <a:prstGeom prst="rect">
            <a:avLst/>
          </a:prstGeom>
          <a:pattFill prst="dkUpDiag">
            <a:fgClr>
              <a:srgbClr val="9BBB5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3193344" y="2889664"/>
            <a:ext cx="922599" cy="553244"/>
          </a:xfrm>
          <a:prstGeom prst="rect">
            <a:avLst/>
          </a:prstGeom>
          <a:pattFill prst="dkUpDiag">
            <a:fgClr>
              <a:srgbClr val="9BBB5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42" name="Téglalap 41"/>
          <p:cNvSpPr/>
          <p:nvPr/>
        </p:nvSpPr>
        <p:spPr>
          <a:xfrm>
            <a:off x="4184434" y="2889664"/>
            <a:ext cx="922599" cy="553244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43" name="Téglalap 42"/>
          <p:cNvSpPr/>
          <p:nvPr/>
        </p:nvSpPr>
        <p:spPr>
          <a:xfrm>
            <a:off x="5175524" y="2889664"/>
            <a:ext cx="922599" cy="553244"/>
          </a:xfrm>
          <a:prstGeom prst="rect">
            <a:avLst/>
          </a:prstGeom>
          <a:pattFill prst="dkUpDiag">
            <a:fgClr>
              <a:srgbClr val="9BBB5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50" name="Téglalap 49"/>
          <p:cNvSpPr/>
          <p:nvPr/>
        </p:nvSpPr>
        <p:spPr>
          <a:xfrm>
            <a:off x="3196508" y="3509940"/>
            <a:ext cx="922599" cy="553244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51" name="Téglalap 50"/>
          <p:cNvSpPr/>
          <p:nvPr/>
        </p:nvSpPr>
        <p:spPr>
          <a:xfrm>
            <a:off x="4187598" y="3509940"/>
            <a:ext cx="922599" cy="553244"/>
          </a:xfrm>
          <a:prstGeom prst="rect">
            <a:avLst/>
          </a:prstGeom>
          <a:pattFill prst="dkUpDiag">
            <a:fgClr>
              <a:srgbClr val="9BBB5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52" name="Téglalap 51"/>
          <p:cNvSpPr/>
          <p:nvPr/>
        </p:nvSpPr>
        <p:spPr>
          <a:xfrm>
            <a:off x="5178688" y="3509940"/>
            <a:ext cx="922599" cy="553244"/>
          </a:xfrm>
          <a:prstGeom prst="rect">
            <a:avLst/>
          </a:prstGeom>
          <a:pattFill prst="dkUpDiag">
            <a:fgClr>
              <a:srgbClr val="9BBB5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53" name="Téglalap 52"/>
          <p:cNvSpPr/>
          <p:nvPr/>
        </p:nvSpPr>
        <p:spPr>
          <a:xfrm>
            <a:off x="6169778" y="3509940"/>
            <a:ext cx="922599" cy="553244"/>
          </a:xfrm>
          <a:prstGeom prst="rect">
            <a:avLst/>
          </a:prstGeom>
          <a:pattFill prst="dkUpDiag">
            <a:fgClr>
              <a:srgbClr val="9BBB5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54" name="Téglalap 53"/>
          <p:cNvSpPr/>
          <p:nvPr/>
        </p:nvSpPr>
        <p:spPr>
          <a:xfrm>
            <a:off x="7159286" y="3509940"/>
            <a:ext cx="922599" cy="553244"/>
          </a:xfrm>
          <a:prstGeom prst="rect">
            <a:avLst/>
          </a:prstGeom>
          <a:pattFill prst="dkUpDiag">
            <a:fgClr>
              <a:srgbClr val="9BBB5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58" name="Téglalap 57"/>
          <p:cNvSpPr/>
          <p:nvPr/>
        </p:nvSpPr>
        <p:spPr>
          <a:xfrm>
            <a:off x="3196508" y="4130216"/>
            <a:ext cx="922599" cy="553244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59" name="Téglalap 58"/>
          <p:cNvSpPr/>
          <p:nvPr/>
        </p:nvSpPr>
        <p:spPr>
          <a:xfrm>
            <a:off x="4187598" y="4130216"/>
            <a:ext cx="922599" cy="553244"/>
          </a:xfrm>
          <a:prstGeom prst="rect">
            <a:avLst/>
          </a:prstGeom>
          <a:pattFill prst="dkUpDiag">
            <a:fgClr>
              <a:srgbClr val="9BBB5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60" name="Téglalap 59"/>
          <p:cNvSpPr/>
          <p:nvPr/>
        </p:nvSpPr>
        <p:spPr>
          <a:xfrm>
            <a:off x="5178688" y="4130216"/>
            <a:ext cx="922599" cy="553244"/>
          </a:xfrm>
          <a:prstGeom prst="rect">
            <a:avLst/>
          </a:prstGeom>
          <a:pattFill prst="dkUpDiag">
            <a:fgClr>
              <a:srgbClr val="9BBB5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61" name="Téglalap 60"/>
          <p:cNvSpPr/>
          <p:nvPr/>
        </p:nvSpPr>
        <p:spPr>
          <a:xfrm>
            <a:off x="6169778" y="4130216"/>
            <a:ext cx="922599" cy="553244"/>
          </a:xfrm>
          <a:prstGeom prst="rect">
            <a:avLst/>
          </a:prstGeom>
          <a:pattFill prst="dkUpDiag">
            <a:fgClr>
              <a:srgbClr val="9BBB5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62" name="Téglalap 61"/>
          <p:cNvSpPr/>
          <p:nvPr/>
        </p:nvSpPr>
        <p:spPr>
          <a:xfrm>
            <a:off x="7159286" y="4130216"/>
            <a:ext cx="922599" cy="553244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66" name="Téglalap 65"/>
          <p:cNvSpPr/>
          <p:nvPr/>
        </p:nvSpPr>
        <p:spPr>
          <a:xfrm>
            <a:off x="3196508" y="4750492"/>
            <a:ext cx="922599" cy="553244"/>
          </a:xfrm>
          <a:prstGeom prst="rect">
            <a:avLst/>
          </a:prstGeom>
          <a:pattFill prst="dkUpDiag">
            <a:fgClr>
              <a:srgbClr val="9BBB5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67" name="Téglalap 66"/>
          <p:cNvSpPr/>
          <p:nvPr/>
        </p:nvSpPr>
        <p:spPr>
          <a:xfrm>
            <a:off x="4187598" y="4750492"/>
            <a:ext cx="922599" cy="553244"/>
          </a:xfrm>
          <a:prstGeom prst="rect">
            <a:avLst/>
          </a:prstGeom>
          <a:pattFill prst="dkUpDiag">
            <a:fgClr>
              <a:srgbClr val="9BBB5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68" name="Téglalap 67"/>
          <p:cNvSpPr/>
          <p:nvPr/>
        </p:nvSpPr>
        <p:spPr>
          <a:xfrm>
            <a:off x="5178688" y="4750492"/>
            <a:ext cx="922599" cy="553244"/>
          </a:xfrm>
          <a:prstGeom prst="rect">
            <a:avLst/>
          </a:prstGeom>
          <a:pattFill prst="dkUpDiag">
            <a:fgClr>
              <a:srgbClr val="9BBB5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69" name="Téglalap 68"/>
          <p:cNvSpPr/>
          <p:nvPr/>
        </p:nvSpPr>
        <p:spPr>
          <a:xfrm>
            <a:off x="6169778" y="4750492"/>
            <a:ext cx="922599" cy="553244"/>
          </a:xfrm>
          <a:prstGeom prst="rect">
            <a:avLst/>
          </a:prstGeom>
          <a:pattFill prst="dkUpDiag">
            <a:fgClr>
              <a:srgbClr val="9BBB5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70" name="Téglalap 69"/>
          <p:cNvSpPr/>
          <p:nvPr/>
        </p:nvSpPr>
        <p:spPr>
          <a:xfrm>
            <a:off x="7159286" y="4750492"/>
            <a:ext cx="922599" cy="553244"/>
          </a:xfrm>
          <a:prstGeom prst="rect">
            <a:avLst/>
          </a:prstGeom>
          <a:pattFill prst="dkUpDiag">
            <a:fgClr>
              <a:srgbClr val="9BBB5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74" name="Téglalap 73"/>
          <p:cNvSpPr/>
          <p:nvPr/>
        </p:nvSpPr>
        <p:spPr>
          <a:xfrm>
            <a:off x="3196508" y="5370768"/>
            <a:ext cx="922599" cy="553244"/>
          </a:xfrm>
          <a:prstGeom prst="rect">
            <a:avLst/>
          </a:prstGeom>
          <a:pattFill prst="dkUpDiag">
            <a:fgClr>
              <a:srgbClr val="9BBB5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75" name="Téglalap 74"/>
          <p:cNvSpPr/>
          <p:nvPr/>
        </p:nvSpPr>
        <p:spPr>
          <a:xfrm>
            <a:off x="4187598" y="5370768"/>
            <a:ext cx="922599" cy="553244"/>
          </a:xfrm>
          <a:prstGeom prst="rect">
            <a:avLst/>
          </a:prstGeom>
          <a:pattFill prst="dkUpDiag">
            <a:fgClr>
              <a:srgbClr val="9BBB5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76" name="Téglalap 75"/>
          <p:cNvSpPr/>
          <p:nvPr/>
        </p:nvSpPr>
        <p:spPr>
          <a:xfrm>
            <a:off x="5178688" y="5370768"/>
            <a:ext cx="922599" cy="553244"/>
          </a:xfrm>
          <a:prstGeom prst="rect">
            <a:avLst/>
          </a:prstGeom>
          <a:pattFill prst="dkUpDiag">
            <a:fgClr>
              <a:srgbClr val="9BBB5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77" name="Téglalap 76"/>
          <p:cNvSpPr/>
          <p:nvPr/>
        </p:nvSpPr>
        <p:spPr>
          <a:xfrm>
            <a:off x="6169778" y="5370768"/>
            <a:ext cx="922599" cy="553244"/>
          </a:xfrm>
          <a:prstGeom prst="rect">
            <a:avLst/>
          </a:prstGeom>
          <a:pattFill prst="dkUpDiag">
            <a:fgClr>
              <a:srgbClr val="9BBB5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78" name="Téglalap 77"/>
          <p:cNvSpPr/>
          <p:nvPr/>
        </p:nvSpPr>
        <p:spPr>
          <a:xfrm>
            <a:off x="7159286" y="5370768"/>
            <a:ext cx="922599" cy="553244"/>
          </a:xfrm>
          <a:prstGeom prst="rect">
            <a:avLst/>
          </a:prstGeom>
          <a:pattFill prst="dkUpDiag">
            <a:fgClr>
              <a:srgbClr val="9BBB5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endParaRPr lang="hu-HU" sz="1200" dirty="0">
              <a:solidFill>
                <a:schemeClr val="tx1"/>
              </a:solidFill>
            </a:endParaRPr>
          </a:p>
        </p:txBody>
      </p:sp>
      <p:cxnSp>
        <p:nvCxnSpPr>
          <p:cNvPr id="14" name="Egyenes összekötő 13"/>
          <p:cNvCxnSpPr/>
          <p:nvPr/>
        </p:nvCxnSpPr>
        <p:spPr>
          <a:xfrm>
            <a:off x="69211" y="3477377"/>
            <a:ext cx="900218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gyenes összekötő 130"/>
          <p:cNvCxnSpPr/>
          <p:nvPr/>
        </p:nvCxnSpPr>
        <p:spPr>
          <a:xfrm>
            <a:off x="69211" y="4098287"/>
            <a:ext cx="900218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131"/>
          <p:cNvCxnSpPr/>
          <p:nvPr/>
        </p:nvCxnSpPr>
        <p:spPr>
          <a:xfrm>
            <a:off x="69211" y="4719198"/>
            <a:ext cx="900218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gyenes összekötő 132"/>
          <p:cNvCxnSpPr/>
          <p:nvPr/>
        </p:nvCxnSpPr>
        <p:spPr>
          <a:xfrm>
            <a:off x="69211" y="5340110"/>
            <a:ext cx="900218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Ellipszis 140"/>
          <p:cNvSpPr/>
          <p:nvPr/>
        </p:nvSpPr>
        <p:spPr>
          <a:xfrm>
            <a:off x="251520" y="3642562"/>
            <a:ext cx="288032" cy="28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2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42" name="Ellipszis 141"/>
          <p:cNvSpPr/>
          <p:nvPr/>
        </p:nvSpPr>
        <p:spPr>
          <a:xfrm>
            <a:off x="251520" y="4262838"/>
            <a:ext cx="288032" cy="28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3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43" name="Ellipszis 142"/>
          <p:cNvSpPr/>
          <p:nvPr/>
        </p:nvSpPr>
        <p:spPr>
          <a:xfrm>
            <a:off x="251520" y="4883114"/>
            <a:ext cx="288032" cy="28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4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44" name="Ellipszis 143"/>
          <p:cNvSpPr/>
          <p:nvPr/>
        </p:nvSpPr>
        <p:spPr>
          <a:xfrm>
            <a:off x="251520" y="5503390"/>
            <a:ext cx="288032" cy="28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5</a:t>
            </a:r>
            <a:endParaRPr lang="hu-HU" sz="1200" dirty="0">
              <a:solidFill>
                <a:schemeClr val="tx1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251520" y="2886430"/>
            <a:ext cx="2704159" cy="554038"/>
            <a:chOff x="251520" y="2886430"/>
            <a:chExt cx="2704159" cy="554038"/>
          </a:xfrm>
        </p:grpSpPr>
        <p:sp>
          <p:nvSpPr>
            <p:cNvPr id="4" name="Téglalap 3"/>
            <p:cNvSpPr/>
            <p:nvPr/>
          </p:nvSpPr>
          <p:spPr>
            <a:xfrm>
              <a:off x="539552" y="2886430"/>
              <a:ext cx="2416127" cy="5540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2075"/>
              <a:r>
                <a:rPr lang="hu-HU" sz="1200" b="1" cap="all" dirty="0">
                  <a:solidFill>
                    <a:srgbClr val="9BBB59"/>
                  </a:solidFill>
                </a:rPr>
                <a:t>Igazolási, átigazolási </a:t>
              </a:r>
              <a:r>
                <a:rPr lang="hu-HU" sz="1200" b="1" cap="all" dirty="0" smtClean="0">
                  <a:solidFill>
                    <a:srgbClr val="9BBB59"/>
                  </a:solidFill>
                </a:rPr>
                <a:t/>
              </a:r>
              <a:br>
                <a:rPr lang="hu-HU" sz="1200" b="1" cap="all" dirty="0" smtClean="0">
                  <a:solidFill>
                    <a:srgbClr val="9BBB59"/>
                  </a:solidFill>
                </a:rPr>
              </a:br>
              <a:r>
                <a:rPr lang="hu-HU" sz="1200" b="1" cap="all" dirty="0" smtClean="0">
                  <a:solidFill>
                    <a:srgbClr val="9BBB59"/>
                  </a:solidFill>
                </a:rPr>
                <a:t>kérelem</a:t>
              </a:r>
              <a:endParaRPr lang="hu-HU" sz="1200" b="1" cap="all" dirty="0">
                <a:solidFill>
                  <a:srgbClr val="9BBB59"/>
                </a:solidFill>
              </a:endParaRPr>
            </a:p>
          </p:txBody>
        </p:sp>
        <p:sp>
          <p:nvSpPr>
            <p:cNvPr id="140" name="Ellipszis 139"/>
            <p:cNvSpPr/>
            <p:nvPr/>
          </p:nvSpPr>
          <p:spPr>
            <a:xfrm>
              <a:off x="251520" y="3022286"/>
              <a:ext cx="288032" cy="28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solidFill>
                    <a:schemeClr val="tx1"/>
                  </a:solidFill>
                </a:rPr>
                <a:t>1</a:t>
              </a:r>
              <a:endParaRPr lang="hu-HU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" name="Egyenes összekötő 7"/>
          <p:cNvCxnSpPr/>
          <p:nvPr/>
        </p:nvCxnSpPr>
        <p:spPr>
          <a:xfrm>
            <a:off x="251520" y="2546009"/>
            <a:ext cx="2703513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églalap 27"/>
          <p:cNvSpPr/>
          <p:nvPr/>
        </p:nvSpPr>
        <p:spPr>
          <a:xfrm>
            <a:off x="727216" y="2269388"/>
            <a:ext cx="1752120" cy="553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 algn="ctr"/>
            <a:r>
              <a:rPr lang="hu-HU" sz="1200" b="1" cap="all" dirty="0" smtClean="0">
                <a:solidFill>
                  <a:schemeClr val="tx1"/>
                </a:solidFill>
              </a:rPr>
              <a:t>TÉMA MEGNEVEZÉSE</a:t>
            </a:r>
            <a:endParaRPr lang="hu-HU" sz="1200" b="1" cap="all" dirty="0">
              <a:solidFill>
                <a:schemeClr val="tx1"/>
              </a:solidFill>
            </a:endParaRPr>
          </a:p>
        </p:txBody>
      </p:sp>
      <p:cxnSp>
        <p:nvCxnSpPr>
          <p:cNvPr id="145" name="Egyenes összekötő 144"/>
          <p:cNvCxnSpPr/>
          <p:nvPr/>
        </p:nvCxnSpPr>
        <p:spPr>
          <a:xfrm>
            <a:off x="3197863" y="1052736"/>
            <a:ext cx="58769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églalap 123"/>
          <p:cNvSpPr/>
          <p:nvPr/>
        </p:nvSpPr>
        <p:spPr>
          <a:xfrm>
            <a:off x="4018581" y="836712"/>
            <a:ext cx="423526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b="1" cap="all" dirty="0" smtClean="0">
                <a:solidFill>
                  <a:schemeClr val="tx1"/>
                </a:solidFill>
              </a:rPr>
              <a:t>A „JÁTÉKOS ÜGYINTÉZÉS” alMODUL MELYIK TÉMÁJÁBAN </a:t>
            </a:r>
            <a:br>
              <a:rPr lang="hu-HU" sz="1200" b="1" cap="all" dirty="0" smtClean="0">
                <a:solidFill>
                  <a:schemeClr val="tx1"/>
                </a:solidFill>
              </a:rPr>
            </a:br>
            <a:r>
              <a:rPr lang="hu-HU" sz="1200" b="1" cap="all" dirty="0" smtClean="0">
                <a:solidFill>
                  <a:schemeClr val="tx1"/>
                </a:solidFill>
              </a:rPr>
              <a:t>LEHET ELVÉGEZNI AZ ALÁBBI folyamatokat?</a:t>
            </a:r>
            <a:endParaRPr lang="hu-HU" sz="1200" b="1" cap="all" dirty="0">
              <a:solidFill>
                <a:schemeClr val="tx1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48164" y="6159804"/>
            <a:ext cx="504056" cy="276622"/>
          </a:xfrm>
          <a:prstGeom prst="rect">
            <a:avLst/>
          </a:prstGeom>
          <a:pattFill prst="dkUpDiag">
            <a:fgClr>
              <a:srgbClr val="9BBB5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80" name="Téglalap 79"/>
          <p:cNvSpPr/>
          <p:nvPr/>
        </p:nvSpPr>
        <p:spPr>
          <a:xfrm>
            <a:off x="4225172" y="6159804"/>
            <a:ext cx="504056" cy="276622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72" name="Téglalap 71"/>
          <p:cNvSpPr/>
          <p:nvPr/>
        </p:nvSpPr>
        <p:spPr>
          <a:xfrm>
            <a:off x="539552" y="3509146"/>
            <a:ext cx="2416127" cy="554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/>
            <a:r>
              <a:rPr lang="hu-HU" sz="1200" b="1" cap="all" dirty="0">
                <a:solidFill>
                  <a:srgbClr val="9BBB59"/>
                </a:solidFill>
              </a:rPr>
              <a:t>Nemzetközi átigazolási </a:t>
            </a:r>
            <a:br>
              <a:rPr lang="hu-HU" sz="1200" b="1" cap="all" dirty="0">
                <a:solidFill>
                  <a:srgbClr val="9BBB59"/>
                </a:solidFill>
              </a:rPr>
            </a:br>
            <a:r>
              <a:rPr lang="hu-HU" sz="1200" b="1" cap="all" dirty="0">
                <a:solidFill>
                  <a:srgbClr val="9BBB59"/>
                </a:solidFill>
              </a:rPr>
              <a:t>kérelem</a:t>
            </a:r>
          </a:p>
        </p:txBody>
      </p:sp>
      <p:sp>
        <p:nvSpPr>
          <p:cNvPr id="73" name="Téglalap 72"/>
          <p:cNvSpPr/>
          <p:nvPr/>
        </p:nvSpPr>
        <p:spPr>
          <a:xfrm>
            <a:off x="539552" y="4130247"/>
            <a:ext cx="2416127" cy="554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/>
            <a:r>
              <a:rPr lang="hu-HU" sz="1200" b="1" cap="all" dirty="0">
                <a:solidFill>
                  <a:srgbClr val="9BBB59"/>
                </a:solidFill>
              </a:rPr>
              <a:t>Kiskorúak nemzetközi átigazolási kérelem</a:t>
            </a:r>
          </a:p>
        </p:txBody>
      </p:sp>
      <p:sp>
        <p:nvSpPr>
          <p:cNvPr id="81" name="Téglalap 80"/>
          <p:cNvSpPr/>
          <p:nvPr/>
        </p:nvSpPr>
        <p:spPr>
          <a:xfrm>
            <a:off x="539552" y="4750492"/>
            <a:ext cx="2416127" cy="554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/>
            <a:r>
              <a:rPr lang="hu-HU" sz="1200" b="1" cap="all" dirty="0">
                <a:solidFill>
                  <a:srgbClr val="9BBB59"/>
                </a:solidFill>
              </a:rPr>
              <a:t>Versenyengedély </a:t>
            </a:r>
            <a:br>
              <a:rPr lang="hu-HU" sz="1200" b="1" cap="all" dirty="0">
                <a:solidFill>
                  <a:srgbClr val="9BBB59"/>
                </a:solidFill>
              </a:rPr>
            </a:br>
            <a:r>
              <a:rPr lang="hu-HU" sz="1200" b="1" cap="all" dirty="0">
                <a:solidFill>
                  <a:srgbClr val="9BBB59"/>
                </a:solidFill>
              </a:rPr>
              <a:t>kérelem</a:t>
            </a:r>
          </a:p>
        </p:txBody>
      </p:sp>
      <p:sp>
        <p:nvSpPr>
          <p:cNvPr id="82" name="Téglalap 81"/>
          <p:cNvSpPr/>
          <p:nvPr/>
        </p:nvSpPr>
        <p:spPr>
          <a:xfrm>
            <a:off x="539552" y="5370768"/>
            <a:ext cx="2416127" cy="554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/>
            <a:r>
              <a:rPr lang="hu-HU" sz="1200" b="1" cap="all" dirty="0">
                <a:solidFill>
                  <a:srgbClr val="9BBB59"/>
                </a:solidFill>
              </a:rPr>
              <a:t>Játékos szerződések</a:t>
            </a:r>
          </a:p>
        </p:txBody>
      </p:sp>
      <p:sp>
        <p:nvSpPr>
          <p:cNvPr id="83" name="Téglalap 82"/>
          <p:cNvSpPr/>
          <p:nvPr/>
        </p:nvSpPr>
        <p:spPr>
          <a:xfrm>
            <a:off x="8148796" y="2889664"/>
            <a:ext cx="922599" cy="553244"/>
          </a:xfrm>
          <a:prstGeom prst="rect">
            <a:avLst/>
          </a:prstGeom>
          <a:pattFill prst="dkUpDiag">
            <a:fgClr>
              <a:srgbClr val="9BBB5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84" name="Téglalap 83"/>
          <p:cNvSpPr/>
          <p:nvPr/>
        </p:nvSpPr>
        <p:spPr>
          <a:xfrm>
            <a:off x="8151960" y="3509940"/>
            <a:ext cx="922599" cy="553244"/>
          </a:xfrm>
          <a:prstGeom prst="rect">
            <a:avLst/>
          </a:prstGeom>
          <a:pattFill prst="dkUpDiag">
            <a:fgClr>
              <a:srgbClr val="9BBB5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85" name="Téglalap 84"/>
          <p:cNvSpPr/>
          <p:nvPr/>
        </p:nvSpPr>
        <p:spPr>
          <a:xfrm>
            <a:off x="8151960" y="4130216"/>
            <a:ext cx="922599" cy="553244"/>
          </a:xfrm>
          <a:prstGeom prst="rect">
            <a:avLst/>
          </a:prstGeom>
          <a:pattFill prst="dkUpDiag">
            <a:fgClr>
              <a:srgbClr val="9BBB5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86" name="Téglalap 85"/>
          <p:cNvSpPr/>
          <p:nvPr/>
        </p:nvSpPr>
        <p:spPr>
          <a:xfrm>
            <a:off x="8151960" y="4750492"/>
            <a:ext cx="922599" cy="553244"/>
          </a:xfrm>
          <a:prstGeom prst="rect">
            <a:avLst/>
          </a:prstGeom>
          <a:pattFill prst="dkUpDiag">
            <a:fgClr>
              <a:srgbClr val="9BBB5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87" name="Téglalap 86"/>
          <p:cNvSpPr/>
          <p:nvPr/>
        </p:nvSpPr>
        <p:spPr>
          <a:xfrm>
            <a:off x="8151960" y="5370768"/>
            <a:ext cx="922599" cy="553244"/>
          </a:xfrm>
          <a:prstGeom prst="rect">
            <a:avLst/>
          </a:prstGeom>
          <a:pattFill prst="dkUpDiag">
            <a:fgClr>
              <a:srgbClr val="9BBB5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0" name="Sávnyíl 9"/>
          <p:cNvSpPr/>
          <p:nvPr/>
        </p:nvSpPr>
        <p:spPr>
          <a:xfrm rot="5400000">
            <a:off x="2918656" y="1933766"/>
            <a:ext cx="1478301" cy="360040"/>
          </a:xfrm>
          <a:prstGeom prst="chevron">
            <a:avLst>
              <a:gd name="adj" fmla="val 28436"/>
            </a:avLst>
          </a:prstGeom>
          <a:solidFill>
            <a:srgbClr val="D7E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8" name="Sávnyíl 87"/>
          <p:cNvSpPr/>
          <p:nvPr/>
        </p:nvSpPr>
        <p:spPr>
          <a:xfrm rot="5400000">
            <a:off x="3831152" y="1933766"/>
            <a:ext cx="1478301" cy="360040"/>
          </a:xfrm>
          <a:prstGeom prst="chevron">
            <a:avLst>
              <a:gd name="adj" fmla="val 28436"/>
            </a:avLst>
          </a:prstGeom>
          <a:solidFill>
            <a:srgbClr val="D7E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9" name="Sávnyíl 88"/>
          <p:cNvSpPr/>
          <p:nvPr/>
        </p:nvSpPr>
        <p:spPr>
          <a:xfrm rot="5400000">
            <a:off x="4897672" y="1933766"/>
            <a:ext cx="1478301" cy="360040"/>
          </a:xfrm>
          <a:prstGeom prst="chevron">
            <a:avLst>
              <a:gd name="adj" fmla="val 28436"/>
            </a:avLst>
          </a:prstGeom>
          <a:solidFill>
            <a:srgbClr val="D7E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90" name="Sávnyíl 89"/>
          <p:cNvSpPr/>
          <p:nvPr/>
        </p:nvSpPr>
        <p:spPr>
          <a:xfrm rot="5400000">
            <a:off x="5855180" y="1933766"/>
            <a:ext cx="1478301" cy="360040"/>
          </a:xfrm>
          <a:prstGeom prst="chevron">
            <a:avLst>
              <a:gd name="adj" fmla="val 28436"/>
            </a:avLst>
          </a:prstGeom>
          <a:solidFill>
            <a:srgbClr val="D7E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91" name="Sávnyíl 90"/>
          <p:cNvSpPr/>
          <p:nvPr/>
        </p:nvSpPr>
        <p:spPr>
          <a:xfrm rot="5400000">
            <a:off x="6881434" y="1899900"/>
            <a:ext cx="1478302" cy="360040"/>
          </a:xfrm>
          <a:prstGeom prst="chevron">
            <a:avLst>
              <a:gd name="adj" fmla="val 28436"/>
            </a:avLst>
          </a:prstGeom>
          <a:solidFill>
            <a:srgbClr val="D7E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92" name="Sávnyíl 91"/>
          <p:cNvSpPr/>
          <p:nvPr/>
        </p:nvSpPr>
        <p:spPr>
          <a:xfrm rot="5400000">
            <a:off x="7870944" y="1933766"/>
            <a:ext cx="1478301" cy="360040"/>
          </a:xfrm>
          <a:prstGeom prst="chevron">
            <a:avLst>
              <a:gd name="adj" fmla="val 28436"/>
            </a:avLst>
          </a:prstGeom>
          <a:solidFill>
            <a:srgbClr val="D7E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 rot="16200000">
            <a:off x="2872843" y="1933766"/>
            <a:ext cx="1563601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Belföldi </a:t>
            </a:r>
            <a:br>
              <a:rPr lang="hu-HU" sz="1200" dirty="0" smtClean="0">
                <a:solidFill>
                  <a:schemeClr val="tx1"/>
                </a:solidFill>
              </a:rPr>
            </a:br>
            <a:r>
              <a:rPr lang="hu-HU" sz="1200" dirty="0" smtClean="0">
                <a:solidFill>
                  <a:schemeClr val="tx1"/>
                </a:solidFill>
              </a:rPr>
              <a:t>(át)igazolás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94" name="Téglalap 93"/>
          <p:cNvSpPr/>
          <p:nvPr/>
        </p:nvSpPr>
        <p:spPr>
          <a:xfrm rot="16200000">
            <a:off x="3788501" y="1933767"/>
            <a:ext cx="1563601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Nemzetközi</a:t>
            </a:r>
            <a:br>
              <a:rPr lang="hu-HU" sz="1200" dirty="0" smtClean="0">
                <a:solidFill>
                  <a:schemeClr val="tx1"/>
                </a:solidFill>
              </a:rPr>
            </a:br>
            <a:r>
              <a:rPr lang="hu-HU" sz="1200" dirty="0" smtClean="0">
                <a:solidFill>
                  <a:schemeClr val="tx1"/>
                </a:solidFill>
              </a:rPr>
              <a:t>(át)igazolás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95" name="Téglalap 94"/>
          <p:cNvSpPr/>
          <p:nvPr/>
        </p:nvSpPr>
        <p:spPr>
          <a:xfrm rot="16200000">
            <a:off x="4858187" y="1933767"/>
            <a:ext cx="1563601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Amatőr</a:t>
            </a:r>
            <a:br>
              <a:rPr lang="hu-HU" sz="1200" dirty="0" smtClean="0">
                <a:solidFill>
                  <a:schemeClr val="tx1"/>
                </a:solidFill>
              </a:rPr>
            </a:br>
            <a:r>
              <a:rPr lang="hu-HU" sz="1200" dirty="0" smtClean="0">
                <a:solidFill>
                  <a:schemeClr val="tx1"/>
                </a:solidFill>
              </a:rPr>
              <a:t>(át)igazolás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96" name="Téglalap 95"/>
          <p:cNvSpPr/>
          <p:nvPr/>
        </p:nvSpPr>
        <p:spPr>
          <a:xfrm rot="16200000">
            <a:off x="5812531" y="1933767"/>
            <a:ext cx="1563601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Hivatásos</a:t>
            </a:r>
            <a:br>
              <a:rPr lang="hu-HU" sz="1200" dirty="0" smtClean="0">
                <a:solidFill>
                  <a:schemeClr val="tx1"/>
                </a:solidFill>
              </a:rPr>
            </a:br>
            <a:r>
              <a:rPr lang="hu-HU" sz="1200" dirty="0" smtClean="0">
                <a:solidFill>
                  <a:schemeClr val="tx1"/>
                </a:solidFill>
              </a:rPr>
              <a:t>(át)igazolás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97" name="Téglalap 96"/>
          <p:cNvSpPr/>
          <p:nvPr/>
        </p:nvSpPr>
        <p:spPr>
          <a:xfrm rot="16200000">
            <a:off x="6838785" y="1933767"/>
            <a:ext cx="1563601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Felnőtt</a:t>
            </a:r>
            <a:br>
              <a:rPr lang="hu-HU" sz="1200" dirty="0" smtClean="0">
                <a:solidFill>
                  <a:schemeClr val="tx1"/>
                </a:solidFill>
              </a:rPr>
            </a:br>
            <a:r>
              <a:rPr lang="hu-HU" sz="1200" dirty="0" smtClean="0">
                <a:solidFill>
                  <a:schemeClr val="tx1"/>
                </a:solidFill>
              </a:rPr>
              <a:t>(át)igazolás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98" name="Téglalap 97"/>
          <p:cNvSpPr/>
          <p:nvPr/>
        </p:nvSpPr>
        <p:spPr>
          <a:xfrm rot="16200000">
            <a:off x="7828294" y="1933767"/>
            <a:ext cx="1563601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Kiskorú</a:t>
            </a:r>
            <a:br>
              <a:rPr lang="hu-HU" sz="1200" dirty="0" smtClean="0">
                <a:solidFill>
                  <a:schemeClr val="tx1"/>
                </a:solidFill>
              </a:rPr>
            </a:br>
            <a:r>
              <a:rPr lang="hu-HU" sz="1200" dirty="0" smtClean="0">
                <a:solidFill>
                  <a:schemeClr val="tx1"/>
                </a:solidFill>
              </a:rPr>
              <a:t>(át)igazolás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79" name="Téglalap 78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 smtClean="0">
                <a:solidFill>
                  <a:schemeClr val="tx1"/>
                </a:solidFill>
              </a:rPr>
              <a:t>Játékosok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93" name="Téglalap 92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Téglalap 98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0" name="Téglalap 99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 smtClean="0">
                <a:solidFill>
                  <a:schemeClr val="tx1"/>
                </a:solidFill>
              </a:rPr>
              <a:t>1.1.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101" name="Téglalap 100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1.2.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2" name="Téglalap 101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" name="Téglalap 102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4" name="Téglalap 103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5" name="Téglalap 104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6" name="Téglalap 105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8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28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um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2142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04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11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79018" y="44624"/>
            <a:ext cx="4701094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 smtClean="0">
                <a:solidFill>
                  <a:srgbClr val="9BBB59"/>
                </a:solidFill>
              </a:rPr>
              <a:t>1.1. A „Játékos ügyintézés” almodulhoz tartozó legfontosabb fogalmak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21" name="Egyenes összekötő 20"/>
          <p:cNvCxnSpPr/>
          <p:nvPr/>
        </p:nvCxnSpPr>
        <p:spPr>
          <a:xfrm>
            <a:off x="5580112" y="742660"/>
            <a:ext cx="3563888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ábláza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925655"/>
              </p:ext>
            </p:extLst>
          </p:nvPr>
        </p:nvGraphicFramePr>
        <p:xfrm>
          <a:off x="126608" y="908723"/>
          <a:ext cx="8890784" cy="546426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636711"/>
                <a:gridCol w="1629338"/>
                <a:gridCol w="6624735"/>
              </a:tblGrid>
              <a:tr h="36003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#</a:t>
                      </a:r>
                      <a:endParaRPr lang="hu-H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Fogalom megnevezése</a:t>
                      </a:r>
                      <a:endParaRPr lang="hu-H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Fogalom rövid leírása</a:t>
                      </a:r>
                      <a:endParaRPr lang="hu-H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7882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dirty="0" smtClean="0">
                          <a:latin typeface="+mn-lt"/>
                        </a:rPr>
                        <a:t>1.</a:t>
                      </a:r>
                      <a:endParaRPr lang="hu-HU" sz="12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dirty="0" smtClean="0">
                          <a:latin typeface="+mn-lt"/>
                        </a:rPr>
                        <a:t>Labdarúgó</a:t>
                      </a:r>
                      <a:endParaRPr lang="hu-HU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9BBB59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Valamennyi labdarúgót (nagypályás és csökkentett pályaméretű labdarúgót, futsal játékost és strandlabdarúgót) – mind a hivatásos labdarúgót, mind az amatőr labdarúgót – értjük</a:t>
                      </a:r>
                      <a:r>
                        <a:rPr lang="hu-H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alatta</a:t>
                      </a:r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773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dirty="0" smtClean="0">
                          <a:latin typeface="+mn-lt"/>
                        </a:rPr>
                        <a:t>2.</a:t>
                      </a:r>
                      <a:endParaRPr lang="hu-HU" sz="12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dirty="0" smtClean="0">
                          <a:latin typeface="+mn-lt"/>
                        </a:rPr>
                        <a:t>Hivatásos labdarúgó</a:t>
                      </a:r>
                      <a:endParaRPr lang="hu-HU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9BBB59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sportszervezettel kötött munkaszerződés vagy megbízási szerződés alapján fejti ki sporttevékenységét. 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9BBB59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Szerződését jövedelemszerzési céllal</a:t>
                      </a:r>
                      <a:r>
                        <a:rPr lang="hu-H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köti, sporttevékenységét</a:t>
                      </a:r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foglalkozásszerűen űzi.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882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dirty="0" smtClean="0">
                          <a:latin typeface="+mn-lt"/>
                        </a:rPr>
                        <a:t>3.</a:t>
                      </a:r>
                      <a:endParaRPr lang="hu-HU" sz="12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dirty="0" smtClean="0">
                          <a:latin typeface="+mn-lt"/>
                        </a:rPr>
                        <a:t>Amatőr labdarúgó</a:t>
                      </a:r>
                      <a:endParaRPr lang="hu-HU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9BBB59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Sportegyesület keretében tagként</a:t>
                      </a:r>
                      <a:r>
                        <a:rPr lang="hu-H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folytat sporttevékenységet. 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9BBB59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Sportvállalkozás keretében sportolói jogviszony alapján folytat sporttevékenységet.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882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dirty="0" smtClean="0">
                          <a:latin typeface="+mn-lt"/>
                        </a:rPr>
                        <a:t>4.</a:t>
                      </a:r>
                      <a:endParaRPr lang="hu-HU" sz="12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dirty="0" smtClean="0">
                          <a:latin typeface="+mn-lt"/>
                        </a:rPr>
                        <a:t>Versenyengedély</a:t>
                      </a:r>
                      <a:endParaRPr lang="hu-HU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9BBB59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 adott versenyrendszerben, versenyen való részvételhez szükséges – MLSZ/megye által kiállított – engedély.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773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dirty="0" smtClean="0">
                          <a:latin typeface="+mn-lt"/>
                        </a:rPr>
                        <a:t>5.</a:t>
                      </a:r>
                      <a:endParaRPr lang="hu-HU" sz="12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dirty="0" smtClean="0">
                          <a:latin typeface="+mn-lt"/>
                        </a:rPr>
                        <a:t>Igazolás</a:t>
                      </a:r>
                      <a:endParaRPr lang="hu-HU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9BBB59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Betöltött 5. évnél idősebb labdarúgó nyilvántartásba vétele és a nyilvántartási adatok bejegyzése a versenyigazolványba és az IFA rendszerbe. 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9BBB59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játékjog használati jogának –</a:t>
                      </a:r>
                      <a:r>
                        <a:rPr lang="hu-H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labdarúgók által történő – átruházása a sportszervezetre.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882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dirty="0" smtClean="0">
                          <a:latin typeface="+mn-lt"/>
                        </a:rPr>
                        <a:t>6.</a:t>
                      </a:r>
                      <a:endParaRPr lang="hu-HU" sz="12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dirty="0" smtClean="0">
                          <a:latin typeface="+mn-lt"/>
                        </a:rPr>
                        <a:t>Átigazolás, kölcsönadás</a:t>
                      </a:r>
                      <a:endParaRPr lang="hu-HU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9BBB59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szerződés érvényességi ideje alatt a sportszervezet – a labdarúgó hozzájárulásával – a játékjog használati jogát ideiglenesen (kölcsönadás), vagy véglegesen (átigazolás) más sportszervezetre átruházhatja.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882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dirty="0" smtClean="0">
                          <a:latin typeface="+mn-lt"/>
                        </a:rPr>
                        <a:t>7.</a:t>
                      </a:r>
                      <a:endParaRPr lang="hu-HU" sz="12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dirty="0" smtClean="0">
                          <a:latin typeface="+mn-lt"/>
                        </a:rPr>
                        <a:t>Szerződés</a:t>
                      </a:r>
                      <a:endParaRPr lang="hu-HU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9BBB59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munkaszerződést, valamint a megbízási szerződést érjük alatta.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773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dirty="0" smtClean="0">
                          <a:latin typeface="+mn-lt"/>
                        </a:rPr>
                        <a:t>8.</a:t>
                      </a:r>
                      <a:endParaRPr lang="hu-HU" sz="12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dirty="0" smtClean="0">
                          <a:latin typeface="+mn-lt"/>
                        </a:rPr>
                        <a:t>Előszerződés</a:t>
                      </a:r>
                      <a:endParaRPr lang="hu-HU" sz="12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9BBB59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Szerződés, amely csak azon hivatásos labdarúgóval köthető, akinek a hatályos munkaszerződése, vagy a megbízási szerződése 6 hónapon belül lejár. 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9BBB59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 előszerződésnek a végleges szerződés valamennyi tartalmi elemét tartalmaznia kell.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églalap 13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 smtClean="0">
                <a:solidFill>
                  <a:schemeClr val="tx1"/>
                </a:solidFill>
              </a:rPr>
              <a:t>Játékosok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 smtClean="0">
                <a:solidFill>
                  <a:schemeClr val="tx1"/>
                </a:solidFill>
              </a:rPr>
              <a:t>1.1.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1.2.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3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um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2758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28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rapezoid 2"/>
          <p:cNvSpPr/>
          <p:nvPr/>
        </p:nvSpPr>
        <p:spPr>
          <a:xfrm>
            <a:off x="145713" y="1124744"/>
            <a:ext cx="8852574" cy="1052488"/>
          </a:xfrm>
          <a:prstGeom prst="trapezoid">
            <a:avLst>
              <a:gd name="adj" fmla="val 5359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hu-HU" sz="1400" b="1" cap="all" dirty="0" smtClean="0">
                <a:solidFill>
                  <a:srgbClr val="9BBB59"/>
                </a:solidFill>
              </a:rPr>
              <a:t>igazolási folyamatváltozatok</a:t>
            </a:r>
            <a:endParaRPr lang="hu-HU" sz="1400" b="1" cap="all" dirty="0">
              <a:solidFill>
                <a:srgbClr val="9BBB59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fld id="{6C83D040-832C-4D2F-B606-A4C92D36BE78}" type="slidenum">
              <a:rPr lang="hu-HU" smtClean="0"/>
              <a:pPr/>
              <a:t>12</a:t>
            </a:fld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Téglalap 19"/>
          <p:cNvSpPr/>
          <p:nvPr/>
        </p:nvSpPr>
        <p:spPr>
          <a:xfrm>
            <a:off x="879018" y="44624"/>
            <a:ext cx="5798978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>
                <a:solidFill>
                  <a:srgbClr val="9BBB59"/>
                </a:solidFill>
              </a:rPr>
              <a:t>1.1. A „Játékos ügyintézés” almodulhoz </a:t>
            </a:r>
            <a:r>
              <a:rPr lang="hu-HU" sz="2000" cap="all" dirty="0" smtClean="0">
                <a:solidFill>
                  <a:srgbClr val="9BBB59"/>
                </a:solidFill>
              </a:rPr>
              <a:t>tartozó regisztrációs folyamat igazolás esetén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cxnSp>
        <p:nvCxnSpPr>
          <p:cNvPr id="22" name="Egyenes összekötő 21"/>
          <p:cNvCxnSpPr/>
          <p:nvPr/>
        </p:nvCxnSpPr>
        <p:spPr>
          <a:xfrm>
            <a:off x="6677996" y="742660"/>
            <a:ext cx="2466004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Csoportba foglalás 4"/>
          <p:cNvGrpSpPr/>
          <p:nvPr/>
        </p:nvGrpSpPr>
        <p:grpSpPr>
          <a:xfrm>
            <a:off x="940982" y="1556792"/>
            <a:ext cx="7262037" cy="553244"/>
            <a:chOff x="807010" y="1768004"/>
            <a:chExt cx="7262037" cy="553244"/>
          </a:xfrm>
        </p:grpSpPr>
        <p:sp>
          <p:nvSpPr>
            <p:cNvPr id="15" name="Téglalap 14"/>
            <p:cNvSpPr/>
            <p:nvPr/>
          </p:nvSpPr>
          <p:spPr>
            <a:xfrm>
              <a:off x="807010" y="1768004"/>
              <a:ext cx="1114281" cy="55324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hu-HU" sz="1400" b="1" cap="all" dirty="0" smtClean="0">
                  <a:solidFill>
                    <a:schemeClr val="tx1"/>
                  </a:solidFill>
                </a:rPr>
                <a:t>Belföldi</a:t>
              </a:r>
              <a:br>
                <a:rPr lang="hu-HU" sz="1400" b="1" cap="all" dirty="0" smtClean="0">
                  <a:solidFill>
                    <a:schemeClr val="tx1"/>
                  </a:solidFill>
                </a:rPr>
              </a:br>
              <a:r>
                <a:rPr lang="hu-HU" sz="1400" b="1" cap="all" dirty="0" smtClean="0">
                  <a:solidFill>
                    <a:schemeClr val="tx1"/>
                  </a:solidFill>
                </a:rPr>
                <a:t>igazolás</a:t>
              </a:r>
              <a:endParaRPr lang="hu-HU" sz="1400" b="1" cap="all" dirty="0">
                <a:solidFill>
                  <a:schemeClr val="tx1"/>
                </a:solidFill>
              </a:endParaRPr>
            </a:p>
          </p:txBody>
        </p:sp>
        <p:sp>
          <p:nvSpPr>
            <p:cNvPr id="16" name="Téglalap 15"/>
            <p:cNvSpPr/>
            <p:nvPr/>
          </p:nvSpPr>
          <p:spPr>
            <a:xfrm>
              <a:off x="2036561" y="1768004"/>
              <a:ext cx="1114281" cy="55324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hu-HU" sz="1400" b="1" cap="all" dirty="0" smtClean="0">
                  <a:solidFill>
                    <a:schemeClr val="tx1"/>
                  </a:solidFill>
                </a:rPr>
                <a:t>Nemzetközi</a:t>
              </a:r>
              <a:br>
                <a:rPr lang="hu-HU" sz="1400" b="1" cap="all" dirty="0" smtClean="0">
                  <a:solidFill>
                    <a:schemeClr val="tx1"/>
                  </a:solidFill>
                </a:rPr>
              </a:br>
              <a:r>
                <a:rPr lang="hu-HU" sz="1400" b="1" cap="all" dirty="0" smtClean="0">
                  <a:solidFill>
                    <a:schemeClr val="tx1"/>
                  </a:solidFill>
                </a:rPr>
                <a:t>igazolás</a:t>
              </a:r>
              <a:endParaRPr lang="hu-HU" sz="1400" b="1" cap="all" dirty="0">
                <a:solidFill>
                  <a:schemeClr val="tx1"/>
                </a:solidFill>
              </a:endParaRPr>
            </a:p>
          </p:txBody>
        </p:sp>
        <p:sp>
          <p:nvSpPr>
            <p:cNvPr id="17" name="Téglalap 16"/>
            <p:cNvSpPr/>
            <p:nvPr/>
          </p:nvSpPr>
          <p:spPr>
            <a:xfrm>
              <a:off x="3266112" y="1768004"/>
              <a:ext cx="1114281" cy="55324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hu-HU" sz="1400" b="1" cap="all" dirty="0">
                  <a:solidFill>
                    <a:schemeClr val="tx1"/>
                  </a:solidFill>
                </a:rPr>
                <a:t>Amatőr</a:t>
              </a:r>
              <a:br>
                <a:rPr lang="hu-HU" sz="1400" b="1" cap="all" dirty="0">
                  <a:solidFill>
                    <a:schemeClr val="tx1"/>
                  </a:solidFill>
                </a:rPr>
              </a:br>
              <a:r>
                <a:rPr lang="hu-HU" sz="1400" b="1" cap="all" dirty="0" smtClean="0">
                  <a:solidFill>
                    <a:schemeClr val="tx1"/>
                  </a:solidFill>
                </a:rPr>
                <a:t>igazolás</a:t>
              </a:r>
              <a:endParaRPr lang="hu-HU" sz="1400" b="1" cap="all" dirty="0">
                <a:solidFill>
                  <a:schemeClr val="tx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>
            <a:xfrm>
              <a:off x="4495663" y="1768004"/>
              <a:ext cx="1114281" cy="55324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hu-HU" sz="1400" b="1" cap="all" dirty="0">
                  <a:solidFill>
                    <a:schemeClr val="tx1"/>
                  </a:solidFill>
                </a:rPr>
                <a:t>Profi</a:t>
              </a:r>
              <a:br>
                <a:rPr lang="hu-HU" sz="1400" b="1" cap="all" dirty="0">
                  <a:solidFill>
                    <a:schemeClr val="tx1"/>
                  </a:solidFill>
                </a:rPr>
              </a:br>
              <a:r>
                <a:rPr lang="hu-HU" sz="1400" b="1" cap="all" dirty="0" smtClean="0">
                  <a:solidFill>
                    <a:schemeClr val="tx1"/>
                  </a:solidFill>
                </a:rPr>
                <a:t>igazolás</a:t>
              </a:r>
              <a:endParaRPr lang="hu-HU" sz="1400" b="1" cap="all" dirty="0">
                <a:solidFill>
                  <a:schemeClr val="tx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>
            <a:xfrm>
              <a:off x="5725214" y="1768004"/>
              <a:ext cx="1114281" cy="55324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hu-HU" sz="1400" b="1" cap="all" dirty="0" smtClean="0">
                  <a:solidFill>
                    <a:schemeClr val="tx1"/>
                  </a:solidFill>
                </a:rPr>
                <a:t>Felnőtt</a:t>
              </a:r>
              <a:br>
                <a:rPr lang="hu-HU" sz="1400" b="1" cap="all" dirty="0" smtClean="0">
                  <a:solidFill>
                    <a:schemeClr val="tx1"/>
                  </a:solidFill>
                </a:rPr>
              </a:br>
              <a:r>
                <a:rPr lang="hu-HU" sz="1400" b="1" cap="all" dirty="0" smtClean="0">
                  <a:solidFill>
                    <a:schemeClr val="tx1"/>
                  </a:solidFill>
                </a:rPr>
                <a:t>igazolás</a:t>
              </a:r>
              <a:endParaRPr lang="hu-HU" sz="1400" b="1" cap="all" dirty="0">
                <a:solidFill>
                  <a:schemeClr val="tx1"/>
                </a:solidFill>
              </a:endParaRPr>
            </a:p>
          </p:txBody>
        </p:sp>
        <p:sp>
          <p:nvSpPr>
            <p:cNvPr id="21" name="Téglalap 20"/>
            <p:cNvSpPr/>
            <p:nvPr/>
          </p:nvSpPr>
          <p:spPr>
            <a:xfrm>
              <a:off x="6954766" y="1768004"/>
              <a:ext cx="1114281" cy="55324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hu-HU" sz="1400" b="1" cap="all" dirty="0" smtClean="0">
                  <a:solidFill>
                    <a:schemeClr val="tx1"/>
                  </a:solidFill>
                </a:rPr>
                <a:t>Kiskorú</a:t>
              </a:r>
              <a:br>
                <a:rPr lang="hu-HU" sz="1400" b="1" cap="all" dirty="0" smtClean="0">
                  <a:solidFill>
                    <a:schemeClr val="tx1"/>
                  </a:solidFill>
                </a:rPr>
              </a:br>
              <a:r>
                <a:rPr lang="hu-HU" sz="1400" b="1" cap="all" dirty="0" smtClean="0">
                  <a:solidFill>
                    <a:schemeClr val="tx1"/>
                  </a:solidFill>
                </a:rPr>
                <a:t>igazolás</a:t>
              </a:r>
              <a:endParaRPr lang="hu-HU" sz="1400" b="1" cap="all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3" name="Egyenes összekötő 12"/>
          <p:cNvCxnSpPr>
            <a:stCxn id="25" idx="0"/>
            <a:endCxn id="3" idx="2"/>
          </p:cNvCxnSpPr>
          <p:nvPr/>
        </p:nvCxnSpPr>
        <p:spPr>
          <a:xfrm flipH="1" flipV="1">
            <a:off x="4572000" y="2177232"/>
            <a:ext cx="1" cy="603696"/>
          </a:xfrm>
          <a:prstGeom prst="lin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4" name="Téglalap 63"/>
          <p:cNvSpPr/>
          <p:nvPr/>
        </p:nvSpPr>
        <p:spPr>
          <a:xfrm>
            <a:off x="559746" y="3299489"/>
            <a:ext cx="4812354" cy="22897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266700" indent="-174625"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endParaRPr lang="hu-HU" sz="1400" dirty="0">
              <a:solidFill>
                <a:schemeClr val="tx1"/>
              </a:solidFill>
            </a:endParaRPr>
          </a:p>
        </p:txBody>
      </p:sp>
      <p:pic>
        <p:nvPicPr>
          <p:cNvPr id="25" name="Picture 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179" y="2780928"/>
            <a:ext cx="453643" cy="401424"/>
          </a:xfrm>
          <a:prstGeom prst="rect">
            <a:avLst/>
          </a:prstGeom>
        </p:spPr>
      </p:pic>
      <p:cxnSp>
        <p:nvCxnSpPr>
          <p:cNvPr id="47" name="Szögletes összekötő 46"/>
          <p:cNvCxnSpPr>
            <a:stCxn id="25" idx="3"/>
            <a:endCxn id="54" idx="0"/>
          </p:cNvCxnSpPr>
          <p:nvPr/>
        </p:nvCxnSpPr>
        <p:spPr>
          <a:xfrm>
            <a:off x="4798822" y="2981640"/>
            <a:ext cx="2247358" cy="317849"/>
          </a:xfrm>
          <a:prstGeom prst="bentConnector2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zögletes összekötő 49"/>
          <p:cNvCxnSpPr>
            <a:stCxn id="25" idx="1"/>
            <a:endCxn id="64" idx="0"/>
          </p:cNvCxnSpPr>
          <p:nvPr/>
        </p:nvCxnSpPr>
        <p:spPr>
          <a:xfrm rot="10800000" flipV="1">
            <a:off x="2965923" y="2981639"/>
            <a:ext cx="1379256" cy="317849"/>
          </a:xfrm>
          <a:prstGeom prst="bentConnector2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églalap 53"/>
          <p:cNvSpPr/>
          <p:nvPr/>
        </p:nvSpPr>
        <p:spPr>
          <a:xfrm>
            <a:off x="5508104" y="3299489"/>
            <a:ext cx="3076151" cy="22897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266700" indent="-174625"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 </a:t>
            </a:r>
            <a:r>
              <a:rPr lang="hu-HU" sz="1400" dirty="0" smtClean="0">
                <a:solidFill>
                  <a:schemeClr val="tx1"/>
                </a:solidFill>
              </a:rPr>
              <a:t>„Regisztrált játékos” </a:t>
            </a:r>
            <a:r>
              <a:rPr lang="hu-HU" sz="1400" dirty="0">
                <a:solidFill>
                  <a:schemeClr val="tx1"/>
                </a:solidFill>
              </a:rPr>
              <a:t>mező </a:t>
            </a:r>
            <a:r>
              <a:rPr lang="hu-HU" sz="1400" dirty="0" smtClean="0">
                <a:solidFill>
                  <a:schemeClr val="tx1"/>
                </a:solidFill>
              </a:rPr>
              <a:t>értékét „igenre” </a:t>
            </a:r>
            <a:r>
              <a:rPr lang="hu-HU" sz="1400" dirty="0">
                <a:solidFill>
                  <a:schemeClr val="tx1"/>
                </a:solidFill>
              </a:rPr>
              <a:t>kell állítani.</a:t>
            </a:r>
          </a:p>
          <a:p>
            <a:pPr marL="266700" indent="-174625"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 </a:t>
            </a:r>
            <a:r>
              <a:rPr lang="hu-HU" sz="1400" dirty="0" smtClean="0">
                <a:solidFill>
                  <a:schemeClr val="tx1"/>
                </a:solidFill>
              </a:rPr>
              <a:t>játékos – a listából való kiválasztását követően – adatai </a:t>
            </a:r>
            <a:r>
              <a:rPr lang="hu-HU" sz="1400" dirty="0">
                <a:solidFill>
                  <a:schemeClr val="tx1"/>
                </a:solidFill>
              </a:rPr>
              <a:t>betöltődnek az i</a:t>
            </a:r>
            <a:r>
              <a:rPr lang="hu-HU" sz="1400" dirty="0" smtClean="0">
                <a:solidFill>
                  <a:schemeClr val="tx1"/>
                </a:solidFill>
              </a:rPr>
              <a:t>gazolási felületen. </a:t>
            </a:r>
          </a:p>
          <a:p>
            <a:pPr marL="266700" indent="-174625"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Az adatmezők lezártak, azok módosítására a „Törzsadatok” modul, „Személy törzsek” almodulban van lehetőség.</a:t>
            </a: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55" name="Téglalap 54"/>
          <p:cNvSpPr/>
          <p:nvPr/>
        </p:nvSpPr>
        <p:spPr>
          <a:xfrm>
            <a:off x="592290" y="3355895"/>
            <a:ext cx="4747266" cy="1155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266700" indent="-174625"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A „Regisztrált játékos” </a:t>
            </a:r>
            <a:r>
              <a:rPr lang="hu-HU" sz="1400" dirty="0">
                <a:solidFill>
                  <a:schemeClr val="tx1"/>
                </a:solidFill>
              </a:rPr>
              <a:t>mező </a:t>
            </a:r>
            <a:r>
              <a:rPr lang="hu-HU" sz="1400" dirty="0" smtClean="0">
                <a:solidFill>
                  <a:schemeClr val="tx1"/>
                </a:solidFill>
              </a:rPr>
              <a:t>értékét „nemre” </a:t>
            </a:r>
            <a:r>
              <a:rPr lang="hu-HU" sz="1400" dirty="0">
                <a:solidFill>
                  <a:schemeClr val="tx1"/>
                </a:solidFill>
              </a:rPr>
              <a:t>kell állítani</a:t>
            </a:r>
            <a:r>
              <a:rPr lang="hu-HU" sz="1400" dirty="0" smtClean="0">
                <a:solidFill>
                  <a:schemeClr val="tx1"/>
                </a:solidFill>
              </a:rPr>
              <a:t>.</a:t>
            </a:r>
          </a:p>
          <a:p>
            <a:pPr marL="266700" indent="-174625"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A játékos regisztrációjához szükséges adatmezők nyitottak maradnak, azok kitöltése kötelező (lásd alább).</a:t>
            </a:r>
          </a:p>
        </p:txBody>
      </p:sp>
      <p:pic>
        <p:nvPicPr>
          <p:cNvPr id="56351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1" y="4594620"/>
            <a:ext cx="4747266" cy="9382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Téglalap 80"/>
          <p:cNvSpPr/>
          <p:nvPr/>
        </p:nvSpPr>
        <p:spPr>
          <a:xfrm>
            <a:off x="559746" y="5661248"/>
            <a:ext cx="8024509" cy="53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 algn="ctr">
              <a:buClr>
                <a:srgbClr val="9BBB59"/>
              </a:buClr>
              <a:buSzPct val="100000"/>
            </a:pPr>
            <a:r>
              <a:rPr lang="hu-HU" sz="1400" dirty="0" smtClean="0">
                <a:solidFill>
                  <a:schemeClr val="tx1"/>
                </a:solidFill>
              </a:rPr>
              <a:t>Mindennemű </a:t>
            </a:r>
            <a:r>
              <a:rPr lang="hu-HU" sz="1400" b="1" dirty="0" smtClean="0">
                <a:solidFill>
                  <a:schemeClr val="tx1"/>
                </a:solidFill>
              </a:rPr>
              <a:t>átigazolás</a:t>
            </a:r>
            <a:r>
              <a:rPr lang="hu-HU" sz="1400" dirty="0" smtClean="0">
                <a:solidFill>
                  <a:schemeClr val="tx1"/>
                </a:solidFill>
              </a:rPr>
              <a:t> (kölcsönadás, kölcsön visszaadás) során az átigazolni kívánt játékos </a:t>
            </a:r>
            <a:br>
              <a:rPr lang="hu-HU" sz="1400" dirty="0" smtClean="0">
                <a:solidFill>
                  <a:schemeClr val="tx1"/>
                </a:solidFill>
              </a:rPr>
            </a:br>
            <a:r>
              <a:rPr lang="hu-HU" sz="1400" dirty="0" smtClean="0">
                <a:solidFill>
                  <a:schemeClr val="tx1"/>
                </a:solidFill>
              </a:rPr>
              <a:t>„Regisztrált </a:t>
            </a:r>
            <a:r>
              <a:rPr lang="hu-HU" sz="1400" dirty="0">
                <a:solidFill>
                  <a:schemeClr val="tx1"/>
                </a:solidFill>
              </a:rPr>
              <a:t>játékos” </a:t>
            </a:r>
            <a:r>
              <a:rPr lang="hu-HU" sz="1400" dirty="0" smtClean="0">
                <a:solidFill>
                  <a:schemeClr val="tx1"/>
                </a:solidFill>
              </a:rPr>
              <a:t>státusza minden esetben „igen</a:t>
            </a:r>
            <a:r>
              <a:rPr lang="hu-HU" sz="1400" dirty="0">
                <a:solidFill>
                  <a:schemeClr val="tx1"/>
                </a:solidFill>
              </a:rPr>
              <a:t>” </a:t>
            </a:r>
            <a:r>
              <a:rPr lang="hu-HU" sz="1400" dirty="0" smtClean="0">
                <a:solidFill>
                  <a:schemeClr val="tx1"/>
                </a:solidFill>
              </a:rPr>
              <a:t>kell legyen.</a:t>
            </a: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83" name="Téglalap 82"/>
          <p:cNvSpPr/>
          <p:nvPr/>
        </p:nvSpPr>
        <p:spPr>
          <a:xfrm>
            <a:off x="6117115" y="2851464"/>
            <a:ext cx="598421" cy="260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>
              <a:buClr>
                <a:srgbClr val="9BBB59"/>
              </a:buClr>
              <a:buSzPct val="100000"/>
            </a:pPr>
            <a:r>
              <a:rPr lang="hu-HU" sz="1400" b="1" dirty="0" smtClean="0">
                <a:solidFill>
                  <a:schemeClr val="tx1"/>
                </a:solidFill>
              </a:rPr>
              <a:t>IGEN</a:t>
            </a:r>
            <a:endParaRPr lang="hu-HU" sz="1400" b="1" dirty="0">
              <a:solidFill>
                <a:schemeClr val="tx1"/>
              </a:solidFill>
            </a:endParaRPr>
          </a:p>
        </p:txBody>
      </p:sp>
      <p:sp>
        <p:nvSpPr>
          <p:cNvPr id="39" name="Téglalap 38"/>
          <p:cNvSpPr/>
          <p:nvPr/>
        </p:nvSpPr>
        <p:spPr>
          <a:xfrm>
            <a:off x="3093904" y="2851464"/>
            <a:ext cx="598421" cy="260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>
              <a:buClr>
                <a:srgbClr val="9BBB59"/>
              </a:buClr>
              <a:buSzPct val="100000"/>
            </a:pPr>
            <a:r>
              <a:rPr lang="hu-HU" sz="1400" b="1" dirty="0" smtClean="0">
                <a:solidFill>
                  <a:schemeClr val="tx1"/>
                </a:solidFill>
              </a:rPr>
              <a:t>NEM</a:t>
            </a:r>
            <a:endParaRPr lang="hu-HU" sz="1400" b="1" dirty="0">
              <a:solidFill>
                <a:schemeClr val="tx1"/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 smtClean="0">
                <a:solidFill>
                  <a:schemeClr val="tx1"/>
                </a:solidFill>
              </a:rPr>
              <a:t>Játékosok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 smtClean="0">
                <a:solidFill>
                  <a:schemeClr val="tx1"/>
                </a:solidFill>
              </a:rPr>
              <a:t>1.1.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1.2.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églalap 37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églalap 39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églalap 41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559593" y="2348880"/>
            <a:ext cx="8024813" cy="3624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400" b="1" cap="all" dirty="0">
                <a:solidFill>
                  <a:schemeClr val="tx1"/>
                </a:solidFill>
              </a:rPr>
              <a:t>A LABADARÚGÓT KORÁBBAN MÁR REGISZTRÁLTÁK AZ Mlsz </a:t>
            </a:r>
            <a:r>
              <a:rPr lang="hu-HU" sz="1400" b="1" cap="all" dirty="0" smtClean="0">
                <a:solidFill>
                  <a:schemeClr val="tx1"/>
                </a:solidFill>
              </a:rPr>
              <a:t>(valamely) ügyviteli </a:t>
            </a:r>
            <a:r>
              <a:rPr lang="hu-HU" sz="1400" b="1" cap="all" dirty="0">
                <a:solidFill>
                  <a:schemeClr val="tx1"/>
                </a:solidFill>
              </a:rPr>
              <a:t>rendszerébe?</a:t>
            </a:r>
          </a:p>
        </p:txBody>
      </p:sp>
      <p:pic>
        <p:nvPicPr>
          <p:cNvPr id="43" name="Picture 4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6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um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55132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52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églalap 25"/>
          <p:cNvSpPr/>
          <p:nvPr/>
        </p:nvSpPr>
        <p:spPr>
          <a:xfrm>
            <a:off x="126608" y="909092"/>
            <a:ext cx="8890784" cy="525621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13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79018" y="44624"/>
            <a:ext cx="5436187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>
                <a:solidFill>
                  <a:srgbClr val="9BBB59"/>
                </a:solidFill>
              </a:rPr>
              <a:t>1.1. a „játékos ügyintézés” almodul témáinak szerepe az (át)igazolás </a:t>
            </a:r>
            <a:r>
              <a:rPr lang="hu-HU" sz="2000" cap="all" dirty="0" smtClean="0">
                <a:solidFill>
                  <a:srgbClr val="9BBB59"/>
                </a:solidFill>
              </a:rPr>
              <a:t>elvégzése során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6315205" y="742660"/>
            <a:ext cx="2828795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ekerekített téglalap 2"/>
          <p:cNvSpPr/>
          <p:nvPr/>
        </p:nvSpPr>
        <p:spPr>
          <a:xfrm>
            <a:off x="378000" y="1124744"/>
            <a:ext cx="8388000" cy="756084"/>
          </a:xfrm>
          <a:prstGeom prst="roundRect">
            <a:avLst/>
          </a:prstGeom>
          <a:solidFill>
            <a:srgbClr val="D7E4BD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</a:rPr>
              <a:t>BELFÖLDI / NEMZETKÖZI (ÁT)IGAZOLÁS (FELNŐTT ÉS KISKORÚ) FOLYAMATÁNAK ELVÉGZÉSE</a:t>
            </a:r>
            <a:endParaRPr lang="hu-HU" sz="1200" b="1" dirty="0">
              <a:solidFill>
                <a:schemeClr val="tx1"/>
              </a:solidFill>
            </a:endParaRPr>
          </a:p>
        </p:txBody>
      </p:sp>
      <p:grpSp>
        <p:nvGrpSpPr>
          <p:cNvPr id="25" name="Csoportba foglalás 24"/>
          <p:cNvGrpSpPr/>
          <p:nvPr/>
        </p:nvGrpSpPr>
        <p:grpSpPr>
          <a:xfrm>
            <a:off x="719572" y="1556792"/>
            <a:ext cx="7704856" cy="648072"/>
            <a:chOff x="622619" y="1412776"/>
            <a:chExt cx="7704856" cy="648072"/>
          </a:xfrm>
        </p:grpSpPr>
        <p:sp>
          <p:nvSpPr>
            <p:cNvPr id="4" name="Ötszög 3"/>
            <p:cNvSpPr/>
            <p:nvPr/>
          </p:nvSpPr>
          <p:spPr>
            <a:xfrm>
              <a:off x="622619" y="1412776"/>
              <a:ext cx="2628900" cy="648072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" algn="ctr"/>
              <a:r>
                <a:rPr lang="hu-HU" sz="1200" b="1" dirty="0">
                  <a:solidFill>
                    <a:schemeClr val="tx1"/>
                  </a:solidFill>
                </a:rPr>
                <a:t>(</a:t>
              </a:r>
              <a:r>
                <a:rPr lang="hu-HU" sz="1200" b="1" dirty="0" smtClean="0">
                  <a:solidFill>
                    <a:schemeClr val="tx1"/>
                  </a:solidFill>
                </a:rPr>
                <a:t>Át)igazolás</a:t>
              </a:r>
              <a:br>
                <a:rPr lang="hu-HU" sz="1200" b="1" dirty="0" smtClean="0">
                  <a:solidFill>
                    <a:schemeClr val="tx1"/>
                  </a:solidFill>
                </a:rPr>
              </a:br>
              <a:r>
                <a:rPr lang="hu-HU" sz="1200" b="1" dirty="0" smtClean="0">
                  <a:solidFill>
                    <a:schemeClr val="tx1"/>
                  </a:solidFill>
                </a:rPr>
                <a:t>kezdeményezése</a:t>
              </a:r>
              <a:endParaRPr lang="hu-HU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Sávnyíl 10"/>
            <p:cNvSpPr/>
            <p:nvPr/>
          </p:nvSpPr>
          <p:spPr>
            <a:xfrm>
              <a:off x="3160901" y="1412776"/>
              <a:ext cx="2628900" cy="648072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" algn="ctr"/>
              <a:r>
                <a:rPr lang="hu-HU" sz="1200" b="1" dirty="0" smtClean="0">
                  <a:solidFill>
                    <a:schemeClr val="tx1"/>
                  </a:solidFill>
                </a:rPr>
                <a:t>Dokumentumok </a:t>
              </a:r>
              <a:br>
                <a:rPr lang="hu-HU" sz="1200" b="1" dirty="0" smtClean="0">
                  <a:solidFill>
                    <a:schemeClr val="tx1"/>
                  </a:solidFill>
                </a:rPr>
              </a:br>
              <a:r>
                <a:rPr lang="hu-HU" sz="1200" b="1" dirty="0" smtClean="0">
                  <a:solidFill>
                    <a:schemeClr val="tx1"/>
                  </a:solidFill>
                </a:rPr>
                <a:t>feltöltése</a:t>
              </a:r>
              <a:endParaRPr lang="hu-HU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Sávnyíl 35"/>
            <p:cNvSpPr/>
            <p:nvPr/>
          </p:nvSpPr>
          <p:spPr>
            <a:xfrm>
              <a:off x="5699183" y="1412776"/>
              <a:ext cx="2628292" cy="648072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" algn="ctr"/>
              <a:r>
                <a:rPr lang="hu-HU" sz="1200" b="1" dirty="0">
                  <a:solidFill>
                    <a:schemeClr val="tx1"/>
                  </a:solidFill>
                </a:rPr>
                <a:t>(Át)igazolás</a:t>
              </a:r>
              <a:br>
                <a:rPr lang="hu-HU" sz="1200" b="1" dirty="0">
                  <a:solidFill>
                    <a:schemeClr val="tx1"/>
                  </a:solidFill>
                </a:rPr>
              </a:br>
              <a:r>
                <a:rPr lang="hu-HU" sz="1200" b="1" dirty="0" smtClean="0">
                  <a:solidFill>
                    <a:schemeClr val="tx1"/>
                  </a:solidFill>
                </a:rPr>
                <a:t>véglegesítése</a:t>
              </a:r>
              <a:endParaRPr lang="hu-HU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Lekerekített téglalap 37"/>
            <p:cNvSpPr/>
            <p:nvPr/>
          </p:nvSpPr>
          <p:spPr>
            <a:xfrm>
              <a:off x="710057" y="1577783"/>
              <a:ext cx="318058" cy="31805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u-HU" sz="1200" b="1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1</a:t>
              </a:r>
              <a:endParaRPr lang="hu-HU" sz="1200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" name="Lekerekített téglalap 43"/>
            <p:cNvSpPr/>
            <p:nvPr/>
          </p:nvSpPr>
          <p:spPr>
            <a:xfrm>
              <a:off x="3538943" y="1577783"/>
              <a:ext cx="318058" cy="31805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u-HU" sz="1200" b="1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2</a:t>
              </a:r>
              <a:endParaRPr lang="hu-HU" sz="1200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Lekerekített téglalap 44"/>
            <p:cNvSpPr/>
            <p:nvPr/>
          </p:nvSpPr>
          <p:spPr>
            <a:xfrm>
              <a:off x="6059223" y="1577783"/>
              <a:ext cx="318058" cy="31805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u-HU" sz="1200" b="1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3</a:t>
              </a:r>
              <a:endParaRPr lang="hu-HU" sz="1200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6" name="Téglalap 45"/>
          <p:cNvSpPr/>
          <p:nvPr/>
        </p:nvSpPr>
        <p:spPr>
          <a:xfrm>
            <a:off x="470651" y="4056816"/>
            <a:ext cx="2609850" cy="554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algn="ctr"/>
            <a:r>
              <a:rPr lang="hu-HU" sz="1200" b="1" cap="all" dirty="0">
                <a:solidFill>
                  <a:srgbClr val="9BBB59"/>
                </a:solidFill>
              </a:rPr>
              <a:t>Igazolási, átigazolási </a:t>
            </a:r>
            <a:r>
              <a:rPr lang="hu-HU" sz="1200" b="1" cap="all" dirty="0" smtClean="0">
                <a:solidFill>
                  <a:srgbClr val="9BBB59"/>
                </a:solidFill>
              </a:rPr>
              <a:t/>
            </a:r>
            <a:br>
              <a:rPr lang="hu-HU" sz="1200" b="1" cap="all" dirty="0" smtClean="0">
                <a:solidFill>
                  <a:srgbClr val="9BBB59"/>
                </a:solidFill>
              </a:rPr>
            </a:br>
            <a:r>
              <a:rPr lang="hu-HU" sz="1200" b="1" cap="all" dirty="0" smtClean="0">
                <a:solidFill>
                  <a:srgbClr val="9BBB59"/>
                </a:solidFill>
              </a:rPr>
              <a:t>kérelem</a:t>
            </a:r>
            <a:endParaRPr lang="hu-HU" sz="1200" b="1" cap="all" dirty="0">
              <a:solidFill>
                <a:srgbClr val="9BBB59"/>
              </a:solidFill>
            </a:endParaRP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378000" y="3307805"/>
            <a:ext cx="2795152" cy="553243"/>
            <a:chOff x="245943" y="2670287"/>
            <a:chExt cx="2609507" cy="553243"/>
          </a:xfrm>
        </p:grpSpPr>
        <p:cxnSp>
          <p:nvCxnSpPr>
            <p:cNvPr id="50" name="Egyenes összekötő 49"/>
            <p:cNvCxnSpPr/>
            <p:nvPr/>
          </p:nvCxnSpPr>
          <p:spPr>
            <a:xfrm>
              <a:off x="245943" y="2946908"/>
              <a:ext cx="2609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églalap 52"/>
            <p:cNvSpPr/>
            <p:nvPr/>
          </p:nvSpPr>
          <p:spPr>
            <a:xfrm>
              <a:off x="674636" y="2670287"/>
              <a:ext cx="1752120" cy="553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92075" algn="ctr"/>
              <a:r>
                <a:rPr lang="hu-HU" sz="1200" b="1" cap="all" dirty="0" smtClean="0">
                  <a:solidFill>
                    <a:schemeClr val="tx1"/>
                  </a:solidFill>
                </a:rPr>
                <a:t>TÉMA MEGNEVEZÉSE</a:t>
              </a:r>
              <a:endParaRPr lang="hu-HU" sz="1200" b="1" cap="all" dirty="0">
                <a:solidFill>
                  <a:schemeClr val="tx1"/>
                </a:solidFill>
              </a:endParaRPr>
            </a:p>
          </p:txBody>
        </p:sp>
      </p:grpSp>
      <p:sp>
        <p:nvSpPr>
          <p:cNvPr id="54" name="Téglalap 53"/>
          <p:cNvSpPr/>
          <p:nvPr/>
        </p:nvSpPr>
        <p:spPr>
          <a:xfrm>
            <a:off x="470651" y="4674190"/>
            <a:ext cx="2609850" cy="554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algn="ctr"/>
            <a:r>
              <a:rPr lang="hu-HU" sz="1200" b="1" cap="all" dirty="0">
                <a:solidFill>
                  <a:srgbClr val="9BBB59"/>
                </a:solidFill>
              </a:rPr>
              <a:t>Nemzetközi átigazolási </a:t>
            </a:r>
            <a:br>
              <a:rPr lang="hu-HU" sz="1200" b="1" cap="all" dirty="0">
                <a:solidFill>
                  <a:srgbClr val="9BBB59"/>
                </a:solidFill>
              </a:rPr>
            </a:br>
            <a:r>
              <a:rPr lang="hu-HU" sz="1200" b="1" cap="all" dirty="0">
                <a:solidFill>
                  <a:srgbClr val="9BBB59"/>
                </a:solidFill>
              </a:rPr>
              <a:t>kérelem</a:t>
            </a:r>
          </a:p>
        </p:txBody>
      </p:sp>
      <p:sp>
        <p:nvSpPr>
          <p:cNvPr id="55" name="Téglalap 54"/>
          <p:cNvSpPr/>
          <p:nvPr/>
        </p:nvSpPr>
        <p:spPr>
          <a:xfrm>
            <a:off x="470651" y="5291564"/>
            <a:ext cx="2609850" cy="554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algn="ctr"/>
            <a:r>
              <a:rPr lang="hu-HU" sz="1200" b="1" cap="all" dirty="0">
                <a:solidFill>
                  <a:srgbClr val="9BBB59"/>
                </a:solidFill>
              </a:rPr>
              <a:t>Kiskorúak nemzetközi átigazolási kérelem</a:t>
            </a:r>
          </a:p>
        </p:txBody>
      </p:sp>
      <p:cxnSp>
        <p:nvCxnSpPr>
          <p:cNvPr id="57" name="Egyenes összekötő 56"/>
          <p:cNvCxnSpPr/>
          <p:nvPr/>
        </p:nvCxnSpPr>
        <p:spPr>
          <a:xfrm>
            <a:off x="3270000" y="2947764"/>
            <a:ext cx="522656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églalap 57"/>
          <p:cNvSpPr/>
          <p:nvPr/>
        </p:nvSpPr>
        <p:spPr>
          <a:xfrm>
            <a:off x="3564017" y="2731740"/>
            <a:ext cx="463853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b="1" cap="all" dirty="0" smtClean="0">
                <a:solidFill>
                  <a:schemeClr val="tx1"/>
                </a:solidFill>
              </a:rPr>
              <a:t>A „JÁTÉKOS ÜGYINTÉZÉS” alMODUL MELYIK TÉMÁJÁBAN </a:t>
            </a:r>
            <a:br>
              <a:rPr lang="hu-HU" sz="1200" b="1" cap="all" dirty="0" smtClean="0">
                <a:solidFill>
                  <a:schemeClr val="tx1"/>
                </a:solidFill>
              </a:rPr>
            </a:br>
            <a:r>
              <a:rPr lang="hu-HU" sz="1200" b="1" cap="all" dirty="0" smtClean="0">
                <a:solidFill>
                  <a:schemeClr val="tx1"/>
                </a:solidFill>
              </a:rPr>
              <a:t>LEHET ELVÉGEZNI az alábbi folyamatok fenti részfolyamatait?</a:t>
            </a:r>
            <a:endParaRPr lang="hu-HU" sz="1200" b="1" cap="all" dirty="0">
              <a:solidFill>
                <a:schemeClr val="tx1"/>
              </a:solidFill>
            </a:endParaRPr>
          </a:p>
        </p:txBody>
      </p:sp>
      <p:cxnSp>
        <p:nvCxnSpPr>
          <p:cNvPr id="61" name="Egyenes összekötő 60"/>
          <p:cNvCxnSpPr/>
          <p:nvPr/>
        </p:nvCxnSpPr>
        <p:spPr>
          <a:xfrm>
            <a:off x="378000" y="4642522"/>
            <a:ext cx="8388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gyenes összekötő 82"/>
          <p:cNvCxnSpPr/>
          <p:nvPr/>
        </p:nvCxnSpPr>
        <p:spPr>
          <a:xfrm>
            <a:off x="378000" y="5259896"/>
            <a:ext cx="8388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églalap 89"/>
          <p:cNvSpPr/>
          <p:nvPr/>
        </p:nvSpPr>
        <p:spPr>
          <a:xfrm>
            <a:off x="3305589" y="3307804"/>
            <a:ext cx="1518153" cy="553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 algn="ctr"/>
            <a:r>
              <a:rPr lang="hu-HU" sz="1200" b="1" dirty="0" smtClean="0">
                <a:solidFill>
                  <a:schemeClr val="tx1"/>
                </a:solidFill>
              </a:rPr>
              <a:t>Belföldi (át)igazolás </a:t>
            </a:r>
            <a:br>
              <a:rPr lang="hu-HU" sz="1200" b="1" dirty="0" smtClean="0">
                <a:solidFill>
                  <a:schemeClr val="tx1"/>
                </a:solidFill>
              </a:rPr>
            </a:br>
            <a:r>
              <a:rPr lang="hu-HU" sz="1200" b="1" dirty="0" smtClean="0">
                <a:solidFill>
                  <a:schemeClr val="tx1"/>
                </a:solidFill>
              </a:rPr>
              <a:t>(felnőtt és kiskorú)</a:t>
            </a:r>
            <a:endParaRPr lang="hu-HU" sz="1200" b="1" dirty="0">
              <a:solidFill>
                <a:schemeClr val="tx1"/>
              </a:solidFill>
            </a:endParaRPr>
          </a:p>
        </p:txBody>
      </p:sp>
      <p:sp>
        <p:nvSpPr>
          <p:cNvPr id="91" name="Téglalap 90"/>
          <p:cNvSpPr/>
          <p:nvPr/>
        </p:nvSpPr>
        <p:spPr>
          <a:xfrm>
            <a:off x="5167353" y="3307804"/>
            <a:ext cx="1518153" cy="553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 algn="ctr"/>
            <a:r>
              <a:rPr lang="hu-HU" sz="1200" b="1" dirty="0">
                <a:solidFill>
                  <a:schemeClr val="tx1"/>
                </a:solidFill>
              </a:rPr>
              <a:t>Nemzetközi (át)igazolás (felnőtt)</a:t>
            </a:r>
          </a:p>
        </p:txBody>
      </p:sp>
      <p:sp>
        <p:nvSpPr>
          <p:cNvPr id="92" name="Téglalap 91"/>
          <p:cNvSpPr/>
          <p:nvPr/>
        </p:nvSpPr>
        <p:spPr>
          <a:xfrm>
            <a:off x="7029117" y="3307805"/>
            <a:ext cx="1518153" cy="553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 algn="ctr"/>
            <a:r>
              <a:rPr lang="hu-HU" sz="1200" b="1" dirty="0">
                <a:solidFill>
                  <a:schemeClr val="tx1"/>
                </a:solidFill>
              </a:rPr>
              <a:t>Nemzetközi (át)igazolás </a:t>
            </a:r>
            <a:r>
              <a:rPr lang="hu-HU" sz="1200" b="1" dirty="0" smtClean="0">
                <a:solidFill>
                  <a:schemeClr val="tx1"/>
                </a:solidFill>
              </a:rPr>
              <a:t>(kiskorú)</a:t>
            </a:r>
            <a:endParaRPr lang="hu-HU" sz="1200" b="1" dirty="0">
              <a:solidFill>
                <a:schemeClr val="tx1"/>
              </a:solidFill>
            </a:endParaRPr>
          </a:p>
        </p:txBody>
      </p:sp>
      <p:cxnSp>
        <p:nvCxnSpPr>
          <p:cNvPr id="21" name="Egyenes összekötő 20"/>
          <p:cNvCxnSpPr/>
          <p:nvPr/>
        </p:nvCxnSpPr>
        <p:spPr>
          <a:xfrm>
            <a:off x="5037435" y="4041272"/>
            <a:ext cx="0" cy="1836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gyenes összekötő 92"/>
          <p:cNvCxnSpPr/>
          <p:nvPr/>
        </p:nvCxnSpPr>
        <p:spPr>
          <a:xfrm>
            <a:off x="6901718" y="4041272"/>
            <a:ext cx="0" cy="1836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gyenes összekötő 93"/>
          <p:cNvCxnSpPr/>
          <p:nvPr/>
        </p:nvCxnSpPr>
        <p:spPr>
          <a:xfrm>
            <a:off x="378000" y="4025148"/>
            <a:ext cx="8388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gyenes összekötő 94"/>
          <p:cNvCxnSpPr/>
          <p:nvPr/>
        </p:nvCxnSpPr>
        <p:spPr>
          <a:xfrm>
            <a:off x="378000" y="5877272"/>
            <a:ext cx="8388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gyenes összekötő 95"/>
          <p:cNvCxnSpPr/>
          <p:nvPr/>
        </p:nvCxnSpPr>
        <p:spPr>
          <a:xfrm>
            <a:off x="8766000" y="4041272"/>
            <a:ext cx="0" cy="1836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gyenes összekötő 96"/>
          <p:cNvCxnSpPr/>
          <p:nvPr/>
        </p:nvCxnSpPr>
        <p:spPr>
          <a:xfrm>
            <a:off x="3173152" y="4041272"/>
            <a:ext cx="0" cy="1836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ekerekített téglalap 102"/>
          <p:cNvSpPr/>
          <p:nvPr/>
        </p:nvSpPr>
        <p:spPr>
          <a:xfrm>
            <a:off x="7674830" y="5409554"/>
            <a:ext cx="318058" cy="31805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  <a:endParaRPr lang="hu-HU" sz="1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8" name="Lekerekített téglalap 97"/>
          <p:cNvSpPr/>
          <p:nvPr/>
        </p:nvSpPr>
        <p:spPr>
          <a:xfrm>
            <a:off x="3490598" y="4174806"/>
            <a:ext cx="318058" cy="31805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1</a:t>
            </a:r>
            <a:endParaRPr lang="hu-HU" sz="1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9" name="Lekerekített téglalap 98"/>
          <p:cNvSpPr/>
          <p:nvPr/>
        </p:nvSpPr>
        <p:spPr>
          <a:xfrm>
            <a:off x="3946265" y="4174806"/>
            <a:ext cx="318058" cy="31805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00" name="Lekerekített téglalap 99"/>
          <p:cNvSpPr/>
          <p:nvPr/>
        </p:nvSpPr>
        <p:spPr>
          <a:xfrm>
            <a:off x="4401932" y="4174806"/>
            <a:ext cx="318058" cy="31805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3</a:t>
            </a:r>
            <a:endParaRPr lang="hu-HU" sz="1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1" name="Lekerekített téglalap 100"/>
          <p:cNvSpPr/>
          <p:nvPr/>
        </p:nvSpPr>
        <p:spPr>
          <a:xfrm>
            <a:off x="3946265" y="5409554"/>
            <a:ext cx="318058" cy="31805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3</a:t>
            </a:r>
            <a:endParaRPr lang="hu-HU" sz="1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4" name="Lekerekített téglalap 103"/>
          <p:cNvSpPr/>
          <p:nvPr/>
        </p:nvSpPr>
        <p:spPr>
          <a:xfrm>
            <a:off x="3946265" y="4792180"/>
            <a:ext cx="318058" cy="31805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3</a:t>
            </a:r>
            <a:endParaRPr lang="hu-HU" sz="1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2" name="Lekerekített téglalap 101"/>
          <p:cNvSpPr/>
          <p:nvPr/>
        </p:nvSpPr>
        <p:spPr>
          <a:xfrm>
            <a:off x="5810548" y="5409554"/>
            <a:ext cx="318058" cy="31805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1</a:t>
            </a:r>
            <a:endParaRPr lang="hu-HU" sz="1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5" name="Lekerekített téglalap 104"/>
          <p:cNvSpPr/>
          <p:nvPr/>
        </p:nvSpPr>
        <p:spPr>
          <a:xfrm>
            <a:off x="5582714" y="4792180"/>
            <a:ext cx="318058" cy="31805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1</a:t>
            </a:r>
            <a:endParaRPr lang="hu-HU" sz="1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6" name="Lekerekített téglalap 105"/>
          <p:cNvSpPr/>
          <p:nvPr/>
        </p:nvSpPr>
        <p:spPr>
          <a:xfrm>
            <a:off x="6038381" y="4792180"/>
            <a:ext cx="318058" cy="31805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07" name="Egyenes összekötő 106"/>
          <p:cNvCxnSpPr/>
          <p:nvPr/>
        </p:nvCxnSpPr>
        <p:spPr>
          <a:xfrm>
            <a:off x="378000" y="4041272"/>
            <a:ext cx="0" cy="1836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églalap 46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 smtClean="0">
                <a:solidFill>
                  <a:schemeClr val="tx1"/>
                </a:solidFill>
              </a:rPr>
              <a:t>Játékosok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48" name="Téglalap 47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Téglalap 48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Téglalap 50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 smtClean="0">
                <a:solidFill>
                  <a:schemeClr val="tx1"/>
                </a:solidFill>
              </a:rPr>
              <a:t>1.1.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52" name="Téglalap 51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1.2.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Téglalap 55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Téglalap 58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Téglalap 59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Téglalap 61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Téglalap 62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4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1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um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35532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76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14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79018" y="44624"/>
            <a:ext cx="5277158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>
                <a:solidFill>
                  <a:srgbClr val="9BBB59"/>
                </a:solidFill>
              </a:rPr>
              <a:t>1.1. A „Játékos ügyintézés” almodulhoz tartozó </a:t>
            </a:r>
            <a:r>
              <a:rPr lang="hu-HU" sz="2000" cap="all" dirty="0" smtClean="0">
                <a:solidFill>
                  <a:srgbClr val="9BBB59"/>
                </a:solidFill>
              </a:rPr>
              <a:t>legfontosabb alapelvek –</a:t>
            </a:r>
            <a:r>
              <a:rPr lang="hu-HU" sz="2000" cap="all" dirty="0">
                <a:solidFill>
                  <a:srgbClr val="9BBB59"/>
                </a:solidFill>
              </a:rPr>
              <a:t> </a:t>
            </a:r>
            <a:r>
              <a:rPr lang="hu-HU" sz="2000" cap="all" dirty="0" smtClean="0">
                <a:solidFill>
                  <a:srgbClr val="9BBB59"/>
                </a:solidFill>
              </a:rPr>
              <a:t>igazolás</a:t>
            </a:r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13" name="Téglalap 12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 smtClean="0">
                  <a:solidFill>
                    <a:schemeClr val="tx1"/>
                  </a:solidFill>
                </a:rPr>
                <a:t>A kapcsolódó legfőbb rendelkezések kivonata:</a:t>
              </a:r>
              <a:endParaRPr lang="hu-H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Derékszögű háromszög 14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24" name="Téglalap 23"/>
          <p:cNvSpPr/>
          <p:nvPr/>
        </p:nvSpPr>
        <p:spPr>
          <a:xfrm>
            <a:off x="107504" y="1700808"/>
            <a:ext cx="8928992" cy="460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Igazolásnál a vonatkozó </a:t>
            </a:r>
            <a:r>
              <a:rPr lang="hu-HU" sz="1400" b="1" dirty="0">
                <a:solidFill>
                  <a:schemeClr val="tx1"/>
                </a:solidFill>
              </a:rPr>
              <a:t>adatok </a:t>
            </a:r>
            <a:r>
              <a:rPr lang="hu-HU" sz="1400" b="1" dirty="0" smtClean="0">
                <a:solidFill>
                  <a:schemeClr val="tx1"/>
                </a:solidFill>
              </a:rPr>
              <a:t>IFA </a:t>
            </a:r>
            <a:r>
              <a:rPr lang="hu-HU" sz="1400" b="1" dirty="0">
                <a:solidFill>
                  <a:schemeClr val="tx1"/>
                </a:solidFill>
              </a:rPr>
              <a:t>rendszerben való kitöltése mellett </a:t>
            </a:r>
            <a:r>
              <a:rPr lang="hu-HU" sz="1400" dirty="0">
                <a:solidFill>
                  <a:schemeClr val="tx1"/>
                </a:solidFill>
              </a:rPr>
              <a:t>csak valamennyi fél részéről aláírással ellátott, eredeti, hiánytalanul kitöltött </a:t>
            </a:r>
            <a:r>
              <a:rPr lang="hu-HU" sz="1400" b="1" dirty="0">
                <a:solidFill>
                  <a:schemeClr val="tx1"/>
                </a:solidFill>
              </a:rPr>
              <a:t>papír alapú dokumentum(ok) </a:t>
            </a:r>
            <a:r>
              <a:rPr lang="hu-HU" sz="1400" b="1" dirty="0" smtClean="0">
                <a:solidFill>
                  <a:schemeClr val="tx1"/>
                </a:solidFill>
              </a:rPr>
              <a:t>tölthetőek fel </a:t>
            </a:r>
            <a:r>
              <a:rPr lang="hu-HU" sz="1400" b="1" dirty="0">
                <a:solidFill>
                  <a:schemeClr val="tx1"/>
                </a:solidFill>
              </a:rPr>
              <a:t>az IFA </a:t>
            </a:r>
            <a:r>
              <a:rPr lang="hu-HU" sz="1400" b="1" dirty="0" smtClean="0">
                <a:solidFill>
                  <a:schemeClr val="tx1"/>
                </a:solidFill>
              </a:rPr>
              <a:t>rendszerbe</a:t>
            </a:r>
            <a:r>
              <a:rPr lang="hu-HU" sz="1400" dirty="0" smtClean="0">
                <a:solidFill>
                  <a:schemeClr val="tx1"/>
                </a:solidFill>
              </a:rPr>
              <a:t>. </a:t>
            </a:r>
            <a:r>
              <a:rPr lang="hu-HU" sz="1400" dirty="0">
                <a:solidFill>
                  <a:schemeClr val="tx1"/>
                </a:solidFill>
              </a:rPr>
              <a:t>A </a:t>
            </a:r>
            <a:r>
              <a:rPr lang="hu-HU" sz="1400" b="1" dirty="0">
                <a:solidFill>
                  <a:schemeClr val="tx1"/>
                </a:solidFill>
              </a:rPr>
              <a:t>benyújtás időpontja</a:t>
            </a:r>
            <a:r>
              <a:rPr lang="hu-HU" sz="1400" dirty="0">
                <a:solidFill>
                  <a:schemeClr val="tx1"/>
                </a:solidFill>
              </a:rPr>
              <a:t> </a:t>
            </a:r>
            <a:r>
              <a:rPr lang="hu-HU" sz="1400" dirty="0" smtClean="0">
                <a:solidFill>
                  <a:schemeClr val="tx1"/>
                </a:solidFill>
              </a:rPr>
              <a:t>az IFA </a:t>
            </a:r>
            <a:r>
              <a:rPr lang="hu-HU" sz="1400" dirty="0">
                <a:solidFill>
                  <a:schemeClr val="tx1"/>
                </a:solidFill>
              </a:rPr>
              <a:t>rendszerben a </a:t>
            </a:r>
            <a:r>
              <a:rPr lang="hu-HU" sz="1400" b="1" dirty="0">
                <a:solidFill>
                  <a:schemeClr val="tx1"/>
                </a:solidFill>
              </a:rPr>
              <a:t>kérelem lezárásának időpontja </a:t>
            </a:r>
            <a:r>
              <a:rPr lang="hu-HU" sz="1400" dirty="0">
                <a:solidFill>
                  <a:schemeClr val="tx1"/>
                </a:solidFill>
              </a:rPr>
              <a:t>(</a:t>
            </a:r>
            <a:r>
              <a:rPr lang="hu-HU" sz="1400" b="1" dirty="0">
                <a:solidFill>
                  <a:schemeClr val="tx1"/>
                </a:solidFill>
              </a:rPr>
              <a:t>időbélyege</a:t>
            </a:r>
            <a:r>
              <a:rPr lang="hu-HU" sz="1400" dirty="0">
                <a:solidFill>
                  <a:schemeClr val="tx1"/>
                </a:solidFill>
              </a:rPr>
              <a:t>). A </a:t>
            </a:r>
            <a:r>
              <a:rPr lang="hu-HU" sz="1400" b="1" dirty="0">
                <a:solidFill>
                  <a:schemeClr val="tx1"/>
                </a:solidFill>
              </a:rPr>
              <a:t>benyújtás határideje </a:t>
            </a:r>
            <a:r>
              <a:rPr lang="hu-HU" sz="1400" dirty="0">
                <a:solidFill>
                  <a:schemeClr val="tx1"/>
                </a:solidFill>
              </a:rPr>
              <a:t>az MLSZ által mindenkor meghatározott </a:t>
            </a:r>
            <a:r>
              <a:rPr lang="hu-HU" sz="1400" b="1" dirty="0">
                <a:solidFill>
                  <a:schemeClr val="tx1"/>
                </a:solidFill>
              </a:rPr>
              <a:t>átigazolási időszak vége</a:t>
            </a:r>
            <a:r>
              <a:rPr lang="hu-HU" sz="1400" dirty="0">
                <a:solidFill>
                  <a:schemeClr val="tx1"/>
                </a:solidFill>
              </a:rPr>
              <a:t>.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Az </a:t>
            </a:r>
            <a:r>
              <a:rPr lang="hu-HU" sz="1400" b="1" dirty="0" smtClean="0">
                <a:solidFill>
                  <a:schemeClr val="tx1"/>
                </a:solidFill>
              </a:rPr>
              <a:t>igazolási lap </a:t>
            </a:r>
            <a:r>
              <a:rPr lang="hu-HU" sz="1400" dirty="0" smtClean="0">
                <a:solidFill>
                  <a:schemeClr val="tx1"/>
                </a:solidFill>
              </a:rPr>
              <a:t>(kérelem</a:t>
            </a:r>
            <a:r>
              <a:rPr lang="hu-HU" sz="1400" dirty="0">
                <a:solidFill>
                  <a:schemeClr val="tx1"/>
                </a:solidFill>
              </a:rPr>
              <a:t>) a kiállítás (aláírás) időpontjától számított </a:t>
            </a:r>
            <a:r>
              <a:rPr lang="hu-HU" sz="1400" b="1" dirty="0">
                <a:solidFill>
                  <a:schemeClr val="tx1"/>
                </a:solidFill>
              </a:rPr>
              <a:t>30 napig érvényes</a:t>
            </a:r>
            <a:r>
              <a:rPr lang="hu-HU" sz="1400" dirty="0" smtClean="0">
                <a:solidFill>
                  <a:schemeClr val="tx1"/>
                </a:solidFill>
              </a:rPr>
              <a:t>.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A </a:t>
            </a:r>
            <a:r>
              <a:rPr lang="hu-HU" sz="1400" b="1" dirty="0">
                <a:solidFill>
                  <a:schemeClr val="tx1"/>
                </a:solidFill>
              </a:rPr>
              <a:t>játékos egy időben, egy szakágban csak egy sportszervezethez igazolhat</a:t>
            </a:r>
            <a:r>
              <a:rPr lang="hu-HU" sz="1400" dirty="0">
                <a:solidFill>
                  <a:schemeClr val="tx1"/>
                </a:solidFill>
              </a:rPr>
              <a:t>. Több nagypályás, több futsal, több strandlabdarúgó sportszervezethez való igazolás fegyelmi vétség.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Több </a:t>
            </a:r>
            <a:r>
              <a:rPr lang="hu-HU" sz="1400" dirty="0">
                <a:solidFill>
                  <a:schemeClr val="tx1"/>
                </a:solidFill>
              </a:rPr>
              <a:t>igazolási kérelem egy igazolási időszakban való benyújtása esetén – amennyiben az előző igazolás még nem zárult le </a:t>
            </a:r>
            <a:r>
              <a:rPr lang="hu-HU" sz="1400" dirty="0" smtClean="0">
                <a:solidFill>
                  <a:schemeClr val="tx1"/>
                </a:solidFill>
              </a:rPr>
              <a:t>– </a:t>
            </a:r>
            <a:r>
              <a:rPr lang="hu-HU" sz="1400" dirty="0">
                <a:solidFill>
                  <a:schemeClr val="tx1"/>
                </a:solidFill>
              </a:rPr>
              <a:t>a labdarúgó az utolsóként megjelölt sportszervezethez igazolható le, de csak a kérelem benyújtásától számított 6 hónap eltelte után van játékjogosultsága</a:t>
            </a:r>
            <a:r>
              <a:rPr lang="hu-HU" sz="1400" dirty="0" smtClean="0">
                <a:solidFill>
                  <a:schemeClr val="tx1"/>
                </a:solidFill>
              </a:rPr>
              <a:t>.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Egy labdarúgónak annyi igazoló lapot (igazolási felületet </a:t>
            </a:r>
            <a:r>
              <a:rPr lang="hu-HU" sz="1400" dirty="0" smtClean="0">
                <a:solidFill>
                  <a:schemeClr val="tx1"/>
                </a:solidFill>
              </a:rPr>
              <a:t>az </a:t>
            </a:r>
            <a:r>
              <a:rPr lang="hu-HU" sz="1400" dirty="0">
                <a:solidFill>
                  <a:schemeClr val="tx1"/>
                </a:solidFill>
              </a:rPr>
              <a:t>IFA rendszerben) kell kitöltenie, ahány szakágban kíván igazolt labdarúgó lenni</a:t>
            </a:r>
            <a:r>
              <a:rPr lang="hu-HU" sz="1400" dirty="0" smtClean="0">
                <a:solidFill>
                  <a:schemeClr val="tx1"/>
                </a:solidFill>
              </a:rPr>
              <a:t>.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 labdarúgó igazolási kérelmének elintézéséig azonos szakágban újabb igazolási kérelmet nem nyújthat be</a:t>
            </a:r>
            <a:r>
              <a:rPr lang="hu-HU" sz="1400" dirty="0" smtClean="0">
                <a:solidFill>
                  <a:schemeClr val="tx1"/>
                </a:solidFill>
              </a:rPr>
              <a:t>.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Amennyiben a labdarúgó ugyanazon időtartamra több sportszervezettel köt szerződést, a labdarúgónak a későbbi szerződés megkötésétől számított 6 hónap után van játékjogosultsága</a:t>
            </a:r>
            <a:r>
              <a:rPr lang="hu-HU" sz="1400" dirty="0" smtClean="0">
                <a:solidFill>
                  <a:schemeClr val="tx1"/>
                </a:solidFill>
              </a:rPr>
              <a:t>.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Az </a:t>
            </a:r>
            <a:r>
              <a:rPr lang="hu-HU" sz="1400" b="1" dirty="0">
                <a:solidFill>
                  <a:schemeClr val="tx1"/>
                </a:solidFill>
              </a:rPr>
              <a:t>igazoláshoz szükséges a labdarúgóról egy 3,5 cm x 4,5 cm-es színes </a:t>
            </a:r>
            <a:r>
              <a:rPr lang="hu-HU" sz="1400" b="1" dirty="0" smtClean="0">
                <a:solidFill>
                  <a:schemeClr val="tx1"/>
                </a:solidFill>
              </a:rPr>
              <a:t>fénykép</a:t>
            </a:r>
            <a:r>
              <a:rPr lang="hu-HU" sz="1400" dirty="0" smtClean="0">
                <a:solidFill>
                  <a:schemeClr val="tx1"/>
                </a:solidFill>
              </a:rPr>
              <a:t>et </a:t>
            </a:r>
            <a:r>
              <a:rPr lang="hu-HU" sz="1400" dirty="0">
                <a:solidFill>
                  <a:schemeClr val="tx1"/>
                </a:solidFill>
              </a:rPr>
              <a:t>feltölteni az IFA rendszerbe, melyen csak válltól felfelé </a:t>
            </a:r>
            <a:r>
              <a:rPr lang="hu-HU" sz="1400" dirty="0" smtClean="0">
                <a:solidFill>
                  <a:schemeClr val="tx1"/>
                </a:solidFill>
              </a:rPr>
              <a:t>látszik. 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Az </a:t>
            </a:r>
            <a:r>
              <a:rPr lang="hu-HU" sz="1400" dirty="0">
                <a:solidFill>
                  <a:schemeClr val="tx1"/>
                </a:solidFill>
              </a:rPr>
              <a:t>igazolás elvégzéséért a kérelem benyújtójának </a:t>
            </a:r>
            <a:r>
              <a:rPr lang="hu-HU" sz="1400" b="1" dirty="0">
                <a:solidFill>
                  <a:schemeClr val="tx1"/>
                </a:solidFill>
              </a:rPr>
              <a:t>igazolási kérelem eljárási díj</a:t>
            </a:r>
            <a:r>
              <a:rPr lang="hu-HU" sz="1400" dirty="0">
                <a:solidFill>
                  <a:schemeClr val="tx1"/>
                </a:solidFill>
              </a:rPr>
              <a:t>at kell fizetni. Az eljárási díj összegét az MLSZ szabályzatokhoz kapcsolódó hatályos </a:t>
            </a:r>
            <a:r>
              <a:rPr lang="hu-HU" sz="1400" dirty="0" smtClean="0">
                <a:solidFill>
                  <a:schemeClr val="tx1"/>
                </a:solidFill>
              </a:rPr>
              <a:t>„Díjfizetési rendje” </a:t>
            </a:r>
            <a:r>
              <a:rPr lang="hu-HU" sz="1400" dirty="0">
                <a:solidFill>
                  <a:schemeClr val="tx1"/>
                </a:solidFill>
              </a:rPr>
              <a:t>tartalmazza</a:t>
            </a:r>
            <a:r>
              <a:rPr lang="hu-HU" sz="1400" dirty="0" smtClean="0">
                <a:solidFill>
                  <a:schemeClr val="tx1"/>
                </a:solidFill>
              </a:rPr>
              <a:t>.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b="1" dirty="0">
                <a:solidFill>
                  <a:schemeClr val="tx1"/>
                </a:solidFill>
              </a:rPr>
              <a:t>Nem regisztrált játékos</a:t>
            </a:r>
            <a:r>
              <a:rPr lang="hu-HU" sz="1400" dirty="0">
                <a:solidFill>
                  <a:schemeClr val="tx1"/>
                </a:solidFill>
              </a:rPr>
              <a:t>ok hivatalos mérkőzésen történő szerepeltetése </a:t>
            </a:r>
            <a:r>
              <a:rPr lang="hu-HU" sz="1400" b="1" dirty="0">
                <a:solidFill>
                  <a:schemeClr val="tx1"/>
                </a:solidFill>
              </a:rPr>
              <a:t>jogosulatlan játék</a:t>
            </a:r>
            <a:r>
              <a:rPr lang="hu-HU" sz="1400" dirty="0">
                <a:solidFill>
                  <a:schemeClr val="tx1"/>
                </a:solidFill>
              </a:rPr>
              <a:t>nak minősül és fegyelmi vétséget von maga után</a:t>
            </a:r>
            <a:r>
              <a:rPr lang="hu-HU" sz="1400" dirty="0" smtClean="0">
                <a:solidFill>
                  <a:schemeClr val="tx1"/>
                </a:solidFill>
              </a:rPr>
              <a:t>.</a:t>
            </a:r>
            <a:endParaRPr lang="hu-HU" sz="1400" dirty="0">
              <a:solidFill>
                <a:schemeClr val="tx1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6084168" y="742660"/>
            <a:ext cx="3059832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églalap 13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 smtClean="0">
                <a:solidFill>
                  <a:schemeClr val="tx1"/>
                </a:solidFill>
              </a:rPr>
              <a:t>Játékosok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 smtClean="0">
                <a:solidFill>
                  <a:schemeClr val="tx1"/>
                </a:solidFill>
              </a:rPr>
              <a:t>1.1.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1.2.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4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um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45441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0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15</a:t>
            </a:fld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107504" y="1700808"/>
            <a:ext cx="8929688" cy="4608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 labdarúgó </a:t>
            </a:r>
            <a:r>
              <a:rPr lang="hu-HU" sz="1400" b="1" dirty="0">
                <a:solidFill>
                  <a:schemeClr val="tx1"/>
                </a:solidFill>
              </a:rPr>
              <a:t>kölcsönadás</a:t>
            </a:r>
            <a:r>
              <a:rPr lang="hu-HU" sz="1400" dirty="0">
                <a:solidFill>
                  <a:schemeClr val="tx1"/>
                </a:solidFill>
              </a:rPr>
              <a:t>a </a:t>
            </a:r>
            <a:r>
              <a:rPr lang="hu-HU" sz="1400" b="1" dirty="0">
                <a:solidFill>
                  <a:schemeClr val="tx1"/>
                </a:solidFill>
              </a:rPr>
              <a:t>átigazolásnak minősül</a:t>
            </a:r>
            <a:r>
              <a:rPr lang="hu-HU" sz="1400" dirty="0">
                <a:solidFill>
                  <a:schemeClr val="tx1"/>
                </a:solidFill>
              </a:rPr>
              <a:t>. 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Az </a:t>
            </a:r>
            <a:r>
              <a:rPr lang="hu-HU" sz="1400" dirty="0">
                <a:solidFill>
                  <a:schemeClr val="tx1"/>
                </a:solidFill>
              </a:rPr>
              <a:t>igazolással rendelkező labdarúgókat és az átadó, illetve az átvevő sportszervezeteiket köti a mindenkor hatályos </a:t>
            </a:r>
            <a:r>
              <a:rPr lang="hu-HU" sz="1400" dirty="0" smtClean="0">
                <a:solidFill>
                  <a:schemeClr val="tx1"/>
                </a:solidFill>
              </a:rPr>
              <a:t>„Nyilvántartási</a:t>
            </a:r>
            <a:r>
              <a:rPr lang="hu-HU" sz="1400" dirty="0">
                <a:solidFill>
                  <a:schemeClr val="tx1"/>
                </a:solidFill>
              </a:rPr>
              <a:t>, Igazolási és Átigazolási </a:t>
            </a:r>
            <a:r>
              <a:rPr lang="hu-HU" sz="1400" dirty="0" smtClean="0">
                <a:solidFill>
                  <a:schemeClr val="tx1"/>
                </a:solidFill>
              </a:rPr>
              <a:t>Szabályzatban” </a:t>
            </a:r>
            <a:r>
              <a:rPr lang="hu-HU" sz="1400" b="1" dirty="0">
                <a:solidFill>
                  <a:schemeClr val="tx1"/>
                </a:solidFill>
              </a:rPr>
              <a:t>átigazolási </a:t>
            </a:r>
            <a:r>
              <a:rPr lang="hu-HU" sz="1400" b="1" dirty="0" smtClean="0">
                <a:solidFill>
                  <a:schemeClr val="tx1"/>
                </a:solidFill>
              </a:rPr>
              <a:t>időszak</a:t>
            </a:r>
            <a:r>
              <a:rPr lang="hu-HU" sz="1400" dirty="0" smtClean="0">
                <a:solidFill>
                  <a:schemeClr val="tx1"/>
                </a:solidFill>
              </a:rPr>
              <a:t>.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Az </a:t>
            </a:r>
            <a:r>
              <a:rPr lang="hu-HU" sz="1400" b="1" dirty="0">
                <a:solidFill>
                  <a:schemeClr val="tx1"/>
                </a:solidFill>
              </a:rPr>
              <a:t>átigazolási lap </a:t>
            </a:r>
            <a:r>
              <a:rPr lang="hu-HU" sz="1400" dirty="0">
                <a:solidFill>
                  <a:schemeClr val="tx1"/>
                </a:solidFill>
              </a:rPr>
              <a:t>(kérelem) a kiállítás (aláírás) időpontjától számított </a:t>
            </a:r>
            <a:r>
              <a:rPr lang="hu-HU" sz="1400" b="1" dirty="0">
                <a:solidFill>
                  <a:schemeClr val="tx1"/>
                </a:solidFill>
              </a:rPr>
              <a:t>30 napig érvényes</a:t>
            </a:r>
            <a:r>
              <a:rPr lang="hu-HU" sz="1400" dirty="0">
                <a:solidFill>
                  <a:schemeClr val="tx1"/>
                </a:solidFill>
              </a:rPr>
              <a:t>.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Egy </a:t>
            </a:r>
            <a:r>
              <a:rPr lang="hu-HU" sz="1400" dirty="0">
                <a:solidFill>
                  <a:schemeClr val="tx1"/>
                </a:solidFill>
              </a:rPr>
              <a:t>sportszervezet, vagy játékos sem köthet olyan szerződést harmadik féllel, melynek alapján egy harmadik fél jogosulttá válna részben, vagy egészben átigazolási/kölcsönadási díj kifizetésére egy játékos jövőbeli átigazolása </a:t>
            </a:r>
            <a:r>
              <a:rPr lang="hu-HU" sz="1400" dirty="0" smtClean="0">
                <a:solidFill>
                  <a:schemeClr val="tx1"/>
                </a:solidFill>
              </a:rPr>
              <a:t>kapcsán.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Több </a:t>
            </a:r>
            <a:r>
              <a:rPr lang="hu-HU" sz="1400" dirty="0">
                <a:solidFill>
                  <a:schemeClr val="tx1"/>
                </a:solidFill>
              </a:rPr>
              <a:t>átigazolási kérelem egy átigazolási időszakban való benyújtása esetén – amennyiben az előző átigazolás még nem zárult le – a labdarúgó az utolsóként megjelölt sportszervezethez igazolható át, de csak a kérelem benyújtásától számított 6 hónap eltelte után van játékjogosultsága. </a:t>
            </a:r>
            <a:endParaRPr lang="hu-HU" sz="1400" dirty="0" smtClean="0">
              <a:solidFill>
                <a:schemeClr val="tx1"/>
              </a:solidFill>
            </a:endParaRP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Amennyiben </a:t>
            </a:r>
            <a:r>
              <a:rPr lang="hu-HU" sz="1400" dirty="0">
                <a:solidFill>
                  <a:schemeClr val="tx1"/>
                </a:solidFill>
              </a:rPr>
              <a:t>a labdarúgó ugyanazon időtartamra több sportszervezettel köt szerződést, a labdarúgónak a későbbi szerződés megkötésétől számított 6 hónap után van játékjogosultsága</a:t>
            </a:r>
            <a:r>
              <a:rPr lang="hu-HU" sz="1400" dirty="0" smtClean="0">
                <a:solidFill>
                  <a:schemeClr val="tx1"/>
                </a:solidFill>
              </a:rPr>
              <a:t>.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 labdarúgó átigazolási kérelmének elintézéséig újabb átigazolási kérelmet nem nyújthat be, kivéve a kölcsönadott labdarúgó visszaigazolásakor benyújtott átigazolási kérelem. </a:t>
            </a:r>
            <a:endParaRPr lang="hu-HU" sz="1400" dirty="0" smtClean="0">
              <a:solidFill>
                <a:schemeClr val="tx1"/>
              </a:solidFill>
            </a:endParaRP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Kizárólag </a:t>
            </a:r>
            <a:r>
              <a:rPr lang="hu-HU" sz="1400" b="1" dirty="0" smtClean="0">
                <a:solidFill>
                  <a:schemeClr val="tx1"/>
                </a:solidFill>
              </a:rPr>
              <a:t>az IFA </a:t>
            </a:r>
            <a:r>
              <a:rPr lang="hu-HU" sz="1400" b="1" dirty="0">
                <a:solidFill>
                  <a:schemeClr val="tx1"/>
                </a:solidFill>
              </a:rPr>
              <a:t>rendszerben kezdeményezett átigazolás és az eredeti példányban kitöltött átigazolási lap fogadható el</a:t>
            </a:r>
            <a:r>
              <a:rPr lang="hu-HU" sz="1400" dirty="0">
                <a:solidFill>
                  <a:schemeClr val="tx1"/>
                </a:solidFill>
              </a:rPr>
              <a:t> és vehető nyilvántartásba.</a:t>
            </a:r>
            <a:endParaRPr lang="hu-HU" sz="1400" dirty="0" smtClean="0">
              <a:solidFill>
                <a:schemeClr val="tx1"/>
              </a:solidFill>
            </a:endParaRP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Névváltoztatás </a:t>
            </a:r>
            <a:r>
              <a:rPr lang="hu-HU" sz="1400" dirty="0">
                <a:solidFill>
                  <a:schemeClr val="tx1"/>
                </a:solidFill>
              </a:rPr>
              <a:t>esetén, a sportszervezet új nevének versenyigazolványba való bejegyzése nem minősül átigazolásnak, az új név versenyigazolványba való bejegyzése kötelező; a sportszervezet és a labdarúgó, játékos a sportszervezet előző nevén kötött szerződésének joghatályát a névváltozás nem érinti</a:t>
            </a:r>
            <a:r>
              <a:rPr lang="hu-HU" sz="1400" dirty="0" smtClean="0">
                <a:solidFill>
                  <a:schemeClr val="tx1"/>
                </a:solidFill>
              </a:rPr>
              <a:t>.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79018" y="44624"/>
            <a:ext cx="5493182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>
                <a:solidFill>
                  <a:srgbClr val="9BBB59"/>
                </a:solidFill>
              </a:rPr>
              <a:t>1.1. A „Játékos ügyintézés” </a:t>
            </a:r>
            <a:r>
              <a:rPr lang="hu-HU" sz="2000" cap="all" dirty="0" err="1">
                <a:solidFill>
                  <a:srgbClr val="9BBB59"/>
                </a:solidFill>
              </a:rPr>
              <a:t>almodulhoz</a:t>
            </a:r>
            <a:r>
              <a:rPr lang="hu-HU" sz="2000" cap="all" dirty="0">
                <a:solidFill>
                  <a:srgbClr val="9BBB59"/>
                </a:solidFill>
              </a:rPr>
              <a:t> tartozó legfontosabb alapelvek – </a:t>
            </a:r>
            <a:r>
              <a:rPr lang="hu-HU" sz="2000" cap="all" dirty="0" smtClean="0">
                <a:solidFill>
                  <a:srgbClr val="9BBB59"/>
                </a:solidFill>
              </a:rPr>
              <a:t>átigazolás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9" name="Téglalap 8"/>
            <p:cNvSpPr/>
            <p:nvPr/>
          </p:nvSpPr>
          <p:spPr>
            <a:xfrm>
              <a:off x="-4479" y="1412776"/>
              <a:ext cx="2848288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>
                  <a:solidFill>
                    <a:schemeClr val="tx1"/>
                  </a:solidFill>
                </a:rPr>
                <a:t>A kapcsolódó legfőbb rendelkezések kivonata:</a:t>
              </a:r>
            </a:p>
          </p:txBody>
        </p:sp>
        <p:sp>
          <p:nvSpPr>
            <p:cNvPr id="10" name="Derékszögű háromszög 9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cxnSp>
        <p:nvCxnSpPr>
          <p:cNvPr id="17" name="Egyenes összekötő 16"/>
          <p:cNvCxnSpPr/>
          <p:nvPr/>
        </p:nvCxnSpPr>
        <p:spPr>
          <a:xfrm>
            <a:off x="6300192" y="742660"/>
            <a:ext cx="2843808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églalap 13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 smtClean="0">
                <a:solidFill>
                  <a:schemeClr val="tx1"/>
                </a:solidFill>
              </a:rPr>
              <a:t>Játékosok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 smtClean="0">
                <a:solidFill>
                  <a:schemeClr val="tx1"/>
                </a:solidFill>
              </a:rPr>
              <a:t>1.1.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1.2.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7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37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um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36433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24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16</a:t>
            </a:fld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107156" y="1700808"/>
            <a:ext cx="8929688" cy="4608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b="1" dirty="0" smtClean="0">
                <a:solidFill>
                  <a:schemeClr val="tx1"/>
                </a:solidFill>
              </a:rPr>
              <a:t>Kiskorú labdarúgó</a:t>
            </a:r>
            <a:r>
              <a:rPr lang="hu-HU" sz="1400" dirty="0" smtClean="0">
                <a:solidFill>
                  <a:schemeClr val="tx1"/>
                </a:solidFill>
              </a:rPr>
              <a:t>nak számít </a:t>
            </a:r>
            <a:r>
              <a:rPr lang="hu-HU" sz="1400" b="1" dirty="0" smtClean="0">
                <a:solidFill>
                  <a:schemeClr val="tx1"/>
                </a:solidFill>
              </a:rPr>
              <a:t>a 18. életévét még be nem töltött labdarúgó</a:t>
            </a:r>
            <a:r>
              <a:rPr lang="hu-HU" sz="1400" dirty="0" smtClean="0">
                <a:solidFill>
                  <a:schemeClr val="tx1"/>
                </a:solidFill>
              </a:rPr>
              <a:t>.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A </a:t>
            </a:r>
            <a:r>
              <a:rPr lang="hu-HU" sz="1400" b="1" dirty="0">
                <a:solidFill>
                  <a:schemeClr val="tx1"/>
                </a:solidFill>
              </a:rPr>
              <a:t>kitöltött (át)igazoló lapot </a:t>
            </a:r>
            <a:r>
              <a:rPr lang="hu-HU" sz="1400" dirty="0" smtClean="0">
                <a:solidFill>
                  <a:schemeClr val="tx1"/>
                </a:solidFill>
              </a:rPr>
              <a:t>kiskorú labdarúgó esetén </a:t>
            </a:r>
            <a:r>
              <a:rPr lang="hu-HU" sz="1400" b="1" dirty="0" smtClean="0">
                <a:solidFill>
                  <a:schemeClr val="tx1"/>
                </a:solidFill>
              </a:rPr>
              <a:t>egy </a:t>
            </a:r>
            <a:r>
              <a:rPr lang="hu-HU" sz="1400" b="1" dirty="0">
                <a:solidFill>
                  <a:schemeClr val="tx1"/>
                </a:solidFill>
              </a:rPr>
              <a:t>törvényes </a:t>
            </a:r>
            <a:r>
              <a:rPr lang="hu-HU" sz="1400" b="1" dirty="0" smtClean="0">
                <a:solidFill>
                  <a:schemeClr val="tx1"/>
                </a:solidFill>
              </a:rPr>
              <a:t>képviselőnek kell aláírnia</a:t>
            </a:r>
            <a:r>
              <a:rPr lang="hu-HU" sz="1400" dirty="0" smtClean="0">
                <a:solidFill>
                  <a:schemeClr val="tx1"/>
                </a:solidFill>
              </a:rPr>
              <a:t>, illetve annak </a:t>
            </a:r>
            <a:r>
              <a:rPr lang="hu-HU" sz="1400" dirty="0">
                <a:solidFill>
                  <a:schemeClr val="tx1"/>
                </a:solidFill>
              </a:rPr>
              <a:t>a sportszervezetnek ahova </a:t>
            </a:r>
            <a:r>
              <a:rPr lang="hu-HU" sz="1400" dirty="0" smtClean="0">
                <a:solidFill>
                  <a:schemeClr val="tx1"/>
                </a:solidFill>
              </a:rPr>
              <a:t>igazolni kíván a kiskorú </a:t>
            </a:r>
            <a:r>
              <a:rPr lang="hu-HU" sz="1400" dirty="0">
                <a:solidFill>
                  <a:schemeClr val="tx1"/>
                </a:solidFill>
              </a:rPr>
              <a:t>cégszerűen aláírnia és lebélyegeznie </a:t>
            </a:r>
            <a:r>
              <a:rPr lang="hu-HU" sz="1400" dirty="0" smtClean="0">
                <a:solidFill>
                  <a:schemeClr val="tx1"/>
                </a:solidFill>
              </a:rPr>
              <a:t>szükséges az átigazoló lapot.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 </a:t>
            </a:r>
            <a:r>
              <a:rPr lang="hu-HU" sz="1400" b="1" dirty="0">
                <a:solidFill>
                  <a:schemeClr val="tx1"/>
                </a:solidFill>
              </a:rPr>
              <a:t>tartózkodási engedély bemutatása nem kötelező </a:t>
            </a:r>
            <a:r>
              <a:rPr lang="hu-HU" sz="1400" dirty="0">
                <a:solidFill>
                  <a:schemeClr val="tx1"/>
                </a:solidFill>
              </a:rPr>
              <a:t>a versenyengedély kérelem és igazoló lap benyújtásakor azon fiatal (18 éven aluli) labdarúgó részéről, akinek </a:t>
            </a:r>
            <a:r>
              <a:rPr lang="hu-HU" sz="1400" b="1" dirty="0">
                <a:solidFill>
                  <a:schemeClr val="tx1"/>
                </a:solidFill>
              </a:rPr>
              <a:t>állandó bejelentett lakcíme, illetve az átvevő magyar sportszervezet székhelye nincs 50 km-nél messzebb a közös határátkelőtől</a:t>
            </a:r>
            <a:r>
              <a:rPr lang="hu-HU" sz="1400" dirty="0">
                <a:solidFill>
                  <a:schemeClr val="tx1"/>
                </a:solidFill>
              </a:rPr>
              <a:t>, feltéve, hogy a labdarúgó otthon </a:t>
            </a:r>
            <a:r>
              <a:rPr lang="hu-HU" sz="1400" dirty="0" smtClean="0">
                <a:solidFill>
                  <a:schemeClr val="tx1"/>
                </a:solidFill>
              </a:rPr>
              <a:t>lakik – a </a:t>
            </a:r>
            <a:r>
              <a:rPr lang="hu-HU" sz="1400" dirty="0">
                <a:solidFill>
                  <a:schemeClr val="tx1"/>
                </a:solidFill>
              </a:rPr>
              <a:t>labdarúgó állandó bejelentett lakcíme és a sportszervezet közötti távolság nem haladhatja meg összesen a </a:t>
            </a:r>
            <a:r>
              <a:rPr lang="hu-HU" sz="1400" dirty="0" smtClean="0">
                <a:solidFill>
                  <a:schemeClr val="tx1"/>
                </a:solidFill>
              </a:rPr>
              <a:t/>
            </a:r>
            <a:br>
              <a:rPr lang="hu-HU" sz="1400" dirty="0" smtClean="0">
                <a:solidFill>
                  <a:schemeClr val="tx1"/>
                </a:solidFill>
              </a:rPr>
            </a:br>
            <a:r>
              <a:rPr lang="hu-HU" sz="1400" dirty="0" smtClean="0">
                <a:solidFill>
                  <a:schemeClr val="tx1"/>
                </a:solidFill>
              </a:rPr>
              <a:t>100 km-t. 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Azon </a:t>
            </a:r>
            <a:r>
              <a:rPr lang="hu-HU" sz="1400" dirty="0">
                <a:solidFill>
                  <a:schemeClr val="tx1"/>
                </a:solidFill>
              </a:rPr>
              <a:t>sportszervezetek, amelyek a klubhoz jogilag, pénzügyileg, vagy de facto kapcsolódó akadémiát működtetnek, kötelesek az </a:t>
            </a:r>
            <a:r>
              <a:rPr lang="hu-HU" sz="1400" b="1" dirty="0">
                <a:solidFill>
                  <a:schemeClr val="tx1"/>
                </a:solidFill>
              </a:rPr>
              <a:t>akadémiára járó kiskorú labdarúgókról </a:t>
            </a:r>
            <a:r>
              <a:rPr lang="hu-HU" sz="1400" dirty="0">
                <a:solidFill>
                  <a:schemeClr val="tx1"/>
                </a:solidFill>
              </a:rPr>
              <a:t>hathavonta (minden év március és október hónap 20. napjáig, vagy az azt követő első munkanapig) </a:t>
            </a:r>
            <a:r>
              <a:rPr lang="hu-HU" sz="1400" b="1" dirty="0">
                <a:solidFill>
                  <a:schemeClr val="tx1"/>
                </a:solidFill>
              </a:rPr>
              <a:t>jelentést küldeni az MLSZ részére</a:t>
            </a:r>
            <a:r>
              <a:rPr lang="hu-HU" sz="1400" dirty="0">
                <a:solidFill>
                  <a:schemeClr val="tx1"/>
                </a:solidFill>
              </a:rPr>
              <a:t>. </a:t>
            </a:r>
            <a:endParaRPr lang="hu-HU" sz="1400" dirty="0" smtClean="0">
              <a:solidFill>
                <a:schemeClr val="tx1"/>
              </a:solidFill>
            </a:endParaRP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A </a:t>
            </a:r>
            <a:r>
              <a:rPr lang="hu-HU" sz="1400" dirty="0">
                <a:solidFill>
                  <a:schemeClr val="tx1"/>
                </a:solidFill>
              </a:rPr>
              <a:t>jelentésnek tartalmaznia kell a labdarúgó MLSZ azonosító számát, személyi adatait, állampolgárságát, a dátumot amikor felvételt nyert az akadémiára, a részére biztosított ellátás adatait (bentlakás, étkezés, stb.), a labdarúgó státuszát, valamint a szerződésének adatait</a:t>
            </a:r>
            <a:r>
              <a:rPr lang="hu-HU" sz="1400" dirty="0" smtClean="0">
                <a:solidFill>
                  <a:schemeClr val="tx1"/>
                </a:solidFill>
              </a:rPr>
              <a:t>.</a:t>
            </a: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79018" y="44624"/>
            <a:ext cx="6429286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>
                <a:solidFill>
                  <a:srgbClr val="9BBB59"/>
                </a:solidFill>
              </a:rPr>
              <a:t>1.1. A „Játékos ügyintézés” </a:t>
            </a:r>
            <a:r>
              <a:rPr lang="hu-HU" sz="2000" cap="all" dirty="0" err="1">
                <a:solidFill>
                  <a:srgbClr val="9BBB59"/>
                </a:solidFill>
              </a:rPr>
              <a:t>almodulhoz</a:t>
            </a:r>
            <a:r>
              <a:rPr lang="hu-HU" sz="2000" cap="all" dirty="0">
                <a:solidFill>
                  <a:srgbClr val="9BBB59"/>
                </a:solidFill>
              </a:rPr>
              <a:t> tartozó legfontosabb alapelvek – </a:t>
            </a:r>
            <a:r>
              <a:rPr lang="hu-HU" sz="2000" cap="all" dirty="0" smtClean="0">
                <a:solidFill>
                  <a:srgbClr val="9BBB59"/>
                </a:solidFill>
              </a:rPr>
              <a:t>kiskorúak (át)igazolása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7" name="Egyenes összekötő 6"/>
          <p:cNvCxnSpPr/>
          <p:nvPr/>
        </p:nvCxnSpPr>
        <p:spPr>
          <a:xfrm>
            <a:off x="7308304" y="742660"/>
            <a:ext cx="1835696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Csoportba foglalás 7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9" name="Téglalap 8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 smtClean="0">
                  <a:solidFill>
                    <a:schemeClr val="tx1"/>
                  </a:solidFill>
                </a:rPr>
                <a:t>A kiskorú (át)igazolásának speciális rendelkezései:</a:t>
              </a:r>
              <a:endParaRPr lang="hu-H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Derékszögű háromszög 9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15" name="Téglalap 14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 smtClean="0">
                <a:solidFill>
                  <a:schemeClr val="tx1"/>
                </a:solidFill>
              </a:rPr>
              <a:t>Játékosok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 smtClean="0">
                <a:solidFill>
                  <a:schemeClr val="tx1"/>
                </a:solidFill>
              </a:rPr>
              <a:t>1.1.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1.2.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8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7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um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01040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66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um 3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2503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67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17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79018" y="44624"/>
            <a:ext cx="6429286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 smtClean="0">
                <a:solidFill>
                  <a:srgbClr val="9BBB59"/>
                </a:solidFill>
              </a:rPr>
              <a:t>1.1. A </a:t>
            </a:r>
            <a:r>
              <a:rPr lang="hu-HU" sz="2000" cap="all" dirty="0">
                <a:solidFill>
                  <a:srgbClr val="9BBB59"/>
                </a:solidFill>
              </a:rPr>
              <a:t>„Játékos ügyintézés” </a:t>
            </a:r>
            <a:r>
              <a:rPr lang="hu-HU" sz="2000" cap="all" dirty="0" err="1" smtClean="0">
                <a:solidFill>
                  <a:srgbClr val="9BBB59"/>
                </a:solidFill>
              </a:rPr>
              <a:t>almodulban</a:t>
            </a:r>
            <a:r>
              <a:rPr lang="hu-HU" sz="2000" cap="all" dirty="0" smtClean="0">
                <a:solidFill>
                  <a:srgbClr val="9BBB59"/>
                </a:solidFill>
              </a:rPr>
              <a:t> Meghatározott időszakokban lehet (át)igazolni (1/2)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21" name="Egyenes összekötő 20"/>
          <p:cNvCxnSpPr/>
          <p:nvPr/>
        </p:nvCxnSpPr>
        <p:spPr>
          <a:xfrm>
            <a:off x="7308304" y="742660"/>
            <a:ext cx="1835696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Csoportba foglalás 11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13" name="Téglalap 12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 smtClean="0">
                  <a:solidFill>
                    <a:schemeClr val="tx1"/>
                  </a:solidFill>
                </a:rPr>
                <a:t>Az (át)igazolási időszakok </a:t>
              </a:r>
              <a:br>
                <a:rPr lang="hu-HU" sz="1600" b="1" dirty="0" smtClean="0">
                  <a:solidFill>
                    <a:schemeClr val="tx1"/>
                  </a:solidFill>
                </a:rPr>
              </a:br>
              <a:r>
                <a:rPr lang="hu-HU" sz="1600" b="1" dirty="0" smtClean="0">
                  <a:solidFill>
                    <a:schemeClr val="tx1"/>
                  </a:solidFill>
                </a:rPr>
                <a:t>rövid összefoglalása:</a:t>
              </a:r>
              <a:endParaRPr lang="hu-H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Derékszögű háromszög 14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graphicFrame>
        <p:nvGraphicFramePr>
          <p:cNvPr id="44" name="Táblázat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529414"/>
              </p:ext>
            </p:extLst>
          </p:nvPr>
        </p:nvGraphicFramePr>
        <p:xfrm>
          <a:off x="219930" y="1628800"/>
          <a:ext cx="8704141" cy="41910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41839"/>
                <a:gridCol w="1777564"/>
                <a:gridCol w="1731118"/>
                <a:gridCol w="1731118"/>
                <a:gridCol w="1578743"/>
                <a:gridCol w="1543759"/>
              </a:tblGrid>
              <a:tr h="175495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>
                          <a:solidFill>
                            <a:schemeClr val="bg1"/>
                          </a:solidFill>
                        </a:rPr>
                        <a:t>#</a:t>
                      </a:r>
                      <a:endParaRPr lang="hu-H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solidFill>
                            <a:schemeClr val="bg1"/>
                          </a:solidFill>
                        </a:rPr>
                        <a:t>NAGYPÁLYÁS ÉS CSÖKKENTETT PÁLYAMÉRETŰ</a:t>
                      </a:r>
                      <a:endParaRPr lang="hu-HU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89051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1.</a:t>
                      </a:r>
                      <a:endParaRPr lang="hu-HU" sz="11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 smtClean="0"/>
                        <a:t>Amatőr labdarúgók</a:t>
                      </a:r>
                      <a:endParaRPr lang="hu-HU" sz="1100" dirty="0"/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l"/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július 1. </a:t>
                      </a:r>
                      <a:r>
                        <a:rPr lang="hu-HU" sz="11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hu-HU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92075" algn="l"/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július 31. éjfélig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l"/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augusztus 1. </a:t>
                      </a:r>
                      <a:r>
                        <a:rPr lang="hu-HU" sz="11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hu-HU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92075" algn="l"/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augusztus 31. éjfélig</a:t>
                      </a:r>
                      <a:r>
                        <a:rPr lang="hu-HU" sz="11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hu-HU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l"/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január 15</a:t>
                      </a:r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hu-HU" sz="11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hu-HU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február 14. éjfélig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100" dirty="0"/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89051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2.</a:t>
                      </a:r>
                      <a:endParaRPr lang="hu-HU" sz="11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 smtClean="0"/>
                        <a:t>Hivatásos labdarúgók</a:t>
                      </a:r>
                      <a:endParaRPr lang="hu-HU" sz="1100" dirty="0"/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június 9. </a:t>
                      </a: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augusztus 31. éjfélig</a:t>
                      </a:r>
                      <a:endParaRPr lang="hu-HU" sz="1100" kern="1200" baseline="30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január 15. </a:t>
                      </a: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február 14. éjfélig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l"/>
                      <a:endParaRPr lang="hu-HU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hu-HU" sz="1100" dirty="0"/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89051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3.</a:t>
                      </a:r>
                      <a:endParaRPr lang="hu-HU" sz="11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 smtClean="0"/>
                        <a:t>U14-U19</a:t>
                      </a:r>
                      <a:r>
                        <a:rPr lang="hu-HU" sz="1100" baseline="0" dirty="0" smtClean="0"/>
                        <a:t> korosztályok</a:t>
                      </a:r>
                      <a:endParaRPr lang="hu-HU" sz="1100" dirty="0"/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/>
                      <a:r>
                        <a:rPr lang="hu-HU" sz="1100" dirty="0" smtClean="0"/>
                        <a:t>július 1. </a:t>
                      </a:r>
                      <a:r>
                        <a:rPr lang="hu-HU" sz="110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hu-HU" sz="1100" dirty="0" smtClean="0"/>
                    </a:p>
                    <a:p>
                      <a:pPr marL="88900" indent="0" algn="l"/>
                      <a:r>
                        <a:rPr lang="hu-HU" sz="1100" dirty="0" smtClean="0"/>
                        <a:t>július 31. éjfélig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/>
                      <a:r>
                        <a:rPr lang="hu-HU" sz="1100" dirty="0" smtClean="0"/>
                        <a:t>augusztus 1.</a:t>
                      </a:r>
                      <a:r>
                        <a:rPr lang="hu-HU" sz="110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hu-HU" sz="1100" dirty="0" smtClean="0"/>
                    </a:p>
                    <a:p>
                      <a:pPr marL="88900" indent="0" algn="l"/>
                      <a:r>
                        <a:rPr lang="hu-HU" sz="1100" dirty="0" smtClean="0"/>
                        <a:t>augusztus 31. éjfélig</a:t>
                      </a:r>
                      <a:r>
                        <a:rPr lang="hu-HU" sz="11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hu-HU" sz="1100" dirty="0" smtClean="0"/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/>
                      <a:r>
                        <a:rPr lang="hu-HU" sz="1100" dirty="0" smtClean="0"/>
                        <a:t>szeptember 1. </a:t>
                      </a:r>
                      <a:r>
                        <a:rPr lang="hu-HU" sz="110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hu-HU" sz="1100" dirty="0" smtClean="0"/>
                    </a:p>
                    <a:p>
                      <a:pPr marL="88900" indent="0" algn="l"/>
                      <a:r>
                        <a:rPr lang="hu-HU" sz="1100" dirty="0" smtClean="0"/>
                        <a:t>szeptember 30. éjfélig</a:t>
                      </a:r>
                      <a:r>
                        <a:rPr lang="hu-HU" sz="11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hu-HU" sz="1100" dirty="0" smtClean="0"/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/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január 15. </a:t>
                      </a:r>
                      <a:r>
                        <a:rPr lang="hu-HU" sz="11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hu-HU" sz="1100" dirty="0" smtClean="0"/>
                        <a:t> </a:t>
                      </a:r>
                    </a:p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február 14. éjfélig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9051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4.</a:t>
                      </a:r>
                      <a:endParaRPr lang="hu-HU" sz="11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 smtClean="0"/>
                        <a:t>U6-U13 korosztályi</a:t>
                      </a:r>
                      <a:r>
                        <a:rPr lang="hu-HU" sz="1100" baseline="0" dirty="0" smtClean="0"/>
                        <a:t>g </a:t>
                      </a:r>
                      <a:br>
                        <a:rPr lang="hu-HU" sz="1100" baseline="0" dirty="0" smtClean="0"/>
                      </a:br>
                      <a:r>
                        <a:rPr lang="hu-HU" sz="1100" baseline="0" dirty="0" smtClean="0"/>
                        <a:t>Bozsik Program</a:t>
                      </a:r>
                      <a:endParaRPr lang="hu-HU" sz="1100" dirty="0"/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 smtClean="0"/>
                        <a:t>július 1. </a:t>
                      </a:r>
                      <a:r>
                        <a:rPr lang="hu-HU" sz="11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hu-HU" sz="1100" dirty="0" smtClean="0"/>
                        <a:t> </a:t>
                      </a:r>
                    </a:p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 smtClean="0"/>
                        <a:t>szeptember 15. éjfélig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január 15</a:t>
                      </a:r>
                      <a:r>
                        <a:rPr lang="hu-HU" sz="1100" dirty="0" smtClean="0"/>
                        <a:t>. </a:t>
                      </a:r>
                      <a:r>
                        <a:rPr lang="hu-HU" sz="11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hu-HU" sz="1100" dirty="0" smtClean="0"/>
                        <a:t> </a:t>
                      </a:r>
                    </a:p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február 14. éjfélig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l"/>
                      <a:endParaRPr lang="hu-HU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92075" algn="l"/>
                      <a:endParaRPr lang="hu-HU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89051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5.</a:t>
                      </a:r>
                      <a:endParaRPr lang="hu-HU" sz="11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 smtClean="0"/>
                        <a:t>Öregfiú, old boys, veterán bajnokságok labdarúgói</a:t>
                      </a:r>
                      <a:endParaRPr lang="hu-HU" sz="1100" dirty="0"/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július 1. </a:t>
                      </a: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augusztus 31. éjfélig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január 15. </a:t>
                      </a: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február 14. éjfélig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l"/>
                      <a:endParaRPr lang="hu-HU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92075" algn="l"/>
                      <a:endParaRPr lang="hu-HU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175495"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>
                          <a:solidFill>
                            <a:schemeClr val="bg1"/>
                          </a:solidFill>
                        </a:rPr>
                        <a:t>#</a:t>
                      </a:r>
                      <a:endParaRPr lang="hu-HU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hu-HU" sz="1100" b="1" dirty="0" smtClean="0">
                          <a:solidFill>
                            <a:schemeClr val="bg1"/>
                          </a:solidFill>
                        </a:rPr>
                        <a:t>FUTSAL</a:t>
                      </a:r>
                      <a:endParaRPr lang="hu-HU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89051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6.</a:t>
                      </a:r>
                      <a:endParaRPr lang="hu-HU" sz="11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 smtClean="0"/>
                        <a:t>Felnőtt</a:t>
                      </a:r>
                      <a:endParaRPr lang="hu-HU" sz="1100" dirty="0"/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július 15. </a:t>
                      </a: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augusztus 25. éjfélig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január 15. </a:t>
                      </a: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február 14. éjfélig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89051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7.</a:t>
                      </a:r>
                      <a:endParaRPr lang="hu-HU" sz="11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100" dirty="0" smtClean="0"/>
                        <a:t>Utánpótlás</a:t>
                      </a:r>
                      <a:endParaRPr lang="hu-HU" sz="1100" dirty="0"/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július 15. </a:t>
                      </a: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október 15. éjfélig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január 15. </a:t>
                      </a: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február 14. </a:t>
                      </a: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éjfélig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175495"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>
                          <a:solidFill>
                            <a:schemeClr val="bg1"/>
                          </a:solidFill>
                        </a:rPr>
                        <a:t>#</a:t>
                      </a:r>
                      <a:endParaRPr lang="hu-HU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hu-HU" sz="1100" b="1" dirty="0" smtClean="0">
                          <a:solidFill>
                            <a:schemeClr val="bg1"/>
                          </a:solidFill>
                        </a:rPr>
                        <a:t>STRANDLABDARÚGÁS</a:t>
                      </a:r>
                      <a:endParaRPr lang="hu-HU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890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 smtClean="0"/>
                        <a:t>8.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 smtClean="0"/>
                        <a:t>Felnőtt, Utánpótlás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versenyévad megkezdését megelőző napig szabadon igazolhat, de egy versenyévadban csak egy sportszervezetben (csapatban) szerepelhet.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Szövegdoboz 45"/>
          <p:cNvSpPr txBox="1"/>
          <p:nvPr/>
        </p:nvSpPr>
        <p:spPr>
          <a:xfrm>
            <a:off x="107504" y="6090539"/>
            <a:ext cx="87805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sz="900" dirty="0" smtClean="0"/>
              <a:t>1: Amennyiben </a:t>
            </a:r>
            <a:r>
              <a:rPr lang="hu-HU" sz="900" dirty="0"/>
              <a:t>az átadó sportszervezet hozzájárul az </a:t>
            </a:r>
            <a:r>
              <a:rPr lang="hu-HU" sz="900" dirty="0" smtClean="0"/>
              <a:t>átigazoláshoz.</a:t>
            </a:r>
          </a:p>
          <a:p>
            <a:r>
              <a:rPr lang="hu-HU" sz="900" dirty="0" smtClean="0"/>
              <a:t>2: Oktatási </a:t>
            </a:r>
            <a:r>
              <a:rPr lang="hu-HU" sz="900" dirty="0"/>
              <a:t>intézmény váltásakor, amennyiben lakcímváltozást eredményez és az oktatási intézmény, valamint a sportszervezet székhelye ugyanott </a:t>
            </a:r>
            <a:r>
              <a:rPr lang="hu-HU" sz="900" dirty="0" smtClean="0"/>
              <a:t>van.</a:t>
            </a:r>
            <a:endParaRPr lang="hu-HU" sz="900" dirty="0"/>
          </a:p>
        </p:txBody>
      </p:sp>
      <p:sp>
        <p:nvSpPr>
          <p:cNvPr id="3" name="Téglalap 2"/>
          <p:cNvSpPr/>
          <p:nvPr/>
        </p:nvSpPr>
        <p:spPr>
          <a:xfrm>
            <a:off x="219929" y="5877272"/>
            <a:ext cx="1687776" cy="222395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Nyári átigazolási időszak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2051720" y="5877272"/>
            <a:ext cx="1687776" cy="2223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Téli átigazolási időszak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 smtClean="0">
                <a:solidFill>
                  <a:schemeClr val="tx1"/>
                </a:solidFill>
              </a:rPr>
              <a:t>Játékosok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 smtClean="0">
                <a:solidFill>
                  <a:schemeClr val="tx1"/>
                </a:solidFill>
              </a:rPr>
              <a:t>1.1.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1.2.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3" name="Picture 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61088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72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18</a:t>
            </a:fld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13" name="Téglalap 12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>
                  <a:solidFill>
                    <a:schemeClr val="tx1"/>
                  </a:solidFill>
                </a:rPr>
                <a:t>A kapcsolódó legfőbb rendelkezések kivonata:</a:t>
              </a:r>
            </a:p>
          </p:txBody>
        </p:sp>
        <p:sp>
          <p:nvSpPr>
            <p:cNvPr id="15" name="Derékszögű háromszög 14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24" name="Téglalap 23"/>
          <p:cNvSpPr/>
          <p:nvPr/>
        </p:nvSpPr>
        <p:spPr>
          <a:xfrm>
            <a:off x="203200" y="1654580"/>
            <a:ext cx="8737600" cy="3718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 szövetségi versenyrendszerben </a:t>
            </a:r>
            <a:r>
              <a:rPr lang="hu-HU" sz="1400" b="1" dirty="0">
                <a:solidFill>
                  <a:schemeClr val="tx1"/>
                </a:solidFill>
              </a:rPr>
              <a:t>a bajnoki év július 1-jén kezdődik és következő év június 30-án ér véget</a:t>
            </a:r>
            <a:r>
              <a:rPr lang="hu-HU" sz="1400" dirty="0" smtClean="0">
                <a:solidFill>
                  <a:schemeClr val="tx1"/>
                </a:solidFill>
              </a:rPr>
              <a:t>.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 bajnoki év </a:t>
            </a:r>
            <a:r>
              <a:rPr lang="hu-HU" sz="1400" b="1" dirty="0">
                <a:solidFill>
                  <a:schemeClr val="tx1"/>
                </a:solidFill>
              </a:rPr>
              <a:t>két átigazolási időszakot tartalmaz</a:t>
            </a:r>
            <a:r>
              <a:rPr lang="hu-HU" sz="1400" dirty="0">
                <a:solidFill>
                  <a:schemeClr val="tx1"/>
                </a:solidFill>
              </a:rPr>
              <a:t>. Az átigazolási időszak a bajnoki éven belüli időkeret, amelyen belül a labdarúgók átigazolása és/vagy kölcsönadása végrehajtható.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Amennyiben az átigazolási időszak utolsó napja ünnepnapra, vagy munkaszüneti napra esik, úgy az átigazolási időszak utolsó napja, az azt követő első munkanap éjfélig tart. </a:t>
            </a:r>
            <a:r>
              <a:rPr lang="hu-HU" sz="1400" dirty="0" smtClean="0">
                <a:solidFill>
                  <a:schemeClr val="tx1"/>
                </a:solidFill>
              </a:rPr>
              <a:t/>
            </a:r>
            <a:br>
              <a:rPr lang="hu-HU" sz="1400" dirty="0" smtClean="0">
                <a:solidFill>
                  <a:schemeClr val="tx1"/>
                </a:solidFill>
              </a:rPr>
            </a:br>
            <a:r>
              <a:rPr lang="hu-HU" sz="1400" dirty="0" smtClean="0">
                <a:solidFill>
                  <a:schemeClr val="tx1"/>
                </a:solidFill>
              </a:rPr>
              <a:t>(Kivétel </a:t>
            </a:r>
            <a:r>
              <a:rPr lang="hu-HU" sz="1400" dirty="0">
                <a:solidFill>
                  <a:schemeClr val="tx1"/>
                </a:solidFill>
              </a:rPr>
              <a:t>a TMS rendszeren keresztül lebonyolított nemzetközi átigazolási tranzakciók</a:t>
            </a:r>
            <a:r>
              <a:rPr lang="hu-HU" sz="1400" dirty="0" smtClean="0">
                <a:solidFill>
                  <a:schemeClr val="tx1"/>
                </a:solidFill>
              </a:rPr>
              <a:t>.)</a:t>
            </a:r>
            <a:endParaRPr lang="hu-HU" sz="1400" dirty="0">
              <a:solidFill>
                <a:schemeClr val="tx1"/>
              </a:solidFill>
            </a:endParaRP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Alábbi </a:t>
            </a:r>
            <a:r>
              <a:rPr lang="hu-HU" sz="1400" dirty="0">
                <a:solidFill>
                  <a:schemeClr val="tx1"/>
                </a:solidFill>
              </a:rPr>
              <a:t>feltételek bármelyikének teljesülése esetén a </a:t>
            </a:r>
            <a:r>
              <a:rPr lang="hu-HU" sz="1400" b="1" dirty="0">
                <a:solidFill>
                  <a:schemeClr val="tx1"/>
                </a:solidFill>
              </a:rPr>
              <a:t>labdarúgó kivételes átigazolási lehetőségre jogosult</a:t>
            </a:r>
            <a:r>
              <a:rPr lang="hu-HU" sz="1400" dirty="0">
                <a:solidFill>
                  <a:schemeClr val="tx1"/>
                </a:solidFill>
              </a:rPr>
              <a:t>, melyet </a:t>
            </a:r>
            <a:r>
              <a:rPr lang="hu-HU" sz="1400" dirty="0" smtClean="0">
                <a:solidFill>
                  <a:schemeClr val="tx1"/>
                </a:solidFill>
              </a:rPr>
              <a:t>az átigazolási időszakokon </a:t>
            </a:r>
            <a:r>
              <a:rPr lang="hu-HU" sz="1400" dirty="0">
                <a:solidFill>
                  <a:schemeClr val="tx1"/>
                </a:solidFill>
              </a:rPr>
              <a:t>kívül is igénybe vehet, azzal bajnoki évenként kizárólag egy alkalommal </a:t>
            </a:r>
            <a:r>
              <a:rPr lang="hu-HU" sz="1400" dirty="0" smtClean="0">
                <a:solidFill>
                  <a:schemeClr val="tx1"/>
                </a:solidFill>
              </a:rPr>
              <a:t>élhet.</a:t>
            </a:r>
            <a:endParaRPr lang="hu-HU" sz="1400" dirty="0">
              <a:solidFill>
                <a:schemeClr val="tx1"/>
              </a:solidFill>
            </a:endParaRPr>
          </a:p>
          <a:p>
            <a:pPr marL="735013" lvl="1" indent="-285750"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chemeClr val="tx1"/>
                </a:solidFill>
              </a:rPr>
              <a:t>Azok </a:t>
            </a:r>
            <a:r>
              <a:rPr lang="hu-HU" sz="1400" dirty="0">
                <a:solidFill>
                  <a:schemeClr val="tx1"/>
                </a:solidFill>
              </a:rPr>
              <a:t>a labdarúgók, akik </a:t>
            </a:r>
            <a:r>
              <a:rPr lang="hu-HU" sz="1400" b="1" dirty="0">
                <a:solidFill>
                  <a:schemeClr val="tx1"/>
                </a:solidFill>
              </a:rPr>
              <a:t>30 hónapja nem léptek pályára külföldön </a:t>
            </a:r>
            <a:r>
              <a:rPr lang="hu-HU" sz="1400" dirty="0">
                <a:solidFill>
                  <a:schemeClr val="tx1"/>
                </a:solidFill>
              </a:rPr>
              <a:t>és ezt egy igazolással bizonyítani is tudják, kivételes átigazolással Magyarországra igazolhatóak a </a:t>
            </a:r>
            <a:r>
              <a:rPr lang="hu-HU" sz="1400" dirty="0" smtClean="0">
                <a:solidFill>
                  <a:schemeClr val="tx1"/>
                </a:solidFill>
              </a:rPr>
              <a:t>„Nyilvántartási, Igazolási és Átigazolási Szabályzatban” </a:t>
            </a:r>
            <a:r>
              <a:rPr lang="hu-HU" sz="1400" dirty="0">
                <a:solidFill>
                  <a:schemeClr val="tx1"/>
                </a:solidFill>
              </a:rPr>
              <a:t>megfogalmazott átigazolási szabályok szerint</a:t>
            </a:r>
            <a:r>
              <a:rPr lang="hu-HU" sz="1400" dirty="0" smtClean="0">
                <a:solidFill>
                  <a:schemeClr val="tx1"/>
                </a:solidFill>
              </a:rPr>
              <a:t>.</a:t>
            </a:r>
          </a:p>
          <a:p>
            <a:pPr marL="735013" lvl="1" indent="-285750"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sz="1400" dirty="0">
                <a:solidFill>
                  <a:schemeClr val="tx1"/>
                </a:solidFill>
              </a:rPr>
              <a:t>A </a:t>
            </a:r>
            <a:r>
              <a:rPr lang="hu-HU" sz="1400" b="1" dirty="0">
                <a:solidFill>
                  <a:schemeClr val="tx1"/>
                </a:solidFill>
              </a:rPr>
              <a:t>17. életévét betöltött amatőr labdarúgó, ha 12 hónapig</a:t>
            </a:r>
            <a:r>
              <a:rPr lang="hu-HU" sz="1400" dirty="0">
                <a:solidFill>
                  <a:schemeClr val="tx1"/>
                </a:solidFill>
              </a:rPr>
              <a:t> egyetlen sportszervezet labdarúgó csapatában </a:t>
            </a:r>
            <a:r>
              <a:rPr lang="hu-HU" sz="1400" b="1" dirty="0">
                <a:solidFill>
                  <a:schemeClr val="tx1"/>
                </a:solidFill>
              </a:rPr>
              <a:t>sem</a:t>
            </a:r>
            <a:r>
              <a:rPr lang="hu-HU" sz="1400" dirty="0">
                <a:solidFill>
                  <a:schemeClr val="tx1"/>
                </a:solidFill>
              </a:rPr>
              <a:t> </a:t>
            </a:r>
            <a:r>
              <a:rPr lang="hu-HU" sz="1400" b="1" dirty="0">
                <a:solidFill>
                  <a:schemeClr val="tx1"/>
                </a:solidFill>
              </a:rPr>
              <a:t>lépett pályára</a:t>
            </a:r>
            <a:r>
              <a:rPr lang="hu-HU" sz="1400" dirty="0">
                <a:solidFill>
                  <a:schemeClr val="tx1"/>
                </a:solidFill>
              </a:rPr>
              <a:t>.</a:t>
            </a:r>
          </a:p>
          <a:p>
            <a:pPr marL="735013" lvl="1" indent="-285750"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sz="1400" dirty="0">
                <a:solidFill>
                  <a:schemeClr val="tx1"/>
                </a:solidFill>
              </a:rPr>
              <a:t>A </a:t>
            </a:r>
            <a:r>
              <a:rPr lang="hu-HU" sz="1400" b="1" dirty="0">
                <a:solidFill>
                  <a:schemeClr val="tx1"/>
                </a:solidFill>
              </a:rPr>
              <a:t>17. életévét be nem töltött amatőr labdarúgó, ha 6 hónapig </a:t>
            </a:r>
            <a:r>
              <a:rPr lang="hu-HU" sz="1400" dirty="0">
                <a:solidFill>
                  <a:schemeClr val="tx1"/>
                </a:solidFill>
              </a:rPr>
              <a:t>egyetlen sportszervezet labdarúgó csapatában </a:t>
            </a:r>
            <a:r>
              <a:rPr lang="hu-HU" sz="1400" b="1" dirty="0">
                <a:solidFill>
                  <a:schemeClr val="tx1"/>
                </a:solidFill>
              </a:rPr>
              <a:t>sem lépett pályára. </a:t>
            </a:r>
          </a:p>
          <a:p>
            <a:pPr marL="92075">
              <a:buClr>
                <a:srgbClr val="9BBB59"/>
              </a:buClr>
            </a:pP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205349" y="5335400"/>
            <a:ext cx="8733302" cy="647700"/>
          </a:xfrm>
          <a:prstGeom prst="rect">
            <a:avLst/>
          </a:prstGeom>
          <a:solidFill>
            <a:srgbClr val="D7E4BD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tx1"/>
                </a:solidFill>
              </a:rPr>
              <a:t>A labdarúgó átigazolási időszakon kívüli kivételes átigazolási jogosultságát, a mindenkor hatályos </a:t>
            </a:r>
            <a:r>
              <a:rPr lang="hu-HU" sz="1400" dirty="0" smtClean="0">
                <a:solidFill>
                  <a:schemeClr val="tx1"/>
                </a:solidFill>
              </a:rPr>
              <a:t>„Nyilvántartási</a:t>
            </a:r>
            <a:r>
              <a:rPr lang="hu-HU" sz="1400" dirty="0">
                <a:solidFill>
                  <a:schemeClr val="tx1"/>
                </a:solidFill>
              </a:rPr>
              <a:t>, Igazolási és Átigazolási </a:t>
            </a:r>
            <a:r>
              <a:rPr lang="hu-HU" sz="1400" dirty="0" smtClean="0">
                <a:solidFill>
                  <a:schemeClr val="tx1"/>
                </a:solidFill>
              </a:rPr>
              <a:t>Szabályzat” átigazolási időszakra vonatkozó speciális rendelkezések fejezete tartalmazza.</a:t>
            </a: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 smtClean="0">
                <a:solidFill>
                  <a:schemeClr val="tx1"/>
                </a:solidFill>
              </a:rPr>
              <a:t>Játékosok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 smtClean="0">
                <a:solidFill>
                  <a:schemeClr val="tx1"/>
                </a:solidFill>
              </a:rPr>
              <a:t>1.1.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1.2.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879018" y="44624"/>
            <a:ext cx="6429286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 smtClean="0">
                <a:solidFill>
                  <a:srgbClr val="9BBB59"/>
                </a:solidFill>
              </a:rPr>
              <a:t>1.1. A </a:t>
            </a:r>
            <a:r>
              <a:rPr lang="hu-HU" sz="2000" cap="all" dirty="0">
                <a:solidFill>
                  <a:srgbClr val="9BBB59"/>
                </a:solidFill>
              </a:rPr>
              <a:t>„Játékos ügyintézés” </a:t>
            </a:r>
            <a:r>
              <a:rPr lang="hu-HU" sz="2000" cap="all" dirty="0" err="1" smtClean="0">
                <a:solidFill>
                  <a:srgbClr val="9BBB59"/>
                </a:solidFill>
              </a:rPr>
              <a:t>almodulban</a:t>
            </a:r>
            <a:r>
              <a:rPr lang="hu-HU" sz="2000" cap="all" dirty="0" smtClean="0">
                <a:solidFill>
                  <a:srgbClr val="9BBB59"/>
                </a:solidFill>
              </a:rPr>
              <a:t> Meghatározott időszakokban lehet (át)igazolni (2/</a:t>
            </a:r>
            <a:r>
              <a:rPr lang="hu-HU" sz="2000" cap="all" dirty="0" err="1" smtClean="0">
                <a:solidFill>
                  <a:srgbClr val="9BBB59"/>
                </a:solidFill>
              </a:rPr>
              <a:t>2</a:t>
            </a:r>
            <a:r>
              <a:rPr lang="hu-HU" sz="2000" cap="all" dirty="0" smtClean="0">
                <a:solidFill>
                  <a:srgbClr val="9BBB59"/>
                </a:solidFill>
              </a:rPr>
              <a:t>)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cxnSp>
        <p:nvCxnSpPr>
          <p:cNvPr id="32" name="Egyenes összekötő 31"/>
          <p:cNvCxnSpPr/>
          <p:nvPr/>
        </p:nvCxnSpPr>
        <p:spPr>
          <a:xfrm>
            <a:off x="7308304" y="742660"/>
            <a:ext cx="1835696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4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um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71962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96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églalap 14"/>
          <p:cNvSpPr/>
          <p:nvPr/>
        </p:nvSpPr>
        <p:spPr>
          <a:xfrm>
            <a:off x="80647" y="1627607"/>
            <a:ext cx="4156969" cy="33829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19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79018" y="44624"/>
            <a:ext cx="5637198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>
                <a:solidFill>
                  <a:srgbClr val="9BBB59"/>
                </a:solidFill>
              </a:rPr>
              <a:t>1.1.1. Az „igazolási, átigazolási kérelem” </a:t>
            </a:r>
            <a:br>
              <a:rPr lang="hu-HU" sz="2000" cap="all" dirty="0">
                <a:solidFill>
                  <a:srgbClr val="9BBB59"/>
                </a:solidFill>
              </a:rPr>
            </a:br>
            <a:r>
              <a:rPr lang="hu-HU" sz="2000" cap="all" dirty="0">
                <a:solidFill>
                  <a:srgbClr val="9BBB59"/>
                </a:solidFill>
              </a:rPr>
              <a:t>téma alatt az alábbi funkciók érhetőek </a:t>
            </a:r>
            <a:r>
              <a:rPr lang="hu-HU" sz="2000" cap="all" dirty="0" smtClean="0">
                <a:solidFill>
                  <a:srgbClr val="9BBB59"/>
                </a:solidFill>
              </a:rPr>
              <a:t>el (1/2) 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aphicFrame>
        <p:nvGraphicFramePr>
          <p:cNvPr id="22" name="Tábláza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606127"/>
              </p:ext>
            </p:extLst>
          </p:nvPr>
        </p:nvGraphicFramePr>
        <p:xfrm>
          <a:off x="4305176" y="1627609"/>
          <a:ext cx="4743574" cy="21031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42438"/>
                <a:gridCol w="1018841"/>
                <a:gridCol w="3382295"/>
              </a:tblGrid>
              <a:tr h="360201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Funkció</a:t>
                      </a:r>
                      <a:b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megnevezése</a:t>
                      </a:r>
                      <a:endParaRPr lang="hu-H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Funkció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hu-HU" sz="12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</a:rPr>
                        <a:t>rövid leírása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8362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1.</a:t>
                      </a:r>
                      <a:endParaRPr lang="hu-HU" sz="12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Új felvitel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Az</a:t>
                      </a:r>
                      <a:r>
                        <a:rPr lang="hu-HU" sz="1200" baseline="0" dirty="0" smtClean="0"/>
                        <a:t> átvevő sportszervezet </a:t>
                      </a:r>
                      <a:r>
                        <a:rPr lang="hu-HU" sz="1200" dirty="0" smtClean="0"/>
                        <a:t>megfelelő jogosultsággal rendelkező ügyintézője itt adhatja be az új </a:t>
                      </a:r>
                      <a:r>
                        <a:rPr lang="hu-HU" sz="1200" baseline="0" dirty="0" smtClean="0"/>
                        <a:t>belföldi (át)igazolási kérelmeket a megfelelő adatok megadásával. 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281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2.</a:t>
                      </a:r>
                      <a:endParaRPr lang="hu-HU" sz="12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Módosít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Az</a:t>
                      </a:r>
                      <a:r>
                        <a:rPr lang="hu-HU" sz="1200" baseline="0" dirty="0" smtClean="0"/>
                        <a:t> átvevő/á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</a:rPr>
                        <a:t>tadó</a:t>
                      </a:r>
                      <a:r>
                        <a:rPr lang="hu-HU" sz="1200" cap="none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</a:rPr>
                        <a:t> sportszervezet </a:t>
                      </a:r>
                      <a:r>
                        <a:rPr lang="hu-HU" sz="1200" dirty="0" smtClean="0"/>
                        <a:t>megfelelő jogosultsággal rendelkező ügyintézője itt változtathatja meg</a:t>
                      </a:r>
                      <a:r>
                        <a:rPr lang="hu-HU" sz="1200" baseline="0" dirty="0" smtClean="0"/>
                        <a:t> </a:t>
                      </a:r>
                      <a:r>
                        <a:rPr lang="hu-HU" sz="1200" dirty="0" smtClean="0"/>
                        <a:t>a már</a:t>
                      </a:r>
                      <a:r>
                        <a:rPr lang="hu-HU" sz="1200" baseline="0" dirty="0" smtClean="0"/>
                        <a:t> beadott igazolási, átigazolási kérelmek adatait.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églalap 13"/>
          <p:cNvSpPr/>
          <p:nvPr/>
        </p:nvSpPr>
        <p:spPr>
          <a:xfrm>
            <a:off x="80647" y="5499929"/>
            <a:ext cx="8983663" cy="521359"/>
          </a:xfrm>
          <a:prstGeom prst="rect">
            <a:avLst/>
          </a:prstGeom>
          <a:solidFill>
            <a:srgbClr val="D7E4BD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A megfelelő jogosultsággal rendelkező ügyintéző itt adhat be új </a:t>
            </a:r>
            <a:r>
              <a:rPr lang="hu-HU" sz="1200" dirty="0">
                <a:solidFill>
                  <a:schemeClr val="tx1"/>
                </a:solidFill>
              </a:rPr>
              <a:t>belföldi igazolási, átigazolási </a:t>
            </a:r>
            <a:r>
              <a:rPr lang="hu-HU" sz="1200" dirty="0" smtClean="0">
                <a:solidFill>
                  <a:schemeClr val="tx1"/>
                </a:solidFill>
              </a:rPr>
              <a:t>kérelmeket, illetve ellenőrizheti a </a:t>
            </a:r>
            <a:r>
              <a:rPr lang="hu-HU" sz="1200" dirty="0">
                <a:solidFill>
                  <a:schemeClr val="tx1"/>
                </a:solidFill>
              </a:rPr>
              <a:t>már beadott kérvényeinek </a:t>
            </a:r>
            <a:r>
              <a:rPr lang="hu-HU" sz="1200" dirty="0" smtClean="0">
                <a:solidFill>
                  <a:schemeClr val="tx1"/>
                </a:solidFill>
              </a:rPr>
              <a:t>állapotát. </a:t>
            </a:r>
            <a:r>
              <a:rPr lang="hu-HU" sz="1200" dirty="0">
                <a:solidFill>
                  <a:schemeClr val="tx1"/>
                </a:solidFill>
              </a:rPr>
              <a:t>Ezen kívül megjelenítésre kerülnek azok az átigazolási és kölcsönadási kérelmek is, amelyeket más </a:t>
            </a:r>
            <a:r>
              <a:rPr lang="hu-HU" sz="1200" dirty="0" smtClean="0">
                <a:solidFill>
                  <a:schemeClr val="tx1"/>
                </a:solidFill>
              </a:rPr>
              <a:t>sportszervezet ügyintézője </a:t>
            </a:r>
            <a:r>
              <a:rPr lang="hu-HU" sz="1200" dirty="0">
                <a:solidFill>
                  <a:schemeClr val="tx1"/>
                </a:solidFill>
              </a:rPr>
              <a:t>adott be olyan játékosra vonatkozóan, akinek érvényes igazolása/szerződése van a szűrésben kiválasztott sportszervezethez.</a:t>
            </a:r>
            <a:endParaRPr lang="hu-HU" sz="1200" dirty="0" smtClean="0">
              <a:solidFill>
                <a:schemeClr val="tx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80647" y="6021288"/>
            <a:ext cx="8983663" cy="50783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hu-HU" sz="900" dirty="0" smtClean="0"/>
              <a:t>1: Az átvevő sportszervezet megfelelő jogosultsággal rendelkező ügyintézője a„Beadott” státuszú kérelmeket törölheti. A „Beadott” és „Hiányos” státuszú kérelmeket módosíthatja, minden más esetben csak megtekintési joggal bír. Az átadó sportszervezet megfelelő jogosultsággal rendelkező ügyintézője nem törölheti a kérelmet. Módosítási joggal a „Beadott” státuszú kérelem, „Átadó tölti ki” fülön lévő adatok esetében élhet, minden más esetben csak megtekintési joggal bír.</a:t>
            </a:r>
            <a:endParaRPr lang="hu-HU" sz="900" dirty="0"/>
          </a:p>
        </p:txBody>
      </p:sp>
      <p:grpSp>
        <p:nvGrpSpPr>
          <p:cNvPr id="23" name="Csoportba foglalás 22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24" name="Téglalap 23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 smtClean="0">
                  <a:solidFill>
                    <a:schemeClr val="tx1"/>
                  </a:solidFill>
                </a:rPr>
                <a:t>A </a:t>
              </a:r>
              <a:r>
                <a:rPr lang="hu-HU" sz="1600" b="1" dirty="0">
                  <a:solidFill>
                    <a:schemeClr val="tx1"/>
                  </a:solidFill>
                </a:rPr>
                <a:t>témához tartozó </a:t>
              </a:r>
              <a:br>
                <a:rPr lang="hu-HU" sz="1600" b="1" dirty="0">
                  <a:solidFill>
                    <a:schemeClr val="tx1"/>
                  </a:solidFill>
                </a:rPr>
              </a:br>
              <a:r>
                <a:rPr lang="hu-HU" sz="1600" b="1" dirty="0">
                  <a:solidFill>
                    <a:schemeClr val="tx1"/>
                  </a:solidFill>
                </a:rPr>
                <a:t>legfőbb funkciók:</a:t>
              </a:r>
            </a:p>
          </p:txBody>
        </p:sp>
        <p:sp>
          <p:nvSpPr>
            <p:cNvPr id="25" name="Derékszögű háromszög 24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cxnSp>
        <p:nvCxnSpPr>
          <p:cNvPr id="20" name="Egyenes összekötő 19"/>
          <p:cNvCxnSpPr/>
          <p:nvPr/>
        </p:nvCxnSpPr>
        <p:spPr>
          <a:xfrm>
            <a:off x="6516216" y="742660"/>
            <a:ext cx="2627784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églalap 17"/>
          <p:cNvSpPr/>
          <p:nvPr/>
        </p:nvSpPr>
        <p:spPr>
          <a:xfrm>
            <a:off x="80647" y="5056163"/>
            <a:ext cx="8984201" cy="38906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A megfelelő jogosultsággal rendelkező ügyintézőnek, a kezelni kívánt adatok eléréshez kötelező használnia a szűrés funkció „Sportág”, „Évad”, „Sportszervezet” paramétereit. A „Játékos” státusz paraméter használata opcionális.</a:t>
            </a:r>
          </a:p>
        </p:txBody>
      </p:sp>
      <p:sp>
        <p:nvSpPr>
          <p:cNvPr id="19" name="Téglalap 18"/>
          <p:cNvSpPr/>
          <p:nvPr/>
        </p:nvSpPr>
        <p:spPr>
          <a:xfrm>
            <a:off x="5149590" y="742660"/>
            <a:ext cx="3985778" cy="503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00" dirty="0" smtClean="0">
                <a:solidFill>
                  <a:schemeClr val="tx1"/>
                </a:solidFill>
              </a:rPr>
              <a:t>„Adatmező” szintű – részletesebb – információhoz a képernyő jobb felső sarkában található „info” gombbal juthat a felhasználó.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21" name="Ellipszis 20"/>
          <p:cNvSpPr/>
          <p:nvPr/>
        </p:nvSpPr>
        <p:spPr>
          <a:xfrm>
            <a:off x="4788024" y="832502"/>
            <a:ext cx="324000" cy="324000"/>
          </a:xfrm>
          <a:prstGeom prst="ellipse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i</a:t>
            </a:r>
            <a:endParaRPr lang="hu-HU" sz="2400" b="1" dirty="0"/>
          </a:p>
        </p:txBody>
      </p:sp>
      <p:sp>
        <p:nvSpPr>
          <p:cNvPr id="26" name="Téglalap 25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 smtClean="0">
                <a:solidFill>
                  <a:schemeClr val="tx1"/>
                </a:solidFill>
              </a:rPr>
              <a:t>Játékosok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 smtClean="0">
                <a:solidFill>
                  <a:schemeClr val="tx1"/>
                </a:solidFill>
              </a:rPr>
              <a:t>1.1.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1.2.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6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55" name="Picture 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40" y="2273608"/>
            <a:ext cx="3990582" cy="209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7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um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09332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69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2</a:t>
            </a:fld>
            <a:endParaRPr lang="hu-HU" dirty="0"/>
          </a:p>
        </p:txBody>
      </p:sp>
      <p:sp>
        <p:nvSpPr>
          <p:cNvPr id="3" name="Háromszög 2"/>
          <p:cNvSpPr/>
          <p:nvPr/>
        </p:nvSpPr>
        <p:spPr>
          <a:xfrm>
            <a:off x="107504" y="1636440"/>
            <a:ext cx="4176462" cy="4248472"/>
          </a:xfrm>
          <a:prstGeom prst="triangle">
            <a:avLst/>
          </a:prstGeom>
          <a:solidFill>
            <a:srgbClr val="D7E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879018" y="44624"/>
            <a:ext cx="7365390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 smtClean="0">
                <a:solidFill>
                  <a:srgbClr val="9BBB59"/>
                </a:solidFill>
              </a:rPr>
              <a:t>Jelen anyagban a rendszer egyes menüpontjait a Funkciók szintjéig mutatjuk be –</a:t>
            </a:r>
            <a:r>
              <a:rPr lang="hu-HU" sz="2000" cap="all" dirty="0">
                <a:solidFill>
                  <a:srgbClr val="9BBB59"/>
                </a:solidFill>
              </a:rPr>
              <a:t> </a:t>
            </a:r>
            <a:r>
              <a:rPr lang="hu-HU" sz="2000" cap="all" dirty="0" smtClean="0">
                <a:solidFill>
                  <a:srgbClr val="9BBB59"/>
                </a:solidFill>
              </a:rPr>
              <a:t>az adatmezők bemutatása nem célunk</a:t>
            </a:r>
          </a:p>
        </p:txBody>
      </p:sp>
      <p:sp>
        <p:nvSpPr>
          <p:cNvPr id="8" name="Téglalap 7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9" name="Egyenes összekötő 8"/>
          <p:cNvCxnSpPr/>
          <p:nvPr/>
        </p:nvCxnSpPr>
        <p:spPr>
          <a:xfrm>
            <a:off x="8244408" y="742660"/>
            <a:ext cx="899592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1708727" y="2624814"/>
            <a:ext cx="3727369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1413164" y="3276834"/>
            <a:ext cx="402293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1080655" y="3928854"/>
            <a:ext cx="4355441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729673" y="4580874"/>
            <a:ext cx="4706423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zis 14"/>
          <p:cNvSpPr/>
          <p:nvPr/>
        </p:nvSpPr>
        <p:spPr>
          <a:xfrm>
            <a:off x="2033735" y="2136804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</a:rPr>
              <a:t>1</a:t>
            </a:r>
            <a:endParaRPr lang="hu-HU" sz="1200" b="1" dirty="0">
              <a:solidFill>
                <a:schemeClr val="tx1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2484536" y="2136804"/>
            <a:ext cx="1509365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b="1" dirty="0" smtClean="0">
                <a:solidFill>
                  <a:schemeClr val="tx1"/>
                </a:solidFill>
              </a:rPr>
              <a:t>MENÜPONTOK</a:t>
            </a:r>
            <a:endParaRPr lang="hu-HU" sz="1200" b="1" dirty="0">
              <a:solidFill>
                <a:schemeClr val="tx1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2484536" y="1484784"/>
            <a:ext cx="1509365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b="1" dirty="0" smtClean="0">
                <a:solidFill>
                  <a:schemeClr val="accent3"/>
                </a:solidFill>
              </a:rPr>
              <a:t>IFA RENDSZER</a:t>
            </a:r>
            <a:endParaRPr lang="hu-HU" sz="1200" b="1" dirty="0">
              <a:solidFill>
                <a:schemeClr val="accent3"/>
              </a:solidFill>
            </a:endParaRPr>
          </a:p>
        </p:txBody>
      </p:sp>
      <p:sp>
        <p:nvSpPr>
          <p:cNvPr id="18" name="Ellipszis 17"/>
          <p:cNvSpPr/>
          <p:nvPr/>
        </p:nvSpPr>
        <p:spPr>
          <a:xfrm>
            <a:off x="2033735" y="1484784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</a:rPr>
              <a:t>0</a:t>
            </a:r>
            <a:endParaRPr lang="hu-HU" sz="1200" b="1" dirty="0">
              <a:solidFill>
                <a:schemeClr val="tx1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2059709" y="1972794"/>
            <a:ext cx="337561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zis 20"/>
          <p:cNvSpPr/>
          <p:nvPr/>
        </p:nvSpPr>
        <p:spPr>
          <a:xfrm>
            <a:off x="2033735" y="2788824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</a:rPr>
              <a:t>2</a:t>
            </a:r>
            <a:endParaRPr lang="hu-HU" sz="1200" b="1" dirty="0">
              <a:solidFill>
                <a:schemeClr val="tx1"/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2484536" y="2788824"/>
            <a:ext cx="1509365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b="1" dirty="0" smtClean="0">
                <a:solidFill>
                  <a:schemeClr val="tx1"/>
                </a:solidFill>
              </a:rPr>
              <a:t>MODULOK</a:t>
            </a:r>
            <a:endParaRPr lang="hu-HU" sz="1200" b="1" dirty="0">
              <a:solidFill>
                <a:schemeClr val="tx1"/>
              </a:solidFill>
            </a:endParaRPr>
          </a:p>
        </p:txBody>
      </p:sp>
      <p:sp>
        <p:nvSpPr>
          <p:cNvPr id="23" name="Ellipszis 22"/>
          <p:cNvSpPr/>
          <p:nvPr/>
        </p:nvSpPr>
        <p:spPr>
          <a:xfrm>
            <a:off x="2033735" y="3440844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</a:rPr>
              <a:t>3</a:t>
            </a:r>
            <a:endParaRPr lang="hu-HU" sz="1200" b="1" dirty="0">
              <a:solidFill>
                <a:schemeClr val="tx1"/>
              </a:solidFill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2484536" y="3440844"/>
            <a:ext cx="1509365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b="1" dirty="0" smtClean="0">
                <a:solidFill>
                  <a:schemeClr val="tx1"/>
                </a:solidFill>
              </a:rPr>
              <a:t>ALMODULOK</a:t>
            </a:r>
            <a:endParaRPr lang="hu-HU" sz="1200" b="1" dirty="0">
              <a:solidFill>
                <a:schemeClr val="tx1"/>
              </a:solidFill>
            </a:endParaRPr>
          </a:p>
        </p:txBody>
      </p:sp>
      <p:sp>
        <p:nvSpPr>
          <p:cNvPr id="25" name="Ellipszis 24"/>
          <p:cNvSpPr/>
          <p:nvPr/>
        </p:nvSpPr>
        <p:spPr>
          <a:xfrm>
            <a:off x="2033735" y="4092864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</a:rPr>
              <a:t>4</a:t>
            </a:r>
            <a:endParaRPr lang="hu-HU" sz="1200" b="1" dirty="0">
              <a:solidFill>
                <a:schemeClr val="tx1"/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2484536" y="4092864"/>
            <a:ext cx="1509365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b="1" dirty="0" smtClean="0">
                <a:solidFill>
                  <a:schemeClr val="tx1"/>
                </a:solidFill>
              </a:rPr>
              <a:t>TÉMÁK</a:t>
            </a:r>
            <a:endParaRPr lang="hu-HU" sz="1200" b="1" dirty="0">
              <a:solidFill>
                <a:schemeClr val="tx1"/>
              </a:solidFill>
            </a:endParaRPr>
          </a:p>
        </p:txBody>
      </p:sp>
      <p:sp>
        <p:nvSpPr>
          <p:cNvPr id="27" name="Ellipszis 26"/>
          <p:cNvSpPr/>
          <p:nvPr/>
        </p:nvSpPr>
        <p:spPr>
          <a:xfrm>
            <a:off x="2033735" y="4744884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</a:rPr>
              <a:t>5</a:t>
            </a:r>
            <a:endParaRPr lang="hu-HU" sz="1200" b="1" dirty="0">
              <a:solidFill>
                <a:schemeClr val="tx1"/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2484536" y="4744884"/>
            <a:ext cx="1509365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b="1" dirty="0" smtClean="0">
                <a:solidFill>
                  <a:schemeClr val="tx1"/>
                </a:solidFill>
              </a:rPr>
              <a:t>FUNKCIÓK</a:t>
            </a:r>
            <a:endParaRPr lang="hu-HU" sz="1200" b="1" dirty="0">
              <a:solidFill>
                <a:schemeClr val="tx1"/>
              </a:solidFill>
            </a:endParaRPr>
          </a:p>
        </p:txBody>
      </p:sp>
      <p:sp>
        <p:nvSpPr>
          <p:cNvPr id="29" name="Ellipszis 28"/>
          <p:cNvSpPr/>
          <p:nvPr/>
        </p:nvSpPr>
        <p:spPr>
          <a:xfrm>
            <a:off x="2033735" y="5396904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</a:rPr>
              <a:t>6</a:t>
            </a:r>
            <a:endParaRPr lang="hu-HU" sz="1200" b="1" dirty="0">
              <a:solidFill>
                <a:schemeClr val="tx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2484536" y="5396904"/>
            <a:ext cx="1509365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b="1" dirty="0" smtClean="0">
                <a:solidFill>
                  <a:schemeClr val="tx1"/>
                </a:solidFill>
              </a:rPr>
              <a:t>ADATMEZŐK</a:t>
            </a:r>
            <a:endParaRPr lang="hu-HU" sz="1200" b="1" dirty="0">
              <a:solidFill>
                <a:schemeClr val="tx1"/>
              </a:solidFill>
            </a:endParaRPr>
          </a:p>
        </p:txBody>
      </p:sp>
      <p:cxnSp>
        <p:nvCxnSpPr>
          <p:cNvPr id="33" name="Egyenes összekötő 32"/>
          <p:cNvCxnSpPr/>
          <p:nvPr/>
        </p:nvCxnSpPr>
        <p:spPr>
          <a:xfrm>
            <a:off x="421253" y="5232894"/>
            <a:ext cx="5014843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/>
          <p:cNvCxnSpPr/>
          <p:nvPr/>
        </p:nvCxnSpPr>
        <p:spPr>
          <a:xfrm>
            <a:off x="138545" y="5884912"/>
            <a:ext cx="5296781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églalap 42"/>
          <p:cNvSpPr/>
          <p:nvPr/>
        </p:nvSpPr>
        <p:spPr>
          <a:xfrm>
            <a:off x="3925961" y="2788824"/>
            <a:ext cx="1509365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„Ügyintézés, adminisztráció”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44" name="Téglalap 43"/>
          <p:cNvSpPr/>
          <p:nvPr/>
        </p:nvSpPr>
        <p:spPr>
          <a:xfrm>
            <a:off x="3925961" y="3440844"/>
            <a:ext cx="1509365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„Sportszakember ügyintézés”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45" name="Téglalap 44"/>
          <p:cNvSpPr/>
          <p:nvPr/>
        </p:nvSpPr>
        <p:spPr>
          <a:xfrm>
            <a:off x="3925961" y="4092864"/>
            <a:ext cx="1509365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„Regisztrációs kártya kérele</a:t>
            </a:r>
            <a:r>
              <a:rPr lang="hu-HU" sz="1200" dirty="0">
                <a:solidFill>
                  <a:schemeClr val="tx1"/>
                </a:solidFill>
              </a:rPr>
              <a:t>m</a:t>
            </a:r>
            <a:r>
              <a:rPr lang="hu-HU" sz="1200" dirty="0" smtClean="0">
                <a:solidFill>
                  <a:schemeClr val="tx1"/>
                </a:solidFill>
              </a:rPr>
              <a:t>”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46" name="Téglalap 45"/>
          <p:cNvSpPr/>
          <p:nvPr/>
        </p:nvSpPr>
        <p:spPr>
          <a:xfrm>
            <a:off x="3925961" y="4744884"/>
            <a:ext cx="1509365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„Új felvitel”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47" name="Téglalap 46"/>
          <p:cNvSpPr/>
          <p:nvPr/>
        </p:nvSpPr>
        <p:spPr>
          <a:xfrm>
            <a:off x="3925961" y="5396904"/>
            <a:ext cx="1509365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„Szervezet”</a:t>
            </a:r>
            <a:endParaRPr lang="hu-HU" sz="1200" dirty="0">
              <a:solidFill>
                <a:schemeClr val="tx1"/>
              </a:solidFill>
            </a:endParaRPr>
          </a:p>
        </p:txBody>
      </p:sp>
      <p:grpSp>
        <p:nvGrpSpPr>
          <p:cNvPr id="70" name="Csoportba foglalás 69"/>
          <p:cNvGrpSpPr/>
          <p:nvPr/>
        </p:nvGrpSpPr>
        <p:grpSpPr>
          <a:xfrm>
            <a:off x="4139953" y="980728"/>
            <a:ext cx="1081382" cy="324000"/>
            <a:chOff x="3925961" y="980728"/>
            <a:chExt cx="1509365" cy="324000"/>
          </a:xfrm>
        </p:grpSpPr>
        <p:sp>
          <p:nvSpPr>
            <p:cNvPr id="48" name="Téglalap 47"/>
            <p:cNvSpPr/>
            <p:nvPr/>
          </p:nvSpPr>
          <p:spPr>
            <a:xfrm>
              <a:off x="3925961" y="980728"/>
              <a:ext cx="1509365" cy="32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smtClean="0">
                  <a:solidFill>
                    <a:schemeClr val="tx1"/>
                  </a:solidFill>
                </a:rPr>
                <a:t>Példák</a:t>
              </a:r>
              <a:endParaRPr lang="hu-HU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Egyenes összekötő 50"/>
            <p:cNvCxnSpPr/>
            <p:nvPr/>
          </p:nvCxnSpPr>
          <p:spPr>
            <a:xfrm>
              <a:off x="3925961" y="1304728"/>
              <a:ext cx="1509365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églalap 48"/>
          <p:cNvSpPr/>
          <p:nvPr/>
        </p:nvSpPr>
        <p:spPr>
          <a:xfrm>
            <a:off x="6597195" y="980728"/>
            <a:ext cx="1509365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</a:rPr>
              <a:t>Képernyőképek</a:t>
            </a:r>
            <a:endParaRPr lang="hu-HU" sz="1200" b="1" dirty="0">
              <a:solidFill>
                <a:schemeClr val="tx1"/>
              </a:solidFill>
            </a:endParaRPr>
          </a:p>
        </p:txBody>
      </p:sp>
      <p:cxnSp>
        <p:nvCxnSpPr>
          <p:cNvPr id="53" name="Egyenes összekötő 52"/>
          <p:cNvCxnSpPr/>
          <p:nvPr/>
        </p:nvCxnSpPr>
        <p:spPr>
          <a:xfrm>
            <a:off x="6597194" y="1304728"/>
            <a:ext cx="150936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églalap 53"/>
          <p:cNvSpPr/>
          <p:nvPr/>
        </p:nvSpPr>
        <p:spPr>
          <a:xfrm>
            <a:off x="3925961" y="2136804"/>
            <a:ext cx="1509365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„Sportszervezetek”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50" name="Téglalap 49"/>
          <p:cNvSpPr/>
          <p:nvPr/>
        </p:nvSpPr>
        <p:spPr>
          <a:xfrm>
            <a:off x="107504" y="5266145"/>
            <a:ext cx="5544616" cy="652018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63" name="Egyenes összekötő nyíllal 62"/>
          <p:cNvCxnSpPr/>
          <p:nvPr/>
        </p:nvCxnSpPr>
        <p:spPr>
          <a:xfrm>
            <a:off x="138544" y="1556792"/>
            <a:ext cx="1" cy="4328120"/>
          </a:xfrm>
          <a:prstGeom prst="straightConnector1">
            <a:avLst/>
          </a:prstGeom>
          <a:ln w="28575">
            <a:solidFill>
              <a:srgbClr val="9BBB5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églalap 66"/>
          <p:cNvSpPr/>
          <p:nvPr/>
        </p:nvSpPr>
        <p:spPr>
          <a:xfrm>
            <a:off x="5652120" y="1484784"/>
            <a:ext cx="3399515" cy="440012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endParaRPr lang="hu-HU" sz="1200" dirty="0">
              <a:solidFill>
                <a:schemeClr val="tx1"/>
              </a:solidFill>
            </a:endParaRPr>
          </a:p>
        </p:txBody>
      </p:sp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2976644" cy="233644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01392"/>
            <a:ext cx="3168352" cy="200387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" name="Csoportba foglalás 51"/>
          <p:cNvGrpSpPr/>
          <p:nvPr/>
        </p:nvGrpSpPr>
        <p:grpSpPr>
          <a:xfrm>
            <a:off x="1117527" y="980728"/>
            <a:ext cx="2156416" cy="324000"/>
            <a:chOff x="3925961" y="980728"/>
            <a:chExt cx="1509365" cy="324000"/>
          </a:xfrm>
        </p:grpSpPr>
        <p:sp>
          <p:nvSpPr>
            <p:cNvPr id="55" name="Téglalap 54"/>
            <p:cNvSpPr/>
            <p:nvPr/>
          </p:nvSpPr>
          <p:spPr>
            <a:xfrm>
              <a:off x="3925961" y="980728"/>
              <a:ext cx="1509365" cy="32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smtClean="0">
                  <a:solidFill>
                    <a:schemeClr val="tx1"/>
                  </a:solidFill>
                </a:rPr>
                <a:t>Szintek</a:t>
              </a:r>
              <a:endParaRPr lang="hu-HU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Egyenes összekötő 55"/>
            <p:cNvCxnSpPr/>
            <p:nvPr/>
          </p:nvCxnSpPr>
          <p:spPr>
            <a:xfrm>
              <a:off x="3925961" y="1304728"/>
              <a:ext cx="1509365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églalap 57"/>
          <p:cNvSpPr/>
          <p:nvPr/>
        </p:nvSpPr>
        <p:spPr>
          <a:xfrm>
            <a:off x="491974" y="5949652"/>
            <a:ext cx="5448177" cy="503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00" dirty="0" smtClean="0">
                <a:solidFill>
                  <a:schemeClr val="tx1"/>
                </a:solidFill>
              </a:rPr>
              <a:t>Az </a:t>
            </a:r>
            <a:r>
              <a:rPr lang="hu-HU" sz="1000" dirty="0">
                <a:solidFill>
                  <a:schemeClr val="tx1"/>
                </a:solidFill>
              </a:rPr>
              <a:t>IFA rendszer egyes menüpontjaihoz kapcsolódóan </a:t>
            </a:r>
            <a:r>
              <a:rPr lang="hu-HU" sz="1000" dirty="0" smtClean="0">
                <a:solidFill>
                  <a:schemeClr val="tx1"/>
                </a:solidFill>
              </a:rPr>
              <a:t>„Adatmezők” szintű – részletesebb – információhoz a képernyő jobb felső sarkában található „info” gombbal juthat a felhasználó.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167974" y="6039494"/>
            <a:ext cx="324000" cy="324000"/>
          </a:xfrm>
          <a:prstGeom prst="ellipse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i</a:t>
            </a:r>
            <a:endParaRPr lang="hu-HU" sz="2400" b="1" dirty="0"/>
          </a:p>
        </p:txBody>
      </p:sp>
      <p:pic>
        <p:nvPicPr>
          <p:cNvPr id="57" name="Picture 4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25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um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34821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20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églalap 14"/>
          <p:cNvSpPr/>
          <p:nvPr/>
        </p:nvSpPr>
        <p:spPr>
          <a:xfrm>
            <a:off x="80647" y="1627607"/>
            <a:ext cx="4156969" cy="33829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20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79018" y="44624"/>
            <a:ext cx="5637198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>
                <a:solidFill>
                  <a:srgbClr val="9BBB59"/>
                </a:solidFill>
              </a:rPr>
              <a:t>1.1.1. Az „igazolási, átigazolási kérelem” </a:t>
            </a:r>
            <a:br>
              <a:rPr lang="hu-HU" sz="2000" cap="all" dirty="0">
                <a:solidFill>
                  <a:srgbClr val="9BBB59"/>
                </a:solidFill>
              </a:rPr>
            </a:br>
            <a:r>
              <a:rPr lang="hu-HU" sz="2000" cap="all" dirty="0">
                <a:solidFill>
                  <a:srgbClr val="9BBB59"/>
                </a:solidFill>
              </a:rPr>
              <a:t>téma alatt az alábbi funkciók érhetőek </a:t>
            </a:r>
            <a:r>
              <a:rPr lang="hu-HU" sz="2000" cap="all" dirty="0" smtClean="0">
                <a:solidFill>
                  <a:srgbClr val="9BBB59"/>
                </a:solidFill>
              </a:rPr>
              <a:t>el (2/</a:t>
            </a:r>
            <a:r>
              <a:rPr lang="hu-HU" sz="2000" cap="all" dirty="0" err="1" smtClean="0">
                <a:solidFill>
                  <a:srgbClr val="9BBB59"/>
                </a:solidFill>
              </a:rPr>
              <a:t>2</a:t>
            </a:r>
            <a:r>
              <a:rPr lang="hu-HU" sz="2000" cap="all" dirty="0" smtClean="0">
                <a:solidFill>
                  <a:srgbClr val="9BBB59"/>
                </a:solidFill>
              </a:rPr>
              <a:t>) 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aphicFrame>
        <p:nvGraphicFramePr>
          <p:cNvPr id="22" name="Tábláza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053801"/>
              </p:ext>
            </p:extLst>
          </p:nvPr>
        </p:nvGraphicFramePr>
        <p:xfrm>
          <a:off x="4305176" y="1627609"/>
          <a:ext cx="4743574" cy="33829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38832"/>
                <a:gridCol w="1022447"/>
                <a:gridCol w="3382295"/>
              </a:tblGrid>
              <a:tr h="689981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Funkció</a:t>
                      </a:r>
                      <a:b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megnevezése</a:t>
                      </a:r>
                      <a:endParaRPr lang="hu-H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Funkció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hu-HU" sz="12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</a:rPr>
                        <a:t>rövid leírása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65973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3.</a:t>
                      </a:r>
                      <a:endParaRPr lang="hu-HU" sz="12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Megtekint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A megfelelő jogosultsággal rendelkező</a:t>
                      </a:r>
                      <a:r>
                        <a:rPr lang="hu-HU" sz="1200" baseline="0" dirty="0" smtClean="0"/>
                        <a:t> ügyintéző itt tekintheti meg – módosítás nélkül – a korábban felvitt adatokat.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5973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4.</a:t>
                      </a:r>
                      <a:endParaRPr lang="hu-HU" sz="12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Töröl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A megfelelő jogosultsággal rendelkező</a:t>
                      </a:r>
                      <a:r>
                        <a:rPr lang="hu-HU" sz="1200" baseline="0" dirty="0" smtClean="0"/>
                        <a:t> ügyintéző itt törölheti a belföldi igazolási, átigazolási kérelmet, amennyiben az még „Beadott” státuszban van.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1033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5.</a:t>
                      </a:r>
                      <a:endParaRPr lang="hu-HU" sz="12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Játékos adatlap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A megfelelő jogosultsággal rendelkező ügyintéző itt nézheti</a:t>
                      </a:r>
                      <a:r>
                        <a:rPr lang="hu-HU" sz="1200" baseline="0" dirty="0" smtClean="0"/>
                        <a:t> meg a listából kiválasztott játékos adatait.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églalap 13"/>
          <p:cNvSpPr/>
          <p:nvPr/>
        </p:nvSpPr>
        <p:spPr>
          <a:xfrm>
            <a:off x="80647" y="5499929"/>
            <a:ext cx="8983663" cy="521359"/>
          </a:xfrm>
          <a:prstGeom prst="rect">
            <a:avLst/>
          </a:prstGeom>
          <a:solidFill>
            <a:srgbClr val="D7E4BD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A megfelelő jogosultsággal rendelkező ügyintéző itt adhat be új </a:t>
            </a:r>
            <a:r>
              <a:rPr lang="hu-HU" sz="1200" dirty="0">
                <a:solidFill>
                  <a:schemeClr val="tx1"/>
                </a:solidFill>
              </a:rPr>
              <a:t>belföldi igazolási, átigazolási </a:t>
            </a:r>
            <a:r>
              <a:rPr lang="hu-HU" sz="1200" dirty="0" smtClean="0">
                <a:solidFill>
                  <a:schemeClr val="tx1"/>
                </a:solidFill>
              </a:rPr>
              <a:t>kérelmeket, illetve ellenőrizheti a </a:t>
            </a:r>
            <a:r>
              <a:rPr lang="hu-HU" sz="1200" dirty="0">
                <a:solidFill>
                  <a:schemeClr val="tx1"/>
                </a:solidFill>
              </a:rPr>
              <a:t>már beadott kérvényeinek </a:t>
            </a:r>
            <a:r>
              <a:rPr lang="hu-HU" sz="1200" dirty="0" smtClean="0">
                <a:solidFill>
                  <a:schemeClr val="tx1"/>
                </a:solidFill>
              </a:rPr>
              <a:t>állapotát. </a:t>
            </a:r>
            <a:r>
              <a:rPr lang="hu-HU" sz="1200" dirty="0">
                <a:solidFill>
                  <a:schemeClr val="tx1"/>
                </a:solidFill>
              </a:rPr>
              <a:t>Ezen kívül megjelenítésre kerülnek azok az átigazolási és kölcsönadási kérelmek is, amelyeket más </a:t>
            </a:r>
            <a:r>
              <a:rPr lang="hu-HU" sz="1200" dirty="0" smtClean="0">
                <a:solidFill>
                  <a:schemeClr val="tx1"/>
                </a:solidFill>
              </a:rPr>
              <a:t>sportszervezet ügyintézője </a:t>
            </a:r>
            <a:r>
              <a:rPr lang="hu-HU" sz="1200" dirty="0">
                <a:solidFill>
                  <a:schemeClr val="tx1"/>
                </a:solidFill>
              </a:rPr>
              <a:t>adott be olyan játékosra vonatkozóan, akinek érvényes igazolása/szerződése van a szűrésben kiválasztott sportszervezethez.</a:t>
            </a:r>
            <a:endParaRPr lang="hu-HU" sz="1200" dirty="0" smtClean="0">
              <a:solidFill>
                <a:schemeClr val="tx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80647" y="6021288"/>
            <a:ext cx="8983663" cy="50783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hu-HU" sz="900" dirty="0" smtClean="0"/>
              <a:t>1: Az átvevő sportszervezet megfelelő jogosultsággal rendelkező ügyintézője a„Beadott” státuszú kérelmeket törölheti. A „Beadott” és „Hiányos” státuszú kérelmeket módosíthatja, minden más esetben csak megtekintési joggal bír. Az átadó sportszervezet megfelelő jogosultsággal rendelkező ügyintézője nem törölheti a kérelmet. Módosítási joggal a „Beadott” státuszú kérelem, „Átadó tölti ki” fülön lévő adatok esetében élhet, minden más esetben csak megtekintési joggal bír.</a:t>
            </a:r>
            <a:endParaRPr lang="hu-HU" sz="900" dirty="0"/>
          </a:p>
        </p:txBody>
      </p:sp>
      <p:grpSp>
        <p:nvGrpSpPr>
          <p:cNvPr id="23" name="Csoportba foglalás 22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24" name="Téglalap 23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 smtClean="0">
                  <a:solidFill>
                    <a:schemeClr val="tx1"/>
                  </a:solidFill>
                </a:rPr>
                <a:t>A </a:t>
              </a:r>
              <a:r>
                <a:rPr lang="hu-HU" sz="1600" b="1" dirty="0">
                  <a:solidFill>
                    <a:schemeClr val="tx1"/>
                  </a:solidFill>
                </a:rPr>
                <a:t>témához tartozó </a:t>
              </a:r>
              <a:br>
                <a:rPr lang="hu-HU" sz="1600" b="1" dirty="0">
                  <a:solidFill>
                    <a:schemeClr val="tx1"/>
                  </a:solidFill>
                </a:rPr>
              </a:br>
              <a:r>
                <a:rPr lang="hu-HU" sz="1600" b="1" dirty="0">
                  <a:solidFill>
                    <a:schemeClr val="tx1"/>
                  </a:solidFill>
                </a:rPr>
                <a:t>legfőbb funkciók:</a:t>
              </a:r>
            </a:p>
          </p:txBody>
        </p:sp>
        <p:sp>
          <p:nvSpPr>
            <p:cNvPr id="25" name="Derékszögű háromszög 24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cxnSp>
        <p:nvCxnSpPr>
          <p:cNvPr id="20" name="Egyenes összekötő 19"/>
          <p:cNvCxnSpPr/>
          <p:nvPr/>
        </p:nvCxnSpPr>
        <p:spPr>
          <a:xfrm>
            <a:off x="6516216" y="742660"/>
            <a:ext cx="2627784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églalap 17"/>
          <p:cNvSpPr/>
          <p:nvPr/>
        </p:nvSpPr>
        <p:spPr>
          <a:xfrm>
            <a:off x="80647" y="5056163"/>
            <a:ext cx="8984201" cy="38906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A megfelelő jogosultsággal rendelkező ügyintézőnek, a kezelni kívánt adatok eléréshez kötelező használnia a szűrés funkció „Sportág”, „Évad”, „Sportszervezet” paramétereit. A „Játékos” státusz paraméter használata opcionális.</a:t>
            </a:r>
          </a:p>
        </p:txBody>
      </p:sp>
      <p:sp>
        <p:nvSpPr>
          <p:cNvPr id="19" name="Téglalap 18"/>
          <p:cNvSpPr/>
          <p:nvPr/>
        </p:nvSpPr>
        <p:spPr>
          <a:xfrm>
            <a:off x="5149590" y="742660"/>
            <a:ext cx="3985778" cy="503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00" dirty="0" smtClean="0">
                <a:solidFill>
                  <a:schemeClr val="tx1"/>
                </a:solidFill>
              </a:rPr>
              <a:t>„Adatmező” szintű – részletesebb – információhoz a képernyő jobb felső sarkában található „info” gombbal juthat a felhasználó.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21" name="Ellipszis 20"/>
          <p:cNvSpPr/>
          <p:nvPr/>
        </p:nvSpPr>
        <p:spPr>
          <a:xfrm>
            <a:off x="4788024" y="832502"/>
            <a:ext cx="324000" cy="324000"/>
          </a:xfrm>
          <a:prstGeom prst="ellipse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i</a:t>
            </a:r>
            <a:endParaRPr lang="hu-HU" sz="2400" b="1" dirty="0"/>
          </a:p>
        </p:txBody>
      </p:sp>
      <p:sp>
        <p:nvSpPr>
          <p:cNvPr id="26" name="Téglalap 25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 smtClean="0">
                <a:solidFill>
                  <a:schemeClr val="tx1"/>
                </a:solidFill>
              </a:rPr>
              <a:t>Játékosok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 smtClean="0">
                <a:solidFill>
                  <a:schemeClr val="tx1"/>
                </a:solidFill>
              </a:rPr>
              <a:t>1.1.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1.2.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6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40" y="2274144"/>
            <a:ext cx="3990582" cy="209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07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61265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44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21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79018" y="44624"/>
            <a:ext cx="6213262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>
                <a:solidFill>
                  <a:srgbClr val="9BBB59"/>
                </a:solidFill>
              </a:rPr>
              <a:t>1.1.1. Az „igazolási, átigazolási </a:t>
            </a:r>
            <a:r>
              <a:rPr lang="hu-HU" sz="2000" cap="all" dirty="0" smtClean="0">
                <a:solidFill>
                  <a:srgbClr val="9BBB59"/>
                </a:solidFill>
              </a:rPr>
              <a:t>kérelem” téma </a:t>
            </a:r>
            <a:br>
              <a:rPr lang="hu-HU" sz="2000" cap="all" dirty="0" smtClean="0">
                <a:solidFill>
                  <a:srgbClr val="9BBB59"/>
                </a:solidFill>
              </a:rPr>
            </a:br>
            <a:r>
              <a:rPr lang="hu-HU" sz="2000" cap="all" dirty="0" smtClean="0">
                <a:solidFill>
                  <a:srgbClr val="9BBB59"/>
                </a:solidFill>
              </a:rPr>
              <a:t>alatt adható be a belföldi átigazolási kérelem (1/3)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21" name="Egyenes összekötő 20"/>
          <p:cNvCxnSpPr/>
          <p:nvPr/>
        </p:nvCxnSpPr>
        <p:spPr>
          <a:xfrm>
            <a:off x="7092280" y="742660"/>
            <a:ext cx="2051720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Csoportba foglalás 11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13" name="Téglalap 12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 smtClean="0">
                  <a:solidFill>
                    <a:schemeClr val="tx1"/>
                  </a:solidFill>
                </a:rPr>
                <a:t>Belföldi átigazolására vonatkozó rendelkezések kivonata:</a:t>
              </a:r>
              <a:endParaRPr lang="hu-H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Derékszögű háromszög 14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24" name="Téglalap 23"/>
          <p:cNvSpPr/>
          <p:nvPr/>
        </p:nvSpPr>
        <p:spPr>
          <a:xfrm>
            <a:off x="203200" y="1580795"/>
            <a:ext cx="8737600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Az NB I. osztályú, az NB II. osztályú és az NB III. osztályú férfi-, az NB I. osztályú női felnőtt nagypályás, illetve NB osztályú futsal (hivatásos státuszú labdarúgó, vagy gazdasági társaság esetén) sportszervezetbe történő átigazoláskor a labdarúgó átigazolásakor először a szerződést kell megkötni, ezt követően kerülhet sor az átigazolási kérelem benyújtására a mindenkor </a:t>
            </a:r>
            <a:r>
              <a:rPr lang="hu-HU" sz="1400" dirty="0" smtClean="0">
                <a:solidFill>
                  <a:schemeClr val="tx1"/>
                </a:solidFill>
              </a:rPr>
              <a:t>IFA rendszerben.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 szerződéses labdarúgó átigazolásakor az új sportszervezettel kötött szerződést </a:t>
            </a:r>
            <a:r>
              <a:rPr lang="hu-HU" sz="1400" dirty="0" smtClean="0">
                <a:solidFill>
                  <a:schemeClr val="tx1"/>
                </a:solidFill>
              </a:rPr>
              <a:t>az IFA rendszerbe kell </a:t>
            </a:r>
            <a:r>
              <a:rPr lang="hu-HU" sz="1400" dirty="0">
                <a:solidFill>
                  <a:schemeClr val="tx1"/>
                </a:solidFill>
              </a:rPr>
              <a:t>feltölteni, illetve kérés esetén az MLSZ részére, vagy az illetékes megyei (budapesti) igazgatóságnak kell leadni. A szerződés eredeti példányának megőrzése a sportszervezet felelőssége és kötelessége. Amennyiben </a:t>
            </a:r>
            <a:r>
              <a:rPr lang="hu-HU" sz="1400" dirty="0" smtClean="0">
                <a:solidFill>
                  <a:schemeClr val="tx1"/>
                </a:solidFill>
              </a:rPr>
              <a:t>az IFA rendszerbe </a:t>
            </a:r>
            <a:r>
              <a:rPr lang="hu-HU" sz="1400" dirty="0">
                <a:solidFill>
                  <a:schemeClr val="tx1"/>
                </a:solidFill>
              </a:rPr>
              <a:t>feltöltött és az eredeti szerződés között eltérés van, akkor a sportszervezet fegyelmi vétséget követ el és fegyelmi büntetéssel sújtható</a:t>
            </a:r>
            <a:r>
              <a:rPr lang="hu-HU" sz="1400" dirty="0" smtClean="0">
                <a:solidFill>
                  <a:schemeClr val="tx1"/>
                </a:solidFill>
              </a:rPr>
              <a:t>.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Átigazolásnál </a:t>
            </a:r>
            <a:r>
              <a:rPr lang="hu-HU" sz="1400" dirty="0">
                <a:solidFill>
                  <a:schemeClr val="tx1"/>
                </a:solidFill>
              </a:rPr>
              <a:t>csak valamennyi fél részéről aláírással ellátott, eredeti papír alapú dokumentum(ok) </a:t>
            </a:r>
            <a:r>
              <a:rPr lang="hu-HU" sz="1400" dirty="0" smtClean="0">
                <a:solidFill>
                  <a:schemeClr val="tx1"/>
                </a:solidFill>
              </a:rPr>
              <a:t>nyújthatóak </a:t>
            </a:r>
            <a:r>
              <a:rPr lang="hu-HU" sz="1400" dirty="0">
                <a:solidFill>
                  <a:schemeClr val="tx1"/>
                </a:solidFill>
              </a:rPr>
              <a:t>be </a:t>
            </a:r>
            <a:r>
              <a:rPr lang="hu-HU" sz="1400" dirty="0" smtClean="0">
                <a:solidFill>
                  <a:schemeClr val="tx1"/>
                </a:solidFill>
              </a:rPr>
              <a:t>az IFA rendszerben</a:t>
            </a:r>
            <a:r>
              <a:rPr lang="hu-HU" sz="1400" dirty="0">
                <a:solidFill>
                  <a:schemeClr val="tx1"/>
                </a:solidFill>
              </a:rPr>
              <a:t>, mely hiánytalanul kitöltött és tartalmazza a szükséges mellékleteket. A benyújtás időpontja </a:t>
            </a:r>
            <a:r>
              <a:rPr lang="hu-HU" sz="1400" dirty="0" smtClean="0">
                <a:solidFill>
                  <a:schemeClr val="tx1"/>
                </a:solidFill>
              </a:rPr>
              <a:t>az IFA rendszerben </a:t>
            </a:r>
            <a:r>
              <a:rPr lang="hu-HU" sz="1400" dirty="0">
                <a:solidFill>
                  <a:schemeClr val="tx1"/>
                </a:solidFill>
              </a:rPr>
              <a:t>a kérelem lezárásának időpontja (időbélyege). A benyújtás határideje az MLSZ által mindenkor meghatározott átigazolási időszak vége</a:t>
            </a:r>
            <a:r>
              <a:rPr lang="hu-HU" sz="1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" name="Téglalap 19"/>
          <p:cNvSpPr/>
          <p:nvPr/>
        </p:nvSpPr>
        <p:spPr>
          <a:xfrm>
            <a:off x="203200" y="5157192"/>
            <a:ext cx="8737600" cy="988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Amennyiben a hivatásos labdarúgó szerződése az átigazolási időszak vége előtt lejár, vagy azt a felek közös megegyezéssel megszüntetik, a labdarúgó az átigazolási időszako(ko)n kívül is átigazolható, amennyiben új sportszervezete is hivatásosként igazolja és játékjogosultsággal rendelkezik</a:t>
            </a:r>
            <a:r>
              <a:rPr lang="hu-HU" sz="1400" dirty="0" smtClean="0">
                <a:solidFill>
                  <a:schemeClr val="tx1"/>
                </a:solidFill>
              </a:rPr>
              <a:t>.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 hivatásos labdarúgó átigazolása esetén, amennyiben az átigazolásban érintett bármely fél érdekében közvetítő működik közre, felek kötelesek az átigazolási szerződésben és/vagy a labdarúgó munkaszerződésében a közvetítő személyes adatait megjelölni.</a:t>
            </a:r>
          </a:p>
        </p:txBody>
      </p:sp>
      <p:grpSp>
        <p:nvGrpSpPr>
          <p:cNvPr id="22" name="Csoportba foglalás 21"/>
          <p:cNvGrpSpPr/>
          <p:nvPr/>
        </p:nvGrpSpPr>
        <p:grpSpPr>
          <a:xfrm>
            <a:off x="-4479" y="4485118"/>
            <a:ext cx="3568367" cy="648072"/>
            <a:chOff x="-4479" y="1412776"/>
            <a:chExt cx="3280335" cy="432048"/>
          </a:xfrm>
        </p:grpSpPr>
        <p:sp>
          <p:nvSpPr>
            <p:cNvPr id="23" name="Téglalap 22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"/>
              <a:r>
                <a:rPr lang="hu-HU" sz="1600" b="1" dirty="0">
                  <a:solidFill>
                    <a:schemeClr val="tx1"/>
                  </a:solidFill>
                </a:rPr>
                <a:t>A </a:t>
              </a:r>
              <a:r>
                <a:rPr lang="hu-HU" sz="1600" b="1" dirty="0" smtClean="0">
                  <a:solidFill>
                    <a:schemeClr val="tx1"/>
                  </a:solidFill>
                </a:rPr>
                <a:t>hivatásos </a:t>
              </a:r>
              <a:r>
                <a:rPr lang="hu-HU" sz="1600" b="1" dirty="0">
                  <a:solidFill>
                    <a:schemeClr val="tx1"/>
                  </a:solidFill>
                </a:rPr>
                <a:t>labdarúgó belföldi </a:t>
              </a:r>
              <a:r>
                <a:rPr lang="hu-HU" sz="1600" b="1" dirty="0" smtClean="0">
                  <a:solidFill>
                    <a:schemeClr val="tx1"/>
                  </a:solidFill>
                </a:rPr>
                <a:t>átigazolásának specialitásai:</a:t>
              </a:r>
              <a:endParaRPr lang="hu-H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Derékszögű háromszög 24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19" name="Téglalap 18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 smtClean="0">
                <a:solidFill>
                  <a:schemeClr val="tx1"/>
                </a:solidFill>
              </a:rPr>
              <a:t>Játékosok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 smtClean="0">
                <a:solidFill>
                  <a:schemeClr val="tx1"/>
                </a:solidFill>
              </a:rPr>
              <a:t>1.1.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1.2.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5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4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21138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68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22</a:t>
            </a:fld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13" name="Téglalap 12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>
                  <a:solidFill>
                    <a:schemeClr val="tx1"/>
                  </a:solidFill>
                </a:rPr>
                <a:t>Belföldi átigazolására vonatkozó rendelkezések kivonata:</a:t>
              </a:r>
            </a:p>
          </p:txBody>
        </p:sp>
        <p:sp>
          <p:nvSpPr>
            <p:cNvPr id="15" name="Derékszögű háromszög 14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24" name="Téglalap 23"/>
          <p:cNvSpPr/>
          <p:nvPr/>
        </p:nvSpPr>
        <p:spPr>
          <a:xfrm>
            <a:off x="203200" y="1628800"/>
            <a:ext cx="8737600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spcBef>
                <a:spcPts val="300"/>
              </a:spcBef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Az </a:t>
            </a:r>
            <a:r>
              <a:rPr lang="hu-HU" sz="1400" dirty="0">
                <a:solidFill>
                  <a:schemeClr val="tx1"/>
                </a:solidFill>
              </a:rPr>
              <a:t>a sportszervezet, ahová a labdarúgó átigazolását kéri, az átigazolási kérelem benyújtása előtt gondosan vizsgálja meg az átigazolandó labdarúgó adatait</a:t>
            </a:r>
            <a:r>
              <a:rPr lang="hu-HU" sz="1400" dirty="0" smtClean="0">
                <a:solidFill>
                  <a:schemeClr val="tx1"/>
                </a:solidFill>
              </a:rPr>
              <a:t>. Az átvevő sportszervezet;</a:t>
            </a:r>
          </a:p>
          <a:p>
            <a:pPr marL="835025" lvl="1" indent="-285750">
              <a:spcBef>
                <a:spcPts val="300"/>
              </a:spcBef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chemeClr val="tx1"/>
                </a:solidFill>
              </a:rPr>
              <a:t>Ellenőrizze, hogy </a:t>
            </a:r>
            <a:r>
              <a:rPr lang="hu-HU" sz="1400" dirty="0">
                <a:solidFill>
                  <a:schemeClr val="tx1"/>
                </a:solidFill>
              </a:rPr>
              <a:t>fegyelmi eljárás, vagy fegyelmi eltiltás hatálya alatt áll-e a labdarúgó. </a:t>
            </a:r>
            <a:endParaRPr lang="hu-HU" sz="1400" dirty="0" smtClean="0">
              <a:solidFill>
                <a:schemeClr val="tx1"/>
              </a:solidFill>
            </a:endParaRPr>
          </a:p>
          <a:p>
            <a:pPr marL="835025" lvl="1" indent="-285750">
              <a:spcBef>
                <a:spcPts val="300"/>
              </a:spcBef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chemeClr val="tx1"/>
                </a:solidFill>
              </a:rPr>
              <a:t>Ellenőrizze</a:t>
            </a:r>
            <a:r>
              <a:rPr lang="hu-HU" sz="1400" dirty="0">
                <a:solidFill>
                  <a:schemeClr val="tx1"/>
                </a:solidFill>
              </a:rPr>
              <a:t>, hogy a labdarúgónak van-e érvényes szerződése aktuális sportszervezetével</a:t>
            </a:r>
            <a:r>
              <a:rPr lang="hu-HU" sz="1400" dirty="0" smtClean="0">
                <a:solidFill>
                  <a:schemeClr val="tx1"/>
                </a:solidFill>
              </a:rPr>
              <a:t>.</a:t>
            </a:r>
          </a:p>
          <a:p>
            <a:pPr marL="263525" indent="-171450">
              <a:spcBef>
                <a:spcPts val="300"/>
              </a:spcBef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 labdarúgók átigazolásához az átigazoló lapot olvashatóan, nyomtatott betűvel, tintával, írógéppel, vagy számítógéppel kell </a:t>
            </a:r>
            <a:r>
              <a:rPr lang="hu-HU" sz="1400" dirty="0" smtClean="0">
                <a:solidFill>
                  <a:schemeClr val="tx1"/>
                </a:solidFill>
              </a:rPr>
              <a:t>kitölteni, majd az IFA rendszerben </a:t>
            </a:r>
            <a:r>
              <a:rPr lang="hu-HU" sz="1400" dirty="0">
                <a:solidFill>
                  <a:schemeClr val="tx1"/>
                </a:solidFill>
              </a:rPr>
              <a:t>meghatározott szükséges adatokat kitölteni és a vonatkozó dokumentációt a rendszerbe feltölteni</a:t>
            </a:r>
            <a:r>
              <a:rPr lang="hu-HU" sz="1400" dirty="0" smtClean="0">
                <a:solidFill>
                  <a:schemeClr val="tx1"/>
                </a:solidFill>
              </a:rPr>
              <a:t>.</a:t>
            </a:r>
          </a:p>
          <a:p>
            <a:pPr marL="263525" indent="-171450">
              <a:spcBef>
                <a:spcPts val="300"/>
              </a:spcBef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Az igazoláshoz szükséges a labdarúgóról egy 3,5 cm x 4,5 cm-es színes </a:t>
            </a:r>
            <a:r>
              <a:rPr lang="hu-HU" sz="1400" dirty="0" smtClean="0">
                <a:solidFill>
                  <a:schemeClr val="tx1"/>
                </a:solidFill>
              </a:rPr>
              <a:t>fényképet feltölteni az IFA rendszerbe</a:t>
            </a:r>
            <a:r>
              <a:rPr lang="hu-HU" sz="1400" dirty="0">
                <a:solidFill>
                  <a:schemeClr val="tx1"/>
                </a:solidFill>
              </a:rPr>
              <a:t>, melyen csak válltól felfelé </a:t>
            </a:r>
            <a:r>
              <a:rPr lang="hu-HU" sz="1400" dirty="0" smtClean="0">
                <a:solidFill>
                  <a:schemeClr val="tx1"/>
                </a:solidFill>
              </a:rPr>
              <a:t>látszik.</a:t>
            </a:r>
          </a:p>
          <a:p>
            <a:pPr marL="263525" indent="-171450">
              <a:spcBef>
                <a:spcPts val="300"/>
              </a:spcBef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Az IFA rendszerben </a:t>
            </a:r>
            <a:r>
              <a:rPr lang="hu-HU" sz="1400" dirty="0">
                <a:solidFill>
                  <a:schemeClr val="tx1"/>
                </a:solidFill>
              </a:rPr>
              <a:t>az átigazolási felületen (lapon) pontosan fel kell tüntetni az átigazolás alapját, a </a:t>
            </a:r>
            <a:r>
              <a:rPr lang="hu-HU" sz="1400" dirty="0" smtClean="0">
                <a:solidFill>
                  <a:schemeClr val="tx1"/>
                </a:solidFill>
              </a:rPr>
              <a:t>„Nyilvántartási, Igazolási és Átigazolási Szabályzat” megfelelő </a:t>
            </a:r>
            <a:r>
              <a:rPr lang="hu-HU" sz="1400" dirty="0">
                <a:solidFill>
                  <a:schemeClr val="tx1"/>
                </a:solidFill>
              </a:rPr>
              <a:t>pontját</a:t>
            </a:r>
            <a:r>
              <a:rPr lang="hu-HU" sz="1400" dirty="0" smtClean="0">
                <a:solidFill>
                  <a:schemeClr val="tx1"/>
                </a:solidFill>
              </a:rPr>
              <a:t>.</a:t>
            </a:r>
          </a:p>
          <a:p>
            <a:pPr marL="263525" indent="-171450">
              <a:spcBef>
                <a:spcPts val="300"/>
              </a:spcBef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Az átigazolási lap hátoldalát (alsó részét) abban az esetben kell kitölteni, ha az átigazolni kívánó </a:t>
            </a:r>
            <a:r>
              <a:rPr lang="hu-HU" sz="1400" dirty="0" smtClean="0">
                <a:solidFill>
                  <a:schemeClr val="tx1"/>
                </a:solidFill>
              </a:rPr>
              <a:t>labdarúgó </a:t>
            </a:r>
            <a:r>
              <a:rPr lang="hu-HU" sz="1400" dirty="0">
                <a:solidFill>
                  <a:schemeClr val="tx1"/>
                </a:solidFill>
              </a:rPr>
              <a:t>érvényes szerződéssel rendelkezik aktuális sportszervezetével. </a:t>
            </a:r>
            <a:endParaRPr lang="hu-HU" sz="1400" dirty="0" smtClean="0">
              <a:solidFill>
                <a:schemeClr val="tx1"/>
              </a:solidFill>
            </a:endParaRPr>
          </a:p>
          <a:p>
            <a:pPr marL="263525" indent="-171450">
              <a:spcBef>
                <a:spcPts val="300"/>
              </a:spcBef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Az </a:t>
            </a:r>
            <a:r>
              <a:rPr lang="hu-HU" sz="1400" dirty="0">
                <a:solidFill>
                  <a:schemeClr val="tx1"/>
                </a:solidFill>
              </a:rPr>
              <a:t>átadó sportszervezetnek nyilatkoznia </a:t>
            </a:r>
            <a:r>
              <a:rPr lang="hu-HU" sz="1400" dirty="0" smtClean="0">
                <a:solidFill>
                  <a:schemeClr val="tx1"/>
                </a:solidFill>
              </a:rPr>
              <a:t>kell az </a:t>
            </a:r>
            <a:r>
              <a:rPr lang="hu-HU" sz="1400" dirty="0">
                <a:solidFill>
                  <a:schemeClr val="tx1"/>
                </a:solidFill>
              </a:rPr>
              <a:t>átigazolási díj nettó összegéről és az ÁFA-ról forintban, s ebben külön írásban kell megállapodni és rendelkezni az átigazolási jutalék, azaz a 4+1% fizetési kötelezettségről. </a:t>
            </a:r>
            <a:endParaRPr lang="hu-HU" sz="1400" dirty="0" smtClean="0">
              <a:solidFill>
                <a:schemeClr val="tx1"/>
              </a:solidFill>
            </a:endParaRPr>
          </a:p>
          <a:p>
            <a:pPr marL="263525" indent="-171450">
              <a:spcBef>
                <a:spcPts val="300"/>
              </a:spcBef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Amennyiben </a:t>
            </a:r>
            <a:r>
              <a:rPr lang="hu-HU" sz="1400" dirty="0">
                <a:solidFill>
                  <a:schemeClr val="tx1"/>
                </a:solidFill>
              </a:rPr>
              <a:t>a két sportszervezet kölcsönadásban is megegyezik, akkor </a:t>
            </a:r>
            <a:r>
              <a:rPr lang="hu-HU" sz="1400" dirty="0" smtClean="0">
                <a:solidFill>
                  <a:schemeClr val="tx1"/>
                </a:solidFill>
              </a:rPr>
              <a:t>a </a:t>
            </a:r>
            <a:r>
              <a:rPr lang="hu-HU" sz="1400" dirty="0">
                <a:solidFill>
                  <a:schemeClr val="tx1"/>
                </a:solidFill>
              </a:rPr>
              <a:t>kölcsönadás időtartamát </a:t>
            </a:r>
            <a:r>
              <a:rPr lang="hu-HU" sz="1400" dirty="0" smtClean="0">
                <a:solidFill>
                  <a:schemeClr val="tx1"/>
                </a:solidFill>
              </a:rPr>
              <a:t>meg kell adni</a:t>
            </a:r>
            <a:r>
              <a:rPr lang="hu-HU" sz="1400" dirty="0">
                <a:solidFill>
                  <a:schemeClr val="tx1"/>
                </a:solidFill>
              </a:rPr>
              <a:t>: kölcsönadás első napjának dátuma – kölcsönadás utolsó napjának </a:t>
            </a:r>
            <a:r>
              <a:rPr lang="hu-HU" sz="1400" dirty="0" smtClean="0">
                <a:solidFill>
                  <a:schemeClr val="tx1"/>
                </a:solidFill>
              </a:rPr>
              <a:t>dátuma.</a:t>
            </a:r>
          </a:p>
        </p:txBody>
      </p:sp>
      <p:sp>
        <p:nvSpPr>
          <p:cNvPr id="14" name="Téglalap 13"/>
          <p:cNvSpPr/>
          <p:nvPr/>
        </p:nvSpPr>
        <p:spPr>
          <a:xfrm>
            <a:off x="879018" y="44624"/>
            <a:ext cx="6285270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>
                <a:solidFill>
                  <a:srgbClr val="9BBB59"/>
                </a:solidFill>
              </a:rPr>
              <a:t>1.1.1. Az „igazolási, átigazolási </a:t>
            </a:r>
            <a:r>
              <a:rPr lang="hu-HU" sz="2000" cap="all" dirty="0" smtClean="0">
                <a:solidFill>
                  <a:srgbClr val="9BBB59"/>
                </a:solidFill>
              </a:rPr>
              <a:t>kérelem” téma </a:t>
            </a:r>
            <a:br>
              <a:rPr lang="hu-HU" sz="2000" cap="all" dirty="0" smtClean="0">
                <a:solidFill>
                  <a:srgbClr val="9BBB59"/>
                </a:solidFill>
              </a:rPr>
            </a:br>
            <a:r>
              <a:rPr lang="hu-HU" sz="2000" cap="all" dirty="0" smtClean="0">
                <a:solidFill>
                  <a:srgbClr val="9BBB59"/>
                </a:solidFill>
              </a:rPr>
              <a:t>alatt adható be a belföldi átigazolási kérelem (2/3)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cxnSp>
        <p:nvCxnSpPr>
          <p:cNvPr id="18" name="Egyenes összekötő 17"/>
          <p:cNvCxnSpPr/>
          <p:nvPr/>
        </p:nvCxnSpPr>
        <p:spPr>
          <a:xfrm>
            <a:off x="7092280" y="742660"/>
            <a:ext cx="2051720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églalap 15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 smtClean="0">
                <a:solidFill>
                  <a:schemeClr val="tx1"/>
                </a:solidFill>
              </a:rPr>
              <a:t>Játékosok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 smtClean="0">
                <a:solidFill>
                  <a:schemeClr val="tx1"/>
                </a:solidFill>
              </a:rPr>
              <a:t>1.1.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1.2.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3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89729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92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23</a:t>
            </a:fld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-4479" y="908720"/>
            <a:ext cx="3098383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b="1" dirty="0" smtClean="0">
                <a:solidFill>
                  <a:schemeClr val="tx1"/>
                </a:solidFill>
              </a:rPr>
              <a:t>Belföldi kölcsönadás </a:t>
            </a:r>
            <a:br>
              <a:rPr lang="hu-HU" sz="1600" b="1" dirty="0" smtClean="0">
                <a:solidFill>
                  <a:schemeClr val="tx1"/>
                </a:solidFill>
              </a:rPr>
            </a:br>
            <a:r>
              <a:rPr lang="hu-HU" sz="1600" b="1" dirty="0" smtClean="0">
                <a:solidFill>
                  <a:schemeClr val="tx1"/>
                </a:solidFill>
              </a:rPr>
              <a:t>specialitásai:</a:t>
            </a:r>
            <a:endParaRPr lang="hu-HU" sz="1600" b="1" dirty="0">
              <a:solidFill>
                <a:schemeClr val="tx1"/>
              </a:solidFill>
            </a:endParaRPr>
          </a:p>
        </p:txBody>
      </p:sp>
      <p:sp>
        <p:nvSpPr>
          <p:cNvPr id="15" name="Derékszögű háromszög 14"/>
          <p:cNvSpPr/>
          <p:nvPr/>
        </p:nvSpPr>
        <p:spPr>
          <a:xfrm>
            <a:off x="3093904" y="908720"/>
            <a:ext cx="469984" cy="64770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b="1" dirty="0"/>
          </a:p>
        </p:txBody>
      </p:sp>
      <p:sp>
        <p:nvSpPr>
          <p:cNvPr id="24" name="Téglalap 23"/>
          <p:cNvSpPr/>
          <p:nvPr/>
        </p:nvSpPr>
        <p:spPr>
          <a:xfrm>
            <a:off x="203200" y="1628800"/>
            <a:ext cx="8737600" cy="475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 labdarúgó kölcsönadása átigazolásnak minősül. Az oda-, illetve visszaigazolás két átigazolásnak minősül</a:t>
            </a:r>
            <a:r>
              <a:rPr lang="hu-HU" sz="1400" dirty="0" smtClean="0">
                <a:solidFill>
                  <a:schemeClr val="tx1"/>
                </a:solidFill>
              </a:rPr>
              <a:t>.</a:t>
            </a:r>
          </a:p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Kölcsönadni </a:t>
            </a:r>
            <a:r>
              <a:rPr lang="hu-HU" sz="1400" dirty="0">
                <a:solidFill>
                  <a:schemeClr val="tx1"/>
                </a:solidFill>
              </a:rPr>
              <a:t>csak az MLSZ-nél, vagy a megyei (budapesti) igazgatóságnál érvényes szerződéssel rendelkező, nyilvántartásba vett labdarúgót lehet</a:t>
            </a:r>
            <a:r>
              <a:rPr lang="hu-HU" sz="1400" dirty="0" smtClean="0">
                <a:solidFill>
                  <a:schemeClr val="tx1"/>
                </a:solidFill>
              </a:rPr>
              <a:t>.</a:t>
            </a:r>
          </a:p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Kölcsönadás a szerződéses labdarúgó, az átadó és az átvevő sportszervezet közös írásbeli megállapodása alapján vagy a nyári, vagy a téli átigazolási időszakban, meghatározott </a:t>
            </a:r>
            <a:r>
              <a:rPr lang="hu-HU" sz="1400" dirty="0" smtClean="0">
                <a:solidFill>
                  <a:schemeClr val="tx1"/>
                </a:solidFill>
              </a:rPr>
              <a:t>időre (legfeljebb </a:t>
            </a:r>
            <a:r>
              <a:rPr lang="hu-HU" sz="1400" dirty="0">
                <a:solidFill>
                  <a:schemeClr val="tx1"/>
                </a:solidFill>
              </a:rPr>
              <a:t>a szerződés </a:t>
            </a:r>
            <a:r>
              <a:rPr lang="hu-HU" sz="1400" dirty="0" smtClean="0">
                <a:solidFill>
                  <a:schemeClr val="tx1"/>
                </a:solidFill>
              </a:rPr>
              <a:t>időtartamáig) </a:t>
            </a:r>
            <a:r>
              <a:rPr lang="hu-HU" sz="1400" dirty="0">
                <a:solidFill>
                  <a:schemeClr val="tx1"/>
                </a:solidFill>
              </a:rPr>
              <a:t>történhet</a:t>
            </a:r>
            <a:r>
              <a:rPr lang="hu-HU" sz="1400" dirty="0" smtClean="0">
                <a:solidFill>
                  <a:schemeClr val="tx1"/>
                </a:solidFill>
              </a:rPr>
              <a:t>.</a:t>
            </a:r>
          </a:p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 kölcsönadás minimális időtartama a két átigazolási időszak közötti időtartam, annak lejárati dátuma tehát a nyári, vagy a téli átigazolási időszak kezdete </a:t>
            </a:r>
            <a:r>
              <a:rPr lang="hu-HU" sz="1400" dirty="0" smtClean="0">
                <a:solidFill>
                  <a:schemeClr val="tx1"/>
                </a:solidFill>
              </a:rPr>
              <a:t>kell </a:t>
            </a:r>
            <a:r>
              <a:rPr lang="hu-HU" sz="1400" dirty="0">
                <a:solidFill>
                  <a:schemeClr val="tx1"/>
                </a:solidFill>
              </a:rPr>
              <a:t>legyen</a:t>
            </a:r>
            <a:r>
              <a:rPr lang="hu-HU" sz="1400" dirty="0" smtClean="0">
                <a:solidFill>
                  <a:schemeClr val="tx1"/>
                </a:solidFill>
              </a:rPr>
              <a:t>.</a:t>
            </a:r>
          </a:p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 kölcsönadásra ugyanazok a képzési kártalanításra és a szolidaritási mechanizmusra, működési költségtérítésre vonatkozó szabályok vonatkoznak, mint az átigazolásra</a:t>
            </a:r>
            <a:r>
              <a:rPr lang="hu-HU" sz="1400" dirty="0" smtClean="0">
                <a:solidFill>
                  <a:schemeClr val="tx1"/>
                </a:solidFill>
              </a:rPr>
              <a:t>.</a:t>
            </a:r>
          </a:p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 kölcsönadó és a kölcsönvevő sportszervezetnek írásban kell megállapodást kötni, amelyben rendelkeznek az átigazolási (kölcsönadási) díj összegéről, továbbá arról is, hogy a labdarúgó javadalmazását a kölcsönadó, vagy a kölcsönvevő sportszervezet fizeti</a:t>
            </a:r>
            <a:r>
              <a:rPr lang="hu-HU" sz="1400" dirty="0" smtClean="0">
                <a:solidFill>
                  <a:schemeClr val="tx1"/>
                </a:solidFill>
              </a:rPr>
              <a:t>. </a:t>
            </a:r>
          </a:p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 kölcsönadási megállapodást az eredeti szerződést nyilvántartásba vett </a:t>
            </a:r>
            <a:r>
              <a:rPr lang="hu-HU" sz="1400" dirty="0" smtClean="0">
                <a:solidFill>
                  <a:schemeClr val="tx1"/>
                </a:solidFill>
              </a:rPr>
              <a:t>szervezetnél le </a:t>
            </a:r>
            <a:r>
              <a:rPr lang="hu-HU" sz="1400" dirty="0">
                <a:solidFill>
                  <a:schemeClr val="tx1"/>
                </a:solidFill>
              </a:rPr>
              <a:t>kell adni </a:t>
            </a:r>
            <a:r>
              <a:rPr lang="hu-HU" sz="1400" dirty="0" smtClean="0">
                <a:solidFill>
                  <a:schemeClr val="tx1"/>
                </a:solidFill>
              </a:rPr>
              <a:t>az IFA rendszer </a:t>
            </a:r>
            <a:r>
              <a:rPr lang="hu-HU" sz="1400" dirty="0">
                <a:solidFill>
                  <a:schemeClr val="tx1"/>
                </a:solidFill>
              </a:rPr>
              <a:t>útján. Bármelyik érdekelt fél aláírásának hiányában az átigazolás nem hajtható végre</a:t>
            </a:r>
            <a:r>
              <a:rPr lang="hu-HU" sz="1400" dirty="0" smtClean="0">
                <a:solidFill>
                  <a:schemeClr val="tx1"/>
                </a:solidFill>
              </a:rPr>
              <a:t>.</a:t>
            </a:r>
          </a:p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 játékjog használati jogának kölcsönadása nem érinti a kölcsönadó sportszervezetnek a játékjog használata feletti rendelkezési jogát, szerződését, azt a munkaszerződéstől eltérő foglalkoztatásnak kell tekinteni a labdarúgóval kötött szerződés lejártáig. Hivatásos versenyengedély a labdarúgónak csak hivatásos munkaszerződéssel, vagy hivatásos megbízási szerződéssel rendelkező labdarúgó részére állítható ki</a:t>
            </a:r>
            <a:r>
              <a:rPr lang="hu-HU" sz="1400" dirty="0" smtClean="0">
                <a:solidFill>
                  <a:schemeClr val="tx1"/>
                </a:solidFill>
              </a:rPr>
              <a:t>.</a:t>
            </a:r>
          </a:p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Hiányosan </a:t>
            </a:r>
            <a:r>
              <a:rPr lang="hu-HU" sz="1400" dirty="0">
                <a:solidFill>
                  <a:schemeClr val="tx1"/>
                </a:solidFill>
              </a:rPr>
              <a:t>benyújtott átigazolási kérelmet az igazoló szerv nem vehet át.</a:t>
            </a:r>
            <a:endParaRPr lang="hu-HU" sz="1400" dirty="0" smtClean="0">
              <a:solidFill>
                <a:schemeClr val="tx1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879018" y="44624"/>
            <a:ext cx="6285270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 smtClean="0">
                <a:solidFill>
                  <a:srgbClr val="9BBB59"/>
                </a:solidFill>
              </a:rPr>
              <a:t>1.1.1. Az </a:t>
            </a:r>
            <a:r>
              <a:rPr lang="hu-HU" sz="2000" cap="all" dirty="0">
                <a:solidFill>
                  <a:srgbClr val="9BBB59"/>
                </a:solidFill>
              </a:rPr>
              <a:t>„igazolási, átigazolási </a:t>
            </a:r>
            <a:r>
              <a:rPr lang="hu-HU" sz="2000" cap="all" dirty="0" smtClean="0">
                <a:solidFill>
                  <a:srgbClr val="9BBB59"/>
                </a:solidFill>
              </a:rPr>
              <a:t>kérelem” téma </a:t>
            </a:r>
            <a:br>
              <a:rPr lang="hu-HU" sz="2000" cap="all" dirty="0" smtClean="0">
                <a:solidFill>
                  <a:srgbClr val="9BBB59"/>
                </a:solidFill>
              </a:rPr>
            </a:br>
            <a:r>
              <a:rPr lang="hu-HU" sz="2000" cap="all" dirty="0" smtClean="0">
                <a:solidFill>
                  <a:srgbClr val="9BBB59"/>
                </a:solidFill>
              </a:rPr>
              <a:t>alatt adható be a belföldi átigazolási kérelem (3/3)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cxnSp>
        <p:nvCxnSpPr>
          <p:cNvPr id="11" name="Egyenes összekötő 10"/>
          <p:cNvCxnSpPr/>
          <p:nvPr/>
        </p:nvCxnSpPr>
        <p:spPr>
          <a:xfrm>
            <a:off x="7092280" y="742660"/>
            <a:ext cx="2051720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églalap 15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 smtClean="0">
                <a:solidFill>
                  <a:schemeClr val="tx1"/>
                </a:solidFill>
              </a:rPr>
              <a:t>Játékosok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 smtClean="0">
                <a:solidFill>
                  <a:schemeClr val="tx1"/>
                </a:solidFill>
              </a:rPr>
              <a:t>1.1.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1.2.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8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2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6982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16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églalap 14"/>
          <p:cNvSpPr/>
          <p:nvPr/>
        </p:nvSpPr>
        <p:spPr>
          <a:xfrm>
            <a:off x="106442" y="1628800"/>
            <a:ext cx="4127121" cy="36110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24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79018" y="44624"/>
            <a:ext cx="5133142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 smtClean="0">
                <a:solidFill>
                  <a:srgbClr val="9BBB59"/>
                </a:solidFill>
              </a:rPr>
              <a:t>1.1.2. </a:t>
            </a:r>
            <a:r>
              <a:rPr lang="hu-HU" sz="2000" cap="all" dirty="0">
                <a:solidFill>
                  <a:srgbClr val="9BBB59"/>
                </a:solidFill>
              </a:rPr>
              <a:t>A „nemzetközi átigazolási kérelem” </a:t>
            </a:r>
            <a:br>
              <a:rPr lang="hu-HU" sz="2000" cap="all" dirty="0">
                <a:solidFill>
                  <a:srgbClr val="9BBB59"/>
                </a:solidFill>
              </a:rPr>
            </a:br>
            <a:r>
              <a:rPr lang="hu-HU" sz="2000" cap="all" dirty="0">
                <a:solidFill>
                  <a:srgbClr val="9BBB59"/>
                </a:solidFill>
              </a:rPr>
              <a:t>téma alatt az alábbi funkciók érhetőek el</a:t>
            </a:r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21" name="Egyenes összekötő 20"/>
          <p:cNvCxnSpPr/>
          <p:nvPr/>
        </p:nvCxnSpPr>
        <p:spPr>
          <a:xfrm>
            <a:off x="6012160" y="742660"/>
            <a:ext cx="3131840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ábláza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6847"/>
              </p:ext>
            </p:extLst>
          </p:nvPr>
        </p:nvGraphicFramePr>
        <p:xfrm>
          <a:off x="4305176" y="1628800"/>
          <a:ext cx="4759134" cy="361565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37704"/>
                <a:gridCol w="1004756"/>
                <a:gridCol w="3416674"/>
              </a:tblGrid>
              <a:tr h="428619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Funkció</a:t>
                      </a:r>
                      <a:b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megnevezése</a:t>
                      </a:r>
                      <a:endParaRPr lang="hu-H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Funkció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hu-HU" sz="1200" baseline="0" dirty="0" smtClean="0">
                          <a:solidFill>
                            <a:schemeClr val="tx1"/>
                          </a:solidFill>
                        </a:rPr>
                        <a:t>rövid leírása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hu-HU" sz="1200" dirty="0" smtClean="0"/>
                        <a:t>Új felvitel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hu-HU" sz="1200" dirty="0" smtClean="0"/>
                        <a:t>A megfelelő jogosultsággal rendelkező ügyintéző</a:t>
                      </a:r>
                      <a:r>
                        <a:rPr lang="hu-HU" sz="1200" baseline="0" dirty="0" smtClean="0"/>
                        <a:t> itt adhatja be a befelé történő igazolási, átigazolási kérelmeket.</a:t>
                      </a:r>
                      <a:r>
                        <a:rPr lang="hu-HU" sz="1200" baseline="30000" dirty="0" smtClean="0"/>
                        <a:t>1</a:t>
                      </a:r>
                      <a:endParaRPr lang="hu-HU" sz="1200" baseline="300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151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hu-HU" sz="1200" dirty="0" smtClean="0"/>
                        <a:t>2.</a:t>
                      </a:r>
                      <a:endParaRPr lang="hu-HU" sz="12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hu-HU" sz="1200" dirty="0" smtClean="0"/>
                        <a:t>Módosít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hu-HU" sz="1200" dirty="0" smtClean="0"/>
                        <a:t>Az</a:t>
                      </a:r>
                      <a:r>
                        <a:rPr lang="hu-HU" sz="1200" baseline="0" dirty="0" smtClean="0"/>
                        <a:t> átvevő/á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</a:rPr>
                        <a:t>tadó sportszervezet </a:t>
                      </a:r>
                      <a:r>
                        <a:rPr lang="hu-HU" sz="1200" dirty="0" smtClean="0"/>
                        <a:t>megfelelő jogosultsággal rendelkező ügyintézője itt változtathatja meg</a:t>
                      </a:r>
                      <a:r>
                        <a:rPr lang="hu-HU" sz="1200" baseline="0" dirty="0" smtClean="0"/>
                        <a:t> </a:t>
                      </a:r>
                      <a:r>
                        <a:rPr lang="hu-HU" sz="1200" dirty="0" smtClean="0"/>
                        <a:t>a befelé</a:t>
                      </a:r>
                      <a:r>
                        <a:rPr lang="hu-HU" sz="1200" baseline="0" dirty="0" smtClean="0"/>
                        <a:t> irányuló „Beadott”, vagy „Hiánypótolt” státuszú kérelmeket. 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803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hu-HU" sz="1200" dirty="0" smtClean="0"/>
                        <a:t>3.</a:t>
                      </a:r>
                      <a:endParaRPr lang="hu-HU" sz="12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hu-HU" sz="1200" dirty="0" smtClean="0"/>
                        <a:t>Megtekint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A megfelelő jogosultsággal rendelkező</a:t>
                      </a:r>
                      <a:r>
                        <a:rPr lang="hu-HU" sz="1200" baseline="0" dirty="0" smtClean="0"/>
                        <a:t> ügyintéző itt tekintheti meg – módosítás nélkül – a korábban felvitt adatokat.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151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hu-HU" sz="1200" dirty="0" smtClean="0"/>
                        <a:t>4.</a:t>
                      </a:r>
                      <a:endParaRPr lang="hu-HU" sz="12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hu-HU" sz="1200" dirty="0" smtClean="0"/>
                        <a:t>Töröl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hu-HU" sz="1200" dirty="0" smtClean="0"/>
                        <a:t>A megfelelő jogosultsággal rendelkező</a:t>
                      </a:r>
                      <a:r>
                        <a:rPr lang="hu-HU" sz="1200" baseline="0" dirty="0" smtClean="0"/>
                        <a:t> ügyintéző itt törölheti a nemzetközi igazolási, átigazolási kérelmet, amennyiben az „Be” irány és „Beadott” státuszban van.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8619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hu-HU" sz="1200" dirty="0" smtClean="0"/>
                        <a:t>5. </a:t>
                      </a:r>
                      <a:endParaRPr lang="hu-HU" sz="12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hu-HU" sz="1200" dirty="0" smtClean="0"/>
                        <a:t>Játékos adatlap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hu-HU" sz="1200" dirty="0" smtClean="0"/>
                        <a:t>A megfelelő jogosultsággal rendelkező ügyintéző itt nézheti</a:t>
                      </a:r>
                      <a:r>
                        <a:rPr lang="hu-HU" sz="1200" baseline="0" dirty="0" smtClean="0"/>
                        <a:t> meg a listából kiválasztott játékos adatait.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4" name="Csoportba foglalás 13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16" name="Téglalap 15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 smtClean="0">
                  <a:solidFill>
                    <a:schemeClr val="tx1"/>
                  </a:solidFill>
                </a:rPr>
                <a:t>A </a:t>
              </a:r>
              <a:r>
                <a:rPr lang="hu-HU" sz="1600" b="1" dirty="0">
                  <a:solidFill>
                    <a:schemeClr val="tx1"/>
                  </a:solidFill>
                </a:rPr>
                <a:t>témához tartozó </a:t>
              </a:r>
              <a:br>
                <a:rPr lang="hu-HU" sz="1600" b="1" dirty="0">
                  <a:solidFill>
                    <a:schemeClr val="tx1"/>
                  </a:solidFill>
                </a:rPr>
              </a:br>
              <a:r>
                <a:rPr lang="hu-HU" sz="1600" b="1" dirty="0">
                  <a:solidFill>
                    <a:schemeClr val="tx1"/>
                  </a:solidFill>
                </a:rPr>
                <a:t>legfőbb funkciók:</a:t>
              </a:r>
            </a:p>
          </p:txBody>
        </p:sp>
        <p:sp>
          <p:nvSpPr>
            <p:cNvPr id="20" name="Derékszögű háromszög 19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23" name="Szövegdoboz 22"/>
          <p:cNvSpPr txBox="1"/>
          <p:nvPr/>
        </p:nvSpPr>
        <p:spPr>
          <a:xfrm>
            <a:off x="80647" y="6324706"/>
            <a:ext cx="451080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sz="900" dirty="0"/>
              <a:t>1</a:t>
            </a:r>
            <a:r>
              <a:rPr lang="hu-HU" sz="900" dirty="0" smtClean="0"/>
              <a:t>: A </a:t>
            </a:r>
            <a:r>
              <a:rPr lang="hu-HU" sz="900" dirty="0"/>
              <a:t>kifelé történő tranzakciókat az MLSZ </a:t>
            </a:r>
            <a:r>
              <a:rPr lang="hu-HU" sz="900" dirty="0" smtClean="0"/>
              <a:t>„Nyilvántartási ügyintézője” kezdeményezheti.</a:t>
            </a:r>
            <a:endParaRPr lang="hu-HU" sz="900" dirty="0"/>
          </a:p>
        </p:txBody>
      </p:sp>
      <p:sp>
        <p:nvSpPr>
          <p:cNvPr id="19" name="Téglalap 18"/>
          <p:cNvSpPr/>
          <p:nvPr/>
        </p:nvSpPr>
        <p:spPr>
          <a:xfrm>
            <a:off x="80647" y="5805264"/>
            <a:ext cx="8983663" cy="531723"/>
          </a:xfrm>
          <a:prstGeom prst="rect">
            <a:avLst/>
          </a:prstGeom>
          <a:solidFill>
            <a:srgbClr val="D7E4BD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A megfelelő jogosultsággal rendelkező ügyintéző itt kezdeményezheti a magyar, vagy külföldi állampolgárságú játékosok külföldről Magyarországra történő igazolását, átigazolását (kölcsönadását); valamint itt tekintheti meg azokat a nemzetközi átigazolási kezdeményezéseket, amelyek a sportszervezetéhez igazolt játékosok külföldre történő átigazolási kérelmeit tartalmazzák.</a:t>
            </a:r>
          </a:p>
        </p:txBody>
      </p:sp>
      <p:sp>
        <p:nvSpPr>
          <p:cNvPr id="24" name="Téglalap 23"/>
          <p:cNvSpPr/>
          <p:nvPr/>
        </p:nvSpPr>
        <p:spPr>
          <a:xfrm>
            <a:off x="80647" y="5373216"/>
            <a:ext cx="8984201" cy="36004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A megfelelő jogosultsággal rendelkező ügyintézőnek, a kezelni kívánt adatok eléréshez kötelező használnia a szűrés funkció „Sportág”, „Évad”, „Sportszervezet” paramétereit. A „Státusz” és „Játékos” szűrési paraméterek használata opcionális.</a:t>
            </a:r>
          </a:p>
        </p:txBody>
      </p:sp>
      <p:sp>
        <p:nvSpPr>
          <p:cNvPr id="26" name="Téglalap 25"/>
          <p:cNvSpPr/>
          <p:nvPr/>
        </p:nvSpPr>
        <p:spPr>
          <a:xfrm>
            <a:off x="5149590" y="742660"/>
            <a:ext cx="3985778" cy="503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00" dirty="0" smtClean="0">
                <a:solidFill>
                  <a:schemeClr val="tx1"/>
                </a:solidFill>
              </a:rPr>
              <a:t>„Adatmező” szintű – részletesebb – információhoz a képernyő jobb felső sarkában található „info” gombbal juthat a felhasználó.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28" name="Ellipszis 27"/>
          <p:cNvSpPr/>
          <p:nvPr/>
        </p:nvSpPr>
        <p:spPr>
          <a:xfrm>
            <a:off x="4788024" y="832502"/>
            <a:ext cx="324000" cy="324000"/>
          </a:xfrm>
          <a:prstGeom prst="ellipse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i</a:t>
            </a:r>
            <a:endParaRPr lang="hu-HU" sz="2400" b="1" dirty="0"/>
          </a:p>
        </p:txBody>
      </p:sp>
      <p:sp>
        <p:nvSpPr>
          <p:cNvPr id="22" name="Téglalap 21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 smtClean="0">
                <a:solidFill>
                  <a:schemeClr val="tx1"/>
                </a:solidFill>
              </a:rPr>
              <a:t>Játékosok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 smtClean="0">
                <a:solidFill>
                  <a:schemeClr val="tx1"/>
                </a:solidFill>
              </a:rPr>
              <a:t>1.1.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1.2.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8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51" name="Picture 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55" y="2461936"/>
            <a:ext cx="3889494" cy="194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1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90402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0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25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79018" y="44624"/>
            <a:ext cx="5997238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 smtClean="0">
                <a:solidFill>
                  <a:srgbClr val="9BBB59"/>
                </a:solidFill>
              </a:rPr>
              <a:t>1.1.2. </a:t>
            </a:r>
            <a:r>
              <a:rPr lang="hu-HU" sz="2000" cap="all" dirty="0">
                <a:solidFill>
                  <a:srgbClr val="9BBB59"/>
                </a:solidFill>
              </a:rPr>
              <a:t>Az </a:t>
            </a:r>
            <a:r>
              <a:rPr lang="hu-HU" sz="2000" cap="all" dirty="0" smtClean="0">
                <a:solidFill>
                  <a:srgbClr val="9BBB59"/>
                </a:solidFill>
              </a:rPr>
              <a:t>„nemzetközi átigazolási kérelem” </a:t>
            </a:r>
            <a:r>
              <a:rPr lang="hu-HU" sz="2000" cap="all" dirty="0">
                <a:solidFill>
                  <a:srgbClr val="9BBB59"/>
                </a:solidFill>
              </a:rPr>
              <a:t>téma </a:t>
            </a:r>
            <a:r>
              <a:rPr lang="hu-HU" sz="2000" cap="all" dirty="0" smtClean="0">
                <a:solidFill>
                  <a:srgbClr val="9BBB59"/>
                </a:solidFill>
              </a:rPr>
              <a:t/>
            </a:r>
            <a:br>
              <a:rPr lang="hu-HU" sz="2000" cap="all" dirty="0" smtClean="0">
                <a:solidFill>
                  <a:srgbClr val="9BBB59"/>
                </a:solidFill>
              </a:rPr>
            </a:br>
            <a:r>
              <a:rPr lang="hu-HU" sz="2000" cap="all" dirty="0" smtClean="0">
                <a:solidFill>
                  <a:srgbClr val="9BBB59"/>
                </a:solidFill>
              </a:rPr>
              <a:t>alatt </a:t>
            </a:r>
            <a:r>
              <a:rPr lang="hu-HU" sz="2000" cap="all" dirty="0">
                <a:solidFill>
                  <a:srgbClr val="9BBB59"/>
                </a:solidFill>
              </a:rPr>
              <a:t>adható be a </a:t>
            </a:r>
            <a:r>
              <a:rPr lang="hu-HU" sz="2000" cap="all" dirty="0" smtClean="0">
                <a:solidFill>
                  <a:srgbClr val="9BBB59"/>
                </a:solidFill>
              </a:rPr>
              <a:t>nemzetközi átigazolási kérelem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21" name="Egyenes összekötő 20"/>
          <p:cNvCxnSpPr/>
          <p:nvPr/>
        </p:nvCxnSpPr>
        <p:spPr>
          <a:xfrm>
            <a:off x="6876256" y="742660"/>
            <a:ext cx="2267744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/>
          <p:cNvSpPr/>
          <p:nvPr/>
        </p:nvSpPr>
        <p:spPr>
          <a:xfrm>
            <a:off x="-4479" y="908720"/>
            <a:ext cx="3098383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ctr"/>
          <a:lstStyle/>
          <a:p>
            <a:r>
              <a:rPr lang="hu-HU" sz="1600" b="1" dirty="0" smtClean="0">
                <a:solidFill>
                  <a:schemeClr val="tx1"/>
                </a:solidFill>
              </a:rPr>
              <a:t>Nemzetközi átigazolásra vonatkozó rendelkezések kivonata:</a:t>
            </a:r>
            <a:endParaRPr lang="hu-HU" sz="1600" b="1" dirty="0">
              <a:solidFill>
                <a:schemeClr val="tx1"/>
              </a:solidFill>
            </a:endParaRPr>
          </a:p>
        </p:txBody>
      </p:sp>
      <p:sp>
        <p:nvSpPr>
          <p:cNvPr id="15" name="Derékszögű háromszög 14"/>
          <p:cNvSpPr/>
          <p:nvPr/>
        </p:nvSpPr>
        <p:spPr>
          <a:xfrm>
            <a:off x="3093904" y="908720"/>
            <a:ext cx="469984" cy="64770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b="1" dirty="0"/>
          </a:p>
        </p:txBody>
      </p:sp>
      <p:sp>
        <p:nvSpPr>
          <p:cNvPr id="22" name="Téglalap 21"/>
          <p:cNvSpPr/>
          <p:nvPr/>
        </p:nvSpPr>
        <p:spPr>
          <a:xfrm>
            <a:off x="203200" y="1628800"/>
            <a:ext cx="8737600" cy="475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 </a:t>
            </a:r>
            <a:r>
              <a:rPr lang="hu-HU" sz="1400" dirty="0" smtClean="0">
                <a:solidFill>
                  <a:schemeClr val="tx1"/>
                </a:solidFill>
              </a:rPr>
              <a:t>„Nyilvántartási</a:t>
            </a:r>
            <a:r>
              <a:rPr lang="hu-HU" sz="1400" dirty="0">
                <a:solidFill>
                  <a:schemeClr val="tx1"/>
                </a:solidFill>
              </a:rPr>
              <a:t>, Igazolási és Átigazolási </a:t>
            </a:r>
            <a:r>
              <a:rPr lang="hu-HU" sz="1400" dirty="0" smtClean="0">
                <a:solidFill>
                  <a:schemeClr val="tx1"/>
                </a:solidFill>
              </a:rPr>
              <a:t>Szabályzat” </a:t>
            </a:r>
            <a:r>
              <a:rPr lang="hu-HU" sz="1400" dirty="0">
                <a:solidFill>
                  <a:schemeClr val="tx1"/>
                </a:solidFill>
              </a:rPr>
              <a:t>nemzetközi átigazolásra vonatkozó rendelkezései a strandlabdarúgás szakágra nem vonatkoznak, külföldi állampolgárságú strandlabdarúgók leigazolásának feltételeit az adott bajnokságok versenykiírásai szabályozzák.</a:t>
            </a:r>
          </a:p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 labdarúgó nem magyar sportszervezethez történő </a:t>
            </a:r>
            <a:r>
              <a:rPr lang="hu-HU" sz="1400" dirty="0" smtClean="0">
                <a:solidFill>
                  <a:schemeClr val="tx1"/>
                </a:solidFill>
              </a:rPr>
              <a:t>igazolása / </a:t>
            </a:r>
            <a:r>
              <a:rPr lang="hu-HU" sz="1400" dirty="0">
                <a:solidFill>
                  <a:schemeClr val="tx1"/>
                </a:solidFill>
              </a:rPr>
              <a:t>átigazolása esetén, a sportszervezetek, a labdarúgók, az MLSZ részére megfizetendő átigazolási jutalék (4+1%) fizetési kötelezettséget minden esetben kötelesek a szerződésben </a:t>
            </a:r>
            <a:r>
              <a:rPr lang="hu-HU" sz="1400" dirty="0" smtClean="0">
                <a:solidFill>
                  <a:schemeClr val="tx1"/>
                </a:solidFill>
              </a:rPr>
              <a:t>(„ki </a:t>
            </a:r>
            <a:r>
              <a:rPr lang="hu-HU" sz="1400" dirty="0">
                <a:solidFill>
                  <a:schemeClr val="tx1"/>
                </a:solidFill>
              </a:rPr>
              <a:t>a fizető </a:t>
            </a:r>
            <a:r>
              <a:rPr lang="hu-HU" sz="1400" dirty="0" smtClean="0">
                <a:solidFill>
                  <a:schemeClr val="tx1"/>
                </a:solidFill>
              </a:rPr>
              <a:t>fél”) rögzíteni</a:t>
            </a:r>
            <a:r>
              <a:rPr lang="hu-HU" sz="1400" dirty="0">
                <a:solidFill>
                  <a:schemeClr val="tx1"/>
                </a:solidFill>
              </a:rPr>
              <a:t>.</a:t>
            </a:r>
          </a:p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Nemzetközi átigazolás esetén a magyar sportszervezet köteles mindenkor a magyar labdarúgás, és az MLSZ közvetlen és közvetett érdekeit szem előtt tartva eljárni, azok érdekében közvetítőként fellépni, illetve az MLSZ írásos engedélyével jogcselekményeket kezdeményezni.</a:t>
            </a:r>
          </a:p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Az MLSZ a nem magyar állampolgárságú, magyar sportszervezethez igazolt labdarúgó versenyengedélyének lejárati határidejét az érintett labdarúgó tartózkodási engedélyének lejárati dátumához igazítja. Nem magyar állampolgárságú labdarúgó leigazolásánál az MLSZ jogosult a versenyengedélyt ezen indokkal fél, vagy egész bajnoki szezonnál rövidebb időre kiállítani.</a:t>
            </a:r>
          </a:p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 tartózkodási engedély bemutatása nem kötelező a versenyengedély kérelem és igazoló lap benyújtásakor azon fiatal (18 éven aluli) labdarúgó részéről, akinek állandó bejelentett lakcíme, illetve az átvevő magyar sportszervezet székhelye nincs 50 km-nél messzebb a közös határátkelőtől, feltéve, hogy a labdarúgó otthon lakik. Tehát a labdarúgó állandó bejelentett lakcíme és a sportszervezet közötti távolság nem haladhatja meg összesen a 100 </a:t>
            </a:r>
            <a:r>
              <a:rPr lang="hu-HU" sz="1400" dirty="0" smtClean="0">
                <a:solidFill>
                  <a:schemeClr val="tx1"/>
                </a:solidFill>
              </a:rPr>
              <a:t>km-t. Ez </a:t>
            </a:r>
            <a:r>
              <a:rPr lang="hu-HU" sz="1400" dirty="0">
                <a:solidFill>
                  <a:schemeClr val="tx1"/>
                </a:solidFill>
              </a:rPr>
              <a:t>a kivétel 18 éven felüliek esetében is alkalmazható, amennyiben a labdarúgót leigazoló sportszervezet írásban nyilatkozik arról, hogy a labdarúgó nem él életvitelszerűen Magyarországon, csak edzéseken és mérkőzésen vesz részt, ezért részére tartózkodási engedély kiváltása nem szükséges. Ezen engedményre alapot adó tényeket az MLSZ ellenőrzi.</a:t>
            </a:r>
          </a:p>
        </p:txBody>
      </p:sp>
      <p:sp>
        <p:nvSpPr>
          <p:cNvPr id="16" name="Téglalap 15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 smtClean="0">
                <a:solidFill>
                  <a:schemeClr val="tx1"/>
                </a:solidFill>
              </a:rPr>
              <a:t>Játékosok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 smtClean="0">
                <a:solidFill>
                  <a:schemeClr val="tx1"/>
                </a:solidFill>
              </a:rPr>
              <a:t>1.1.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1.2.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5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36724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64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églalap 14"/>
          <p:cNvSpPr/>
          <p:nvPr/>
        </p:nvSpPr>
        <p:spPr>
          <a:xfrm>
            <a:off x="64158" y="1628801"/>
            <a:ext cx="4143610" cy="246771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26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79018" y="44624"/>
            <a:ext cx="5205150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 smtClean="0">
                <a:solidFill>
                  <a:srgbClr val="9BBB59"/>
                </a:solidFill>
              </a:rPr>
              <a:t>1.1.3. A „kiskorúak nemzetközi átigazolása” </a:t>
            </a:r>
            <a:r>
              <a:rPr lang="hu-HU" sz="2000" cap="all" dirty="0">
                <a:solidFill>
                  <a:srgbClr val="9BBB59"/>
                </a:solidFill>
              </a:rPr>
              <a:t/>
            </a:r>
            <a:br>
              <a:rPr lang="hu-HU" sz="2000" cap="all" dirty="0">
                <a:solidFill>
                  <a:srgbClr val="9BBB59"/>
                </a:solidFill>
              </a:rPr>
            </a:br>
            <a:r>
              <a:rPr lang="hu-HU" sz="2000" cap="all" dirty="0">
                <a:solidFill>
                  <a:srgbClr val="9BBB59"/>
                </a:solidFill>
              </a:rPr>
              <a:t>téma alatt az alábbi funkciók érhetőek el</a:t>
            </a:r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21" name="Egyenes összekötő 20"/>
          <p:cNvCxnSpPr/>
          <p:nvPr/>
        </p:nvCxnSpPr>
        <p:spPr>
          <a:xfrm>
            <a:off x="6084168" y="742660"/>
            <a:ext cx="3059832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ábláza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0035"/>
              </p:ext>
            </p:extLst>
          </p:nvPr>
        </p:nvGraphicFramePr>
        <p:xfrm>
          <a:off x="4305176" y="1628800"/>
          <a:ext cx="4731319" cy="24688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38832"/>
                <a:gridCol w="1008112"/>
                <a:gridCol w="3384375"/>
              </a:tblGrid>
              <a:tr h="33080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Funkció</a:t>
                      </a:r>
                      <a:b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megnevezése</a:t>
                      </a:r>
                      <a:endParaRPr lang="hu-H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Funkció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hu-HU" sz="12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</a:rPr>
                        <a:t>rövid leírása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95449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Módosít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A</a:t>
                      </a:r>
                      <a:r>
                        <a:rPr lang="hu-HU" sz="1200" baseline="0" dirty="0" smtClean="0"/>
                        <a:t> </a:t>
                      </a:r>
                      <a:r>
                        <a:rPr lang="hu-HU" sz="1200" dirty="0" smtClean="0"/>
                        <a:t>megfelelő jogosultsággal rendelkező ügyintézője itt töltheti fel a kérelemhez</a:t>
                      </a:r>
                      <a:r>
                        <a:rPr lang="hu-HU" sz="1200" baseline="0" dirty="0" smtClean="0"/>
                        <a:t> szükséges dokumentumokat, valamint küldhet üzeneteket. A funkció akkor él, amennyiben a kérelmen a kiskorú státusza „Még nincs lezárva”, vagy „Adminisztrátor visszaadta”.</a:t>
                      </a:r>
                      <a:endParaRPr lang="hu-HU" sz="1200" dirty="0" smtClean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5449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2.</a:t>
                      </a:r>
                      <a:endParaRPr lang="hu-HU" sz="12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Megtekint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A megfelelő jogosultsággal rendelkező</a:t>
                      </a:r>
                      <a:r>
                        <a:rPr lang="hu-HU" sz="1200" baseline="0" dirty="0" smtClean="0"/>
                        <a:t> ügyintéző itt tekintheti meg – módosítás nélkül – a kiskorúak nemzetközi átigazolási kérelmeire vonatkozó adatokat. </a:t>
                      </a:r>
                      <a:endParaRPr lang="hu-HU" sz="1200" dirty="0" smtClean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4" name="Csoportba foglalás 13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16" name="Téglalap 15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 smtClean="0">
                  <a:solidFill>
                    <a:schemeClr val="tx1"/>
                  </a:solidFill>
                </a:rPr>
                <a:t>A </a:t>
              </a:r>
              <a:r>
                <a:rPr lang="hu-HU" sz="1600" b="1" dirty="0">
                  <a:solidFill>
                    <a:schemeClr val="tx1"/>
                  </a:solidFill>
                </a:rPr>
                <a:t>témához tartozó </a:t>
              </a:r>
              <a:br>
                <a:rPr lang="hu-HU" sz="1600" b="1" dirty="0">
                  <a:solidFill>
                    <a:schemeClr val="tx1"/>
                  </a:solidFill>
                </a:rPr>
              </a:br>
              <a:r>
                <a:rPr lang="hu-HU" sz="1600" b="1" dirty="0">
                  <a:solidFill>
                    <a:schemeClr val="tx1"/>
                  </a:solidFill>
                </a:rPr>
                <a:t>legfőbb funkciók:</a:t>
              </a:r>
            </a:p>
          </p:txBody>
        </p:sp>
        <p:sp>
          <p:nvSpPr>
            <p:cNvPr id="20" name="Derékszögű háromszög 19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22" name="Téglalap 21"/>
          <p:cNvSpPr/>
          <p:nvPr/>
        </p:nvSpPr>
        <p:spPr>
          <a:xfrm>
            <a:off x="64157" y="4689053"/>
            <a:ext cx="8985250" cy="767387"/>
          </a:xfrm>
          <a:prstGeom prst="rect">
            <a:avLst/>
          </a:prstGeom>
          <a:solidFill>
            <a:srgbClr val="D7E4BD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Amennyiben egy sportszervezet kiskorú játékost kíván nemzetközi igazolással igazolni, akkor a nemzetközi igazolásnál megadott adatokon és dokumentumokon kívül további adatok és dokumentumok megadása szükséges, amelyeket a megfelelő jogosultsággal rendelkező ügyintéző itt tölthet fel; továbbá itt tekintheti meg azokat a nemzetközi átigazolási kezdeményezéseket, amelyek a hozzá igazolt játékosok külföldre történő átigazolási kérelmeit tartalmazzák.</a:t>
            </a:r>
          </a:p>
        </p:txBody>
      </p:sp>
      <p:pic>
        <p:nvPicPr>
          <p:cNvPr id="29820" name="Picture 1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8" y="1851871"/>
            <a:ext cx="4008571" cy="202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églalap 17"/>
          <p:cNvSpPr/>
          <p:nvPr/>
        </p:nvSpPr>
        <p:spPr>
          <a:xfrm>
            <a:off x="64158" y="4232304"/>
            <a:ext cx="8985697" cy="37125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A megfelelő jogosultsággal rendelkező ügyintézőnek, a kezelni kívánt adatok eléréshez kötelező használnia a szűrés funkció „Sportág”, „Évad”, „Sportszervezet” paramétereit. A „Státusz” és „Játékos” szűrési paraméterek használata opcionális.</a:t>
            </a:r>
          </a:p>
        </p:txBody>
      </p:sp>
      <p:sp>
        <p:nvSpPr>
          <p:cNvPr id="17" name="Téglalap 16"/>
          <p:cNvSpPr/>
          <p:nvPr/>
        </p:nvSpPr>
        <p:spPr>
          <a:xfrm>
            <a:off x="971599" y="1988840"/>
            <a:ext cx="3123989" cy="1440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églalap 18"/>
          <p:cNvSpPr/>
          <p:nvPr/>
        </p:nvSpPr>
        <p:spPr>
          <a:xfrm>
            <a:off x="5149590" y="742660"/>
            <a:ext cx="3985778" cy="503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00" dirty="0" smtClean="0">
                <a:solidFill>
                  <a:schemeClr val="tx1"/>
                </a:solidFill>
              </a:rPr>
              <a:t>„Adatmező” szintű – részletesebb – információhoz a képernyő jobb felső sarkában található „info” gombbal juthat a felhasználó.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23" name="Ellipszis 22"/>
          <p:cNvSpPr/>
          <p:nvPr/>
        </p:nvSpPr>
        <p:spPr>
          <a:xfrm>
            <a:off x="4788024" y="832502"/>
            <a:ext cx="324000" cy="324000"/>
          </a:xfrm>
          <a:prstGeom prst="ellipse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i</a:t>
            </a:r>
            <a:endParaRPr lang="hu-HU" sz="2400" b="1" dirty="0"/>
          </a:p>
        </p:txBody>
      </p:sp>
      <p:sp>
        <p:nvSpPr>
          <p:cNvPr id="24" name="Téglalap 23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 smtClean="0">
                <a:solidFill>
                  <a:schemeClr val="tx1"/>
                </a:solidFill>
              </a:rPr>
              <a:t>Játékosok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 smtClean="0">
                <a:solidFill>
                  <a:schemeClr val="tx1"/>
                </a:solidFill>
              </a:rPr>
              <a:t>1.1.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1.2.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5" name="Picture 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98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83933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88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27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79018" y="44624"/>
            <a:ext cx="6573302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>
                <a:solidFill>
                  <a:srgbClr val="9BBB59"/>
                </a:solidFill>
              </a:rPr>
              <a:t>1.1.3. A „kiskorúak nemzetközi átigazolása” </a:t>
            </a:r>
            <a:br>
              <a:rPr lang="hu-HU" sz="2000" cap="all" dirty="0">
                <a:solidFill>
                  <a:srgbClr val="9BBB59"/>
                </a:solidFill>
              </a:rPr>
            </a:br>
            <a:r>
              <a:rPr lang="hu-HU" sz="2000" cap="all" dirty="0">
                <a:solidFill>
                  <a:srgbClr val="9BBB59"/>
                </a:solidFill>
              </a:rPr>
              <a:t>téma alatt </a:t>
            </a:r>
            <a:r>
              <a:rPr lang="hu-HU" sz="2000" cap="all" dirty="0" smtClean="0">
                <a:solidFill>
                  <a:srgbClr val="9BBB59"/>
                </a:solidFill>
              </a:rPr>
              <a:t>adható be a kiskorúak átigazolási kérelme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21" name="Egyenes összekötő 20"/>
          <p:cNvCxnSpPr/>
          <p:nvPr/>
        </p:nvCxnSpPr>
        <p:spPr>
          <a:xfrm>
            <a:off x="7452320" y="742660"/>
            <a:ext cx="1691680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Csoportba foglalás 11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13" name="Téglalap 12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 smtClean="0">
                  <a:solidFill>
                    <a:schemeClr val="tx1"/>
                  </a:solidFill>
                </a:rPr>
                <a:t>Kiskorú nemzetközi átigazolására vonatkozó rendelkezések kivonata:</a:t>
              </a:r>
              <a:endParaRPr lang="hu-H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Derékszögű háromszög 14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22" name="Téglalap 21"/>
          <p:cNvSpPr/>
          <p:nvPr/>
        </p:nvSpPr>
        <p:spPr>
          <a:xfrm>
            <a:off x="203200" y="1628800"/>
            <a:ext cx="8737600" cy="475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Kiskorú labdarúgónak számít a 18. életévét még be nem töltött labdarúgó.</a:t>
            </a:r>
          </a:p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 kitöltött (át)igazoló lapot kiskorú labdarúgó esetén egy törvényes képviselőnek kell aláírnia, illetve annak a sportszervezetnek ahova igazolni kíván a kiskorú cégszerűen aláírnia és lebélyegeznie szükséges az átigazoló lapot.</a:t>
            </a:r>
          </a:p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 tartózkodási engedély bemutatása nem kötelező a versenyengedély kérelem és igazoló lap benyújtásakor azon fiatal (18 éven aluli) labdarúgó részéről, akinek állandó bejelentett lakcíme, illetve az átvevő magyar sportszervezet székhelye nincs 50 km-nél messzebb a közös határátkelőtől, feltéve, hogy a labdarúgó otthon lakik – A labdarúgó állandó bejelentett lakcíme és a sportszervezet közötti távolság nem haladhatja meg összesen a </a:t>
            </a:r>
            <a:br>
              <a:rPr lang="hu-HU" sz="1400" dirty="0">
                <a:solidFill>
                  <a:schemeClr val="tx1"/>
                </a:solidFill>
              </a:rPr>
            </a:br>
            <a:r>
              <a:rPr lang="hu-HU" sz="1400" dirty="0">
                <a:solidFill>
                  <a:schemeClr val="tx1"/>
                </a:solidFill>
              </a:rPr>
              <a:t>100 km-t. </a:t>
            </a:r>
          </a:p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A </a:t>
            </a:r>
            <a:r>
              <a:rPr lang="hu-HU" sz="1400" dirty="0">
                <a:solidFill>
                  <a:schemeClr val="tx1"/>
                </a:solidFill>
              </a:rPr>
              <a:t>kiskorú labdarúgók első regisztrációjához, vagy nemzetközi átigazolásához kapcsolódó dokumentumok saját hatáskörben történő vizsgálatát, vagy a FIFA előtti engedélyeztetési eljárás lebonyolítását az MLSZ végzi.</a:t>
            </a:r>
          </a:p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Kiskorú labdarúgók első regisztrációjához, vagy nemzetközi átigazolásához az érintett sportszervezetek a mindenkor hatályos </a:t>
            </a:r>
            <a:r>
              <a:rPr lang="hu-HU" sz="1400" dirty="0" smtClean="0">
                <a:solidFill>
                  <a:schemeClr val="tx1"/>
                </a:solidFill>
              </a:rPr>
              <a:t>„Nyilvántartási</a:t>
            </a:r>
            <a:r>
              <a:rPr lang="hu-HU" sz="1400" dirty="0">
                <a:solidFill>
                  <a:schemeClr val="tx1"/>
                </a:solidFill>
              </a:rPr>
              <a:t>, Igazolási és Átigazolási </a:t>
            </a:r>
            <a:r>
              <a:rPr lang="hu-HU" sz="1400" dirty="0" smtClean="0">
                <a:solidFill>
                  <a:schemeClr val="tx1"/>
                </a:solidFill>
              </a:rPr>
              <a:t>Szabályzatban” </a:t>
            </a:r>
            <a:r>
              <a:rPr lang="hu-HU" sz="1400" dirty="0">
                <a:solidFill>
                  <a:schemeClr val="tx1"/>
                </a:solidFill>
              </a:rPr>
              <a:t>leírt dokumentumokat kötelesek az MLSZ felé </a:t>
            </a:r>
            <a:r>
              <a:rPr lang="hu-HU" sz="1400" dirty="0" smtClean="0">
                <a:solidFill>
                  <a:schemeClr val="tx1"/>
                </a:solidFill>
              </a:rPr>
              <a:t>benyújtani – az </a:t>
            </a:r>
            <a:r>
              <a:rPr lang="hu-HU" sz="1400" dirty="0">
                <a:solidFill>
                  <a:schemeClr val="tx1"/>
                </a:solidFill>
              </a:rPr>
              <a:t>adott dokumentum valamely hivatalos FIFA nyelvre (angol, német, francia vagy spanyol) történő fordításával együtt. Ez a kötelezettség bármely 18 év alatti kiskorú labdarúgó esetében azonos, tekintet nélkül az érintett játékos életkorára.</a:t>
            </a:r>
          </a:p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Kiskorú labdarúgók első regisztrációja, vagy nemzetközi átigazolása során mind az érintett sportszervezet, mind az MLSZ, köteles a valóságnak megfelelő információkat továbbítani a FIFA </a:t>
            </a:r>
            <a:r>
              <a:rPr lang="hu-HU" sz="1400" dirty="0" smtClean="0">
                <a:solidFill>
                  <a:schemeClr val="tx1"/>
                </a:solidFill>
              </a:rPr>
              <a:t>„Játékos státusz Bizottságának” </a:t>
            </a:r>
            <a:r>
              <a:rPr lang="hu-HU" sz="1400" dirty="0">
                <a:solidFill>
                  <a:schemeClr val="tx1"/>
                </a:solidFill>
              </a:rPr>
              <a:t>erre a célra létrehozott albizottsága felé.</a:t>
            </a:r>
          </a:p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Állampolgárságra való tekintet nélkül nemzetközi átigazolásnak minősül az országhatárokon átnyúló </a:t>
            </a:r>
            <a:r>
              <a:rPr lang="hu-HU" sz="1400" dirty="0" smtClean="0">
                <a:solidFill>
                  <a:schemeClr val="tx1"/>
                </a:solidFill>
              </a:rPr>
              <a:t>átigazolás.</a:t>
            </a:r>
            <a:endParaRPr lang="hu-HU" sz="1400" dirty="0">
              <a:solidFill>
                <a:schemeClr val="tx1"/>
              </a:solidFill>
            </a:endParaRPr>
          </a:p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 FIFA engedély megszerzésének külön költsége a klubra és a játékosra nézve </a:t>
            </a:r>
            <a:r>
              <a:rPr lang="hu-HU" sz="1400" dirty="0" smtClean="0">
                <a:solidFill>
                  <a:schemeClr val="tx1"/>
                </a:solidFill>
              </a:rPr>
              <a:t>nincs – a </a:t>
            </a:r>
            <a:r>
              <a:rPr lang="hu-HU" sz="1400" dirty="0">
                <a:solidFill>
                  <a:schemeClr val="tx1"/>
                </a:solidFill>
              </a:rPr>
              <a:t>FIFA engedély az év bármely szakában beszerezhető, </a:t>
            </a:r>
            <a:r>
              <a:rPr lang="hu-HU" sz="1400" dirty="0" smtClean="0">
                <a:solidFill>
                  <a:schemeClr val="tx1"/>
                </a:solidFill>
              </a:rPr>
              <a:t>nincs átigazolási időszakhoz kötve.</a:t>
            </a: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 smtClean="0">
                <a:solidFill>
                  <a:schemeClr val="tx1"/>
                </a:solidFill>
              </a:rPr>
              <a:t>Játékosok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 smtClean="0">
                <a:solidFill>
                  <a:schemeClr val="tx1"/>
                </a:solidFill>
              </a:rPr>
              <a:t>1.1.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1.2.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48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ktum 2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33314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12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églalap 59"/>
          <p:cNvSpPr/>
          <p:nvPr/>
        </p:nvSpPr>
        <p:spPr>
          <a:xfrm>
            <a:off x="5076056" y="2401591"/>
            <a:ext cx="3911775" cy="360782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200" dirty="0" smtClean="0">
                <a:solidFill>
                  <a:schemeClr val="tx1"/>
                </a:solidFill>
              </a:rPr>
              <a:t>Játékos nemzetiségét / állampolgárságát </a:t>
            </a:r>
            <a:r>
              <a:rPr lang="hu-HU" sz="1200" dirty="0">
                <a:solidFill>
                  <a:schemeClr val="tx1"/>
                </a:solidFill>
              </a:rPr>
              <a:t>bizonyító okirat (pl. útlevél);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</a:rPr>
              <a:t>J</a:t>
            </a:r>
            <a:r>
              <a:rPr lang="hu-HU" sz="1200" dirty="0" smtClean="0">
                <a:solidFill>
                  <a:schemeClr val="tx1"/>
                </a:solidFill>
              </a:rPr>
              <a:t>átékos </a:t>
            </a:r>
            <a:r>
              <a:rPr lang="hu-HU" sz="1200" dirty="0">
                <a:solidFill>
                  <a:schemeClr val="tx1"/>
                </a:solidFill>
              </a:rPr>
              <a:t>eredeti születési anyakönyvi kivonatának másolata;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200" dirty="0" smtClean="0">
                <a:solidFill>
                  <a:schemeClr val="tx1"/>
                </a:solidFill>
              </a:rPr>
              <a:t>J</a:t>
            </a:r>
            <a:r>
              <a:rPr lang="hu-HU" sz="1200" dirty="0">
                <a:solidFill>
                  <a:schemeClr val="tx1"/>
                </a:solidFill>
              </a:rPr>
              <a:t>átékos munkaszerződése – </a:t>
            </a:r>
            <a:r>
              <a:rPr lang="hu-HU" sz="1200" dirty="0" smtClean="0">
                <a:solidFill>
                  <a:schemeClr val="tx1"/>
                </a:solidFill>
              </a:rPr>
              <a:t>amennyiben </a:t>
            </a:r>
            <a:r>
              <a:rPr lang="hu-HU" sz="1200" dirty="0">
                <a:solidFill>
                  <a:schemeClr val="tx1"/>
                </a:solidFill>
              </a:rPr>
              <a:t>a játékost hivatásos státuszban kívánja a klub alkalmazni, a fentieken </a:t>
            </a:r>
            <a:r>
              <a:rPr lang="hu-HU" sz="1200" dirty="0" smtClean="0">
                <a:solidFill>
                  <a:schemeClr val="tx1"/>
                </a:solidFill>
              </a:rPr>
              <a:t>túl.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59" name="Ötszög 58"/>
          <p:cNvSpPr/>
          <p:nvPr/>
        </p:nvSpPr>
        <p:spPr>
          <a:xfrm>
            <a:off x="145712" y="2317710"/>
            <a:ext cx="5002352" cy="3775586"/>
          </a:xfrm>
          <a:prstGeom prst="homePlate">
            <a:avLst>
              <a:gd name="adj" fmla="val 13739"/>
            </a:avLst>
          </a:prstGeom>
          <a:solidFill>
            <a:srgbClr val="D7E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/>
            <a:endParaRPr lang="hu-HU" sz="1200" b="1" cap="all" dirty="0">
              <a:solidFill>
                <a:schemeClr val="tx1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28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79018" y="44624"/>
            <a:ext cx="5421174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>
                <a:solidFill>
                  <a:srgbClr val="9BBB59"/>
                </a:solidFill>
              </a:rPr>
              <a:t>1.1.3. A „kiskorúak nemzetközi átigazolása” </a:t>
            </a:r>
            <a:br>
              <a:rPr lang="hu-HU" sz="2000" cap="all" dirty="0">
                <a:solidFill>
                  <a:srgbClr val="9BBB59"/>
                </a:solidFill>
              </a:rPr>
            </a:br>
            <a:r>
              <a:rPr lang="hu-HU" sz="2000" cap="all" dirty="0">
                <a:solidFill>
                  <a:srgbClr val="9BBB59"/>
                </a:solidFill>
              </a:rPr>
              <a:t>témához kapcsolódó dokumentumok </a:t>
            </a:r>
            <a:r>
              <a:rPr lang="hu-HU" sz="2000" cap="all" dirty="0" smtClean="0">
                <a:solidFill>
                  <a:srgbClr val="9BBB59"/>
                </a:solidFill>
              </a:rPr>
              <a:t>(1/5)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21" name="Egyenes összekötő 20"/>
          <p:cNvCxnSpPr/>
          <p:nvPr/>
        </p:nvCxnSpPr>
        <p:spPr>
          <a:xfrm>
            <a:off x="6300192" y="742660"/>
            <a:ext cx="2843808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Csoportba foglalás 11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13" name="Téglalap 12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 smtClean="0">
                  <a:solidFill>
                    <a:schemeClr val="tx1"/>
                  </a:solidFill>
                </a:rPr>
                <a:t>A kiskorú labdarúgók</a:t>
              </a:r>
              <a:br>
                <a:rPr lang="hu-HU" sz="1600" b="1" dirty="0" smtClean="0">
                  <a:solidFill>
                    <a:schemeClr val="tx1"/>
                  </a:solidFill>
                </a:rPr>
              </a:br>
              <a:r>
                <a:rPr lang="hu-HU" sz="1600" b="1" dirty="0" smtClean="0">
                  <a:solidFill>
                    <a:schemeClr val="tx1"/>
                  </a:solidFill>
                </a:rPr>
                <a:t>nemzetközi átigazolásának esetei:</a:t>
              </a:r>
              <a:endParaRPr lang="hu-H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Derékszögű háromszög 14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22" name="Téglalap 21"/>
          <p:cNvSpPr/>
          <p:nvPr/>
        </p:nvSpPr>
        <p:spPr>
          <a:xfrm>
            <a:off x="714282" y="2401591"/>
            <a:ext cx="3857718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r>
              <a:rPr lang="hu-HU" sz="1200" dirty="0" smtClean="0">
                <a:solidFill>
                  <a:schemeClr val="tx1"/>
                </a:solidFill>
              </a:rPr>
              <a:t>Amennyiben </a:t>
            </a:r>
            <a:r>
              <a:rPr lang="hu-HU" sz="1200" dirty="0">
                <a:solidFill>
                  <a:schemeClr val="tx1"/>
                </a:solidFill>
              </a:rPr>
              <a:t>a játékos </a:t>
            </a:r>
            <a:r>
              <a:rPr lang="hu-HU" sz="1200" dirty="0" smtClean="0">
                <a:solidFill>
                  <a:schemeClr val="tx1"/>
                </a:solidFill>
              </a:rPr>
              <a:t>szülei nem a labdarúgással </a:t>
            </a:r>
            <a:r>
              <a:rPr lang="hu-HU" sz="1200" dirty="0">
                <a:solidFill>
                  <a:schemeClr val="tx1"/>
                </a:solidFill>
              </a:rPr>
              <a:t>összefüggő okból </a:t>
            </a:r>
            <a:r>
              <a:rPr lang="hu-HU" sz="1200" dirty="0" smtClean="0">
                <a:solidFill>
                  <a:schemeClr val="tx1"/>
                </a:solidFill>
              </a:rPr>
              <a:t>költöznek abba az országba, </a:t>
            </a:r>
            <a:r>
              <a:rPr lang="hu-HU" sz="1200" dirty="0">
                <a:solidFill>
                  <a:schemeClr val="tx1"/>
                </a:solidFill>
              </a:rPr>
              <a:t>ahol a játékos új </a:t>
            </a:r>
            <a:r>
              <a:rPr lang="hu-HU" sz="1200" dirty="0" smtClean="0">
                <a:solidFill>
                  <a:schemeClr val="tx1"/>
                </a:solidFill>
              </a:rPr>
              <a:t>klubja található.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49" name="Téglalap 48"/>
          <p:cNvSpPr/>
          <p:nvPr/>
        </p:nvSpPr>
        <p:spPr>
          <a:xfrm>
            <a:off x="714282" y="3350934"/>
            <a:ext cx="3857718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r>
              <a:rPr lang="hu-HU" sz="1200" dirty="0">
                <a:solidFill>
                  <a:schemeClr val="tx1"/>
                </a:solidFill>
              </a:rPr>
              <a:t>Amennyiben a játékos átigazolása az Európai Unió vagy Európai Gazdasági Térség (EGT) </a:t>
            </a:r>
            <a:r>
              <a:rPr lang="hu-HU" sz="1200" dirty="0" smtClean="0">
                <a:solidFill>
                  <a:schemeClr val="tx1"/>
                </a:solidFill>
              </a:rPr>
              <a:t>államainak területén </a:t>
            </a:r>
            <a:r>
              <a:rPr lang="hu-HU" sz="1200" dirty="0">
                <a:solidFill>
                  <a:schemeClr val="tx1"/>
                </a:solidFill>
              </a:rPr>
              <a:t>belül történik meg és a játékos 16 és 18 év közötti </a:t>
            </a:r>
            <a:r>
              <a:rPr lang="hu-HU" sz="1200" dirty="0" smtClean="0">
                <a:solidFill>
                  <a:schemeClr val="tx1"/>
                </a:solidFill>
              </a:rPr>
              <a:t>életkorú.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50" name="Téglalap 49"/>
          <p:cNvSpPr/>
          <p:nvPr/>
        </p:nvSpPr>
        <p:spPr>
          <a:xfrm>
            <a:off x="714282" y="5249619"/>
            <a:ext cx="3857718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r>
              <a:rPr lang="hu-HU" sz="1200" dirty="0">
                <a:solidFill>
                  <a:schemeClr val="tx1"/>
                </a:solidFill>
              </a:rPr>
              <a:t>A játékos maximum 50 km távolságra lakik az országhatártól (attól a határátkelőtől, ahol az országba </a:t>
            </a:r>
            <a:r>
              <a:rPr lang="hu-HU" sz="1200" dirty="0" smtClean="0">
                <a:solidFill>
                  <a:schemeClr val="tx1"/>
                </a:solidFill>
              </a:rPr>
              <a:t>ki- és </a:t>
            </a:r>
            <a:r>
              <a:rPr lang="hu-HU" sz="1200" dirty="0">
                <a:solidFill>
                  <a:schemeClr val="tx1"/>
                </a:solidFill>
              </a:rPr>
              <a:t>belép), illetve </a:t>
            </a:r>
            <a:r>
              <a:rPr lang="hu-HU" sz="1200" dirty="0" smtClean="0">
                <a:solidFill>
                  <a:schemeClr val="tx1"/>
                </a:solidFill>
              </a:rPr>
              <a:t>a magyar </a:t>
            </a:r>
            <a:r>
              <a:rPr lang="hu-HU" sz="1200" dirty="0">
                <a:solidFill>
                  <a:schemeClr val="tx1"/>
                </a:solidFill>
              </a:rPr>
              <a:t>klub szintén maximum 50 km távolságra található az </a:t>
            </a:r>
            <a:r>
              <a:rPr lang="hu-HU" sz="1200" dirty="0" smtClean="0">
                <a:solidFill>
                  <a:schemeClr val="tx1"/>
                </a:solidFill>
              </a:rPr>
              <a:t>adott határátkelőtől</a:t>
            </a:r>
            <a:r>
              <a:rPr lang="hu-HU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1" name="Téglalap 50"/>
          <p:cNvSpPr/>
          <p:nvPr/>
        </p:nvSpPr>
        <p:spPr>
          <a:xfrm>
            <a:off x="714282" y="4300277"/>
            <a:ext cx="3857718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r>
              <a:rPr lang="hu-HU" sz="1200" dirty="0">
                <a:solidFill>
                  <a:schemeClr val="tx1"/>
                </a:solidFill>
              </a:rPr>
              <a:t>Amennyiben egy nem magyar állampolgárságú játékos legalább 5 éve Magyarországon </a:t>
            </a:r>
            <a:r>
              <a:rPr lang="hu-HU" sz="1200" dirty="0" smtClean="0">
                <a:solidFill>
                  <a:schemeClr val="tx1"/>
                </a:solidFill>
              </a:rPr>
              <a:t>él (ezt </a:t>
            </a:r>
            <a:r>
              <a:rPr lang="hu-HU" sz="1200" dirty="0">
                <a:solidFill>
                  <a:schemeClr val="tx1"/>
                </a:solidFill>
              </a:rPr>
              <a:t>dokumentumokkal bizonyítani </a:t>
            </a:r>
            <a:r>
              <a:rPr lang="hu-HU" sz="1200" dirty="0" smtClean="0">
                <a:solidFill>
                  <a:schemeClr val="tx1"/>
                </a:solidFill>
              </a:rPr>
              <a:t>tudja) </a:t>
            </a:r>
            <a:r>
              <a:rPr lang="hu-HU" sz="1200" dirty="0">
                <a:solidFill>
                  <a:schemeClr val="tx1"/>
                </a:solidFill>
              </a:rPr>
              <a:t>és életében először kerül </a:t>
            </a:r>
            <a:r>
              <a:rPr lang="hu-HU" sz="1200" dirty="0" smtClean="0">
                <a:solidFill>
                  <a:schemeClr val="tx1"/>
                </a:solidFill>
              </a:rPr>
              <a:t>leigazolásra.</a:t>
            </a:r>
            <a:endParaRPr lang="hu-HU" sz="1200" dirty="0">
              <a:solidFill>
                <a:schemeClr val="tx1"/>
              </a:solidFill>
            </a:endParaRPr>
          </a:p>
        </p:txBody>
      </p:sp>
      <p:cxnSp>
        <p:nvCxnSpPr>
          <p:cNvPr id="4" name="Egyenes összekötő 3"/>
          <p:cNvCxnSpPr/>
          <p:nvPr/>
        </p:nvCxnSpPr>
        <p:spPr>
          <a:xfrm>
            <a:off x="145712" y="1925745"/>
            <a:ext cx="449829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églalap 18"/>
          <p:cNvSpPr/>
          <p:nvPr/>
        </p:nvSpPr>
        <p:spPr>
          <a:xfrm>
            <a:off x="562093" y="1718633"/>
            <a:ext cx="3577860" cy="414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algn="ctr"/>
            <a:r>
              <a:rPr lang="hu-HU" sz="1200" b="1" cap="all" dirty="0">
                <a:solidFill>
                  <a:schemeClr val="tx1"/>
                </a:solidFill>
              </a:rPr>
              <a:t>Kiskorúak Magyarországra történő </a:t>
            </a:r>
            <a:r>
              <a:rPr lang="hu-HU" sz="1200" b="1" cap="all" dirty="0" smtClean="0">
                <a:solidFill>
                  <a:schemeClr val="tx1"/>
                </a:solidFill>
              </a:rPr>
              <a:t/>
            </a:r>
            <a:br>
              <a:rPr lang="hu-HU" sz="1200" b="1" cap="all" dirty="0" smtClean="0">
                <a:solidFill>
                  <a:schemeClr val="tx1"/>
                </a:solidFill>
              </a:rPr>
            </a:br>
            <a:r>
              <a:rPr lang="hu-HU" sz="1200" b="1" cap="all" dirty="0" smtClean="0">
                <a:solidFill>
                  <a:schemeClr val="tx1"/>
                </a:solidFill>
              </a:rPr>
              <a:t>átigazolása az </a:t>
            </a:r>
            <a:r>
              <a:rPr lang="hu-HU" sz="1200" b="1" cap="all" dirty="0">
                <a:solidFill>
                  <a:schemeClr val="tx1"/>
                </a:solidFill>
              </a:rPr>
              <a:t>alábbi esetekben lehetséges</a:t>
            </a:r>
            <a:endParaRPr lang="hu-HU" sz="1200" b="1" cap="all" baseline="30000" dirty="0">
              <a:solidFill>
                <a:schemeClr val="tx1"/>
              </a:solidFill>
            </a:endParaRPr>
          </a:p>
        </p:txBody>
      </p:sp>
      <p:cxnSp>
        <p:nvCxnSpPr>
          <p:cNvPr id="29" name="Egyenes összekötő 28"/>
          <p:cNvCxnSpPr/>
          <p:nvPr/>
        </p:nvCxnSpPr>
        <p:spPr>
          <a:xfrm>
            <a:off x="5364175" y="1925744"/>
            <a:ext cx="333553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églalap 56"/>
          <p:cNvSpPr/>
          <p:nvPr/>
        </p:nvSpPr>
        <p:spPr>
          <a:xfrm>
            <a:off x="5868143" y="1718633"/>
            <a:ext cx="2327600" cy="414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algn="ctr"/>
            <a:r>
              <a:rPr lang="hu-HU" sz="1200" b="1" cap="all" dirty="0" smtClean="0">
                <a:solidFill>
                  <a:schemeClr val="tx1"/>
                </a:solidFill>
              </a:rPr>
              <a:t>Szükséges Dokumentumok minden esetben</a:t>
            </a:r>
            <a:endParaRPr lang="hu-HU" sz="1200" b="1" cap="all" dirty="0">
              <a:solidFill>
                <a:schemeClr val="tx1"/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251521" y="2401592"/>
            <a:ext cx="409326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" name="Téglalap 32"/>
          <p:cNvSpPr/>
          <p:nvPr/>
        </p:nvSpPr>
        <p:spPr>
          <a:xfrm>
            <a:off x="251521" y="3350934"/>
            <a:ext cx="409326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2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251521" y="4300277"/>
            <a:ext cx="409326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3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251521" y="5249619"/>
            <a:ext cx="409326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4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44" name="Téglalap 43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 smtClean="0">
                <a:solidFill>
                  <a:schemeClr val="tx1"/>
                </a:solidFill>
              </a:rPr>
              <a:t>Játékosok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45" name="Téglalap 44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Téglalap 45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Téglalap 46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 smtClean="0">
                <a:solidFill>
                  <a:schemeClr val="tx1"/>
                </a:solidFill>
              </a:rPr>
              <a:t>1.1.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48" name="Téglalap 47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1.2.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Téglalap 51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Téglalap 52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Téglalap 53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Téglalap 54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Téglalap 55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5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92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49238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36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églalap 59"/>
          <p:cNvSpPr/>
          <p:nvPr/>
        </p:nvSpPr>
        <p:spPr>
          <a:xfrm>
            <a:off x="5076056" y="2401591"/>
            <a:ext cx="3911775" cy="360782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200" dirty="0" smtClean="0">
                <a:solidFill>
                  <a:schemeClr val="tx1"/>
                </a:solidFill>
              </a:rPr>
              <a:t>Játékos </a:t>
            </a:r>
            <a:r>
              <a:rPr lang="hu-HU" sz="1200" dirty="0">
                <a:solidFill>
                  <a:schemeClr val="tx1"/>
                </a:solidFill>
              </a:rPr>
              <a:t>szüleinek nemzetiségét/állampolgárságát bizonyító okirat (pl. útlevél);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200" dirty="0" smtClean="0">
                <a:solidFill>
                  <a:schemeClr val="tx1"/>
                </a:solidFill>
              </a:rPr>
              <a:t>Játékos </a:t>
            </a:r>
            <a:r>
              <a:rPr lang="hu-HU" sz="1200" dirty="0">
                <a:solidFill>
                  <a:schemeClr val="tx1"/>
                </a:solidFill>
              </a:rPr>
              <a:t>szüleinek lakcímigazolása;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200" dirty="0" smtClean="0">
                <a:solidFill>
                  <a:schemeClr val="tx1"/>
                </a:solidFill>
              </a:rPr>
              <a:t>Játékos </a:t>
            </a:r>
            <a:r>
              <a:rPr lang="hu-HU" sz="1200" dirty="0">
                <a:solidFill>
                  <a:schemeClr val="tx1"/>
                </a:solidFill>
              </a:rPr>
              <a:t>szüleinek munkaszerződése (vagy munkáltatói igazolás, amely tartalmazza a munkáltató adatait, a szülő nevét, munkakörét, munkaviszonyának kezdetét, munkaviszony típusát- határozott vagy határozatlan idő -, illetve a munkabért);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200" dirty="0" smtClean="0">
                <a:solidFill>
                  <a:schemeClr val="tx1"/>
                </a:solidFill>
              </a:rPr>
              <a:t>Amennyiben </a:t>
            </a:r>
            <a:r>
              <a:rPr lang="hu-HU" sz="1200" dirty="0">
                <a:solidFill>
                  <a:schemeClr val="tx1"/>
                </a:solidFill>
              </a:rPr>
              <a:t>a szülők vállalkozásból tartják fenn magukat, hiteles cégkivonat, amelyből egyértelműen kiderül a vállalkozás tevékenységi köre és a szülők szerepe a vállalkozásban</a:t>
            </a:r>
            <a:r>
              <a:rPr lang="hu-HU" sz="1200" dirty="0" smtClean="0">
                <a:solidFill>
                  <a:schemeClr val="tx1"/>
                </a:solidFill>
              </a:rPr>
              <a:t>);</a:t>
            </a:r>
            <a:endParaRPr lang="hu-HU" sz="1200" dirty="0">
              <a:solidFill>
                <a:schemeClr val="tx1"/>
              </a:solidFill>
            </a:endParaRP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</a:rPr>
              <a:t>Játékos </a:t>
            </a:r>
            <a:r>
              <a:rPr lang="hu-HU" sz="1200" dirty="0" smtClean="0">
                <a:solidFill>
                  <a:schemeClr val="tx1"/>
                </a:solidFill>
              </a:rPr>
              <a:t>munkavállalási engedélye </a:t>
            </a:r>
            <a:r>
              <a:rPr lang="hu-HU" sz="1200" dirty="0">
                <a:solidFill>
                  <a:schemeClr val="tx1"/>
                </a:solidFill>
              </a:rPr>
              <a:t>– </a:t>
            </a:r>
            <a:r>
              <a:rPr lang="hu-HU" sz="1200" dirty="0" smtClean="0">
                <a:solidFill>
                  <a:schemeClr val="tx1"/>
                </a:solidFill>
              </a:rPr>
              <a:t>amennyiben </a:t>
            </a:r>
            <a:r>
              <a:rPr lang="hu-HU" sz="1200" dirty="0">
                <a:solidFill>
                  <a:schemeClr val="tx1"/>
                </a:solidFill>
              </a:rPr>
              <a:t>a játékost hivatásos státuszban kívánja a klub alkalmazni, a fentieken túl.</a:t>
            </a:r>
          </a:p>
        </p:txBody>
      </p:sp>
      <p:sp>
        <p:nvSpPr>
          <p:cNvPr id="59" name="Ötszög 58"/>
          <p:cNvSpPr/>
          <p:nvPr/>
        </p:nvSpPr>
        <p:spPr>
          <a:xfrm>
            <a:off x="145712" y="2276872"/>
            <a:ext cx="5002352" cy="1009236"/>
          </a:xfrm>
          <a:prstGeom prst="homePlate">
            <a:avLst>
              <a:gd name="adj" fmla="val 30090"/>
            </a:avLst>
          </a:prstGeom>
          <a:solidFill>
            <a:srgbClr val="D7E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/>
            <a:endParaRPr lang="hu-HU" sz="1200" b="1" cap="all" dirty="0">
              <a:solidFill>
                <a:schemeClr val="tx1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29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79018" y="44624"/>
            <a:ext cx="5421174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>
                <a:solidFill>
                  <a:srgbClr val="9BBB59"/>
                </a:solidFill>
              </a:rPr>
              <a:t>1.1.3. A „kiskorúak nemzetközi átigazolása” </a:t>
            </a:r>
            <a:br>
              <a:rPr lang="hu-HU" sz="2000" cap="all" dirty="0">
                <a:solidFill>
                  <a:srgbClr val="9BBB59"/>
                </a:solidFill>
              </a:rPr>
            </a:br>
            <a:r>
              <a:rPr lang="hu-HU" sz="2000" cap="all" dirty="0">
                <a:solidFill>
                  <a:srgbClr val="9BBB59"/>
                </a:solidFill>
              </a:rPr>
              <a:t>témához kapcsolódó dokumentumok </a:t>
            </a:r>
            <a:r>
              <a:rPr lang="hu-HU" sz="2000" cap="all" dirty="0" smtClean="0">
                <a:solidFill>
                  <a:srgbClr val="9BBB59"/>
                </a:solidFill>
              </a:rPr>
              <a:t>(2/5)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21" name="Egyenes összekötő 20"/>
          <p:cNvCxnSpPr/>
          <p:nvPr/>
        </p:nvCxnSpPr>
        <p:spPr>
          <a:xfrm>
            <a:off x="6300192" y="742660"/>
            <a:ext cx="2843808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Csoportba foglalás 11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13" name="Téglalap 12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 smtClean="0">
                  <a:solidFill>
                    <a:schemeClr val="tx1"/>
                  </a:solidFill>
                </a:rPr>
                <a:t>A kiskorú labdarúgók</a:t>
              </a:r>
              <a:br>
                <a:rPr lang="hu-HU" sz="1600" b="1" dirty="0" smtClean="0">
                  <a:solidFill>
                    <a:schemeClr val="tx1"/>
                  </a:solidFill>
                </a:rPr>
              </a:br>
              <a:r>
                <a:rPr lang="hu-HU" sz="1600" b="1" dirty="0" smtClean="0">
                  <a:solidFill>
                    <a:schemeClr val="tx1"/>
                  </a:solidFill>
                </a:rPr>
                <a:t>nemzetközi átigazolásának esetei:</a:t>
              </a:r>
              <a:endParaRPr lang="hu-H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Derékszögű háromszög 14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22" name="Téglalap 21"/>
          <p:cNvSpPr/>
          <p:nvPr/>
        </p:nvSpPr>
        <p:spPr>
          <a:xfrm>
            <a:off x="714282" y="2401591"/>
            <a:ext cx="3857718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r>
              <a:rPr lang="hu-HU" sz="1200" dirty="0" smtClean="0">
                <a:solidFill>
                  <a:schemeClr val="tx1"/>
                </a:solidFill>
              </a:rPr>
              <a:t>Amennyiben </a:t>
            </a:r>
            <a:r>
              <a:rPr lang="hu-HU" sz="1200" dirty="0">
                <a:solidFill>
                  <a:schemeClr val="tx1"/>
                </a:solidFill>
              </a:rPr>
              <a:t>a játékos </a:t>
            </a:r>
            <a:r>
              <a:rPr lang="hu-HU" sz="1200" dirty="0" smtClean="0">
                <a:solidFill>
                  <a:schemeClr val="tx1"/>
                </a:solidFill>
              </a:rPr>
              <a:t>szülei nem a labdarúgással </a:t>
            </a:r>
            <a:r>
              <a:rPr lang="hu-HU" sz="1200" dirty="0">
                <a:solidFill>
                  <a:schemeClr val="tx1"/>
                </a:solidFill>
              </a:rPr>
              <a:t>összefüggő okból </a:t>
            </a:r>
            <a:r>
              <a:rPr lang="hu-HU" sz="1200" dirty="0" smtClean="0">
                <a:solidFill>
                  <a:schemeClr val="tx1"/>
                </a:solidFill>
              </a:rPr>
              <a:t>költöznek abba az országba, </a:t>
            </a:r>
            <a:r>
              <a:rPr lang="hu-HU" sz="1200" dirty="0">
                <a:solidFill>
                  <a:schemeClr val="tx1"/>
                </a:solidFill>
              </a:rPr>
              <a:t>ahol a játékos új </a:t>
            </a:r>
            <a:r>
              <a:rPr lang="hu-HU" sz="1200" dirty="0" smtClean="0">
                <a:solidFill>
                  <a:schemeClr val="tx1"/>
                </a:solidFill>
              </a:rPr>
              <a:t>klubja található.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49" name="Téglalap 48"/>
          <p:cNvSpPr/>
          <p:nvPr/>
        </p:nvSpPr>
        <p:spPr>
          <a:xfrm>
            <a:off x="714282" y="3350934"/>
            <a:ext cx="3857718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r>
              <a:rPr lang="hu-HU" sz="1200" dirty="0">
                <a:solidFill>
                  <a:schemeClr val="tx1"/>
                </a:solidFill>
              </a:rPr>
              <a:t>Amennyiben a játékos átigazolása az Európai Unió vagy Európai Gazdasági Térség (EGT) </a:t>
            </a:r>
            <a:r>
              <a:rPr lang="hu-HU" sz="1200" dirty="0" smtClean="0">
                <a:solidFill>
                  <a:schemeClr val="tx1"/>
                </a:solidFill>
              </a:rPr>
              <a:t>államainak területén </a:t>
            </a:r>
            <a:r>
              <a:rPr lang="hu-HU" sz="1200" dirty="0">
                <a:solidFill>
                  <a:schemeClr val="tx1"/>
                </a:solidFill>
              </a:rPr>
              <a:t>belül történik meg és a játékos 16 és 18 év közötti </a:t>
            </a:r>
            <a:r>
              <a:rPr lang="hu-HU" sz="1200" dirty="0" smtClean="0">
                <a:solidFill>
                  <a:schemeClr val="tx1"/>
                </a:solidFill>
              </a:rPr>
              <a:t>életkorú.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50" name="Téglalap 49"/>
          <p:cNvSpPr/>
          <p:nvPr/>
        </p:nvSpPr>
        <p:spPr>
          <a:xfrm>
            <a:off x="714282" y="5249619"/>
            <a:ext cx="3857718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r>
              <a:rPr lang="hu-HU" sz="1200" dirty="0">
                <a:solidFill>
                  <a:schemeClr val="tx1"/>
                </a:solidFill>
              </a:rPr>
              <a:t>A játékos maximum 50 km távolságra lakik az országhatártól (attól a határátkelőtől, ahol az országba </a:t>
            </a:r>
            <a:r>
              <a:rPr lang="hu-HU" sz="1200" dirty="0" smtClean="0">
                <a:solidFill>
                  <a:schemeClr val="tx1"/>
                </a:solidFill>
              </a:rPr>
              <a:t>ki- és </a:t>
            </a:r>
            <a:r>
              <a:rPr lang="hu-HU" sz="1200" dirty="0">
                <a:solidFill>
                  <a:schemeClr val="tx1"/>
                </a:solidFill>
              </a:rPr>
              <a:t>belép), illetve </a:t>
            </a:r>
            <a:r>
              <a:rPr lang="hu-HU" sz="1200" dirty="0" smtClean="0">
                <a:solidFill>
                  <a:schemeClr val="tx1"/>
                </a:solidFill>
              </a:rPr>
              <a:t>a magyar </a:t>
            </a:r>
            <a:r>
              <a:rPr lang="hu-HU" sz="1200" dirty="0">
                <a:solidFill>
                  <a:schemeClr val="tx1"/>
                </a:solidFill>
              </a:rPr>
              <a:t>klub szintén maximum 50 km távolságra található az </a:t>
            </a:r>
            <a:r>
              <a:rPr lang="hu-HU" sz="1200" dirty="0" smtClean="0">
                <a:solidFill>
                  <a:schemeClr val="tx1"/>
                </a:solidFill>
              </a:rPr>
              <a:t>adott határátkelőtől</a:t>
            </a:r>
            <a:r>
              <a:rPr lang="hu-HU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1" name="Téglalap 50"/>
          <p:cNvSpPr/>
          <p:nvPr/>
        </p:nvSpPr>
        <p:spPr>
          <a:xfrm>
            <a:off x="714282" y="4300277"/>
            <a:ext cx="3857718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r>
              <a:rPr lang="hu-HU" sz="1200" dirty="0">
                <a:solidFill>
                  <a:schemeClr val="tx1"/>
                </a:solidFill>
              </a:rPr>
              <a:t>Amennyiben egy nem magyar állampolgárságú játékos legalább 5 éve Magyarországon él, ezt dokumentumokkal bizonyítani tudja, és életében először kerül </a:t>
            </a:r>
            <a:r>
              <a:rPr lang="hu-HU" sz="1200" dirty="0" smtClean="0">
                <a:solidFill>
                  <a:schemeClr val="tx1"/>
                </a:solidFill>
              </a:rPr>
              <a:t>leigazolásra.</a:t>
            </a:r>
            <a:endParaRPr lang="hu-HU" sz="1200" dirty="0">
              <a:solidFill>
                <a:schemeClr val="tx1"/>
              </a:solidFill>
            </a:endParaRPr>
          </a:p>
        </p:txBody>
      </p:sp>
      <p:cxnSp>
        <p:nvCxnSpPr>
          <p:cNvPr id="4" name="Egyenes összekötő 3"/>
          <p:cNvCxnSpPr/>
          <p:nvPr/>
        </p:nvCxnSpPr>
        <p:spPr>
          <a:xfrm>
            <a:off x="145712" y="1925745"/>
            <a:ext cx="449829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églalap 18"/>
          <p:cNvSpPr/>
          <p:nvPr/>
        </p:nvSpPr>
        <p:spPr>
          <a:xfrm>
            <a:off x="562093" y="1718633"/>
            <a:ext cx="3577860" cy="414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algn="ctr"/>
            <a:r>
              <a:rPr lang="hu-HU" sz="1200" b="1" cap="all" dirty="0">
                <a:solidFill>
                  <a:schemeClr val="tx1"/>
                </a:solidFill>
              </a:rPr>
              <a:t>Kiskorúak Magyarországra történő </a:t>
            </a:r>
            <a:r>
              <a:rPr lang="hu-HU" sz="1200" b="1" cap="all" dirty="0" smtClean="0">
                <a:solidFill>
                  <a:schemeClr val="tx1"/>
                </a:solidFill>
              </a:rPr>
              <a:t/>
            </a:r>
            <a:br>
              <a:rPr lang="hu-HU" sz="1200" b="1" cap="all" dirty="0" smtClean="0">
                <a:solidFill>
                  <a:schemeClr val="tx1"/>
                </a:solidFill>
              </a:rPr>
            </a:br>
            <a:r>
              <a:rPr lang="hu-HU" sz="1200" b="1" cap="all" dirty="0" smtClean="0">
                <a:solidFill>
                  <a:schemeClr val="tx1"/>
                </a:solidFill>
              </a:rPr>
              <a:t>átigazolása az </a:t>
            </a:r>
            <a:r>
              <a:rPr lang="hu-HU" sz="1200" b="1" cap="all" dirty="0">
                <a:solidFill>
                  <a:schemeClr val="tx1"/>
                </a:solidFill>
              </a:rPr>
              <a:t>alábbi esetekben lehetséges</a:t>
            </a:r>
            <a:endParaRPr lang="hu-HU" sz="1200" b="1" cap="all" baseline="30000" dirty="0">
              <a:solidFill>
                <a:schemeClr val="tx1"/>
              </a:solidFill>
            </a:endParaRPr>
          </a:p>
        </p:txBody>
      </p:sp>
      <p:cxnSp>
        <p:nvCxnSpPr>
          <p:cNvPr id="29" name="Egyenes összekötő 28"/>
          <p:cNvCxnSpPr/>
          <p:nvPr/>
        </p:nvCxnSpPr>
        <p:spPr>
          <a:xfrm>
            <a:off x="5364175" y="1925744"/>
            <a:ext cx="333553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églalap 56"/>
          <p:cNvSpPr/>
          <p:nvPr/>
        </p:nvSpPr>
        <p:spPr>
          <a:xfrm>
            <a:off x="5868143" y="1718633"/>
            <a:ext cx="2327600" cy="414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algn="ctr"/>
            <a:r>
              <a:rPr lang="hu-HU" sz="1200" b="1" cap="all" dirty="0" smtClean="0">
                <a:solidFill>
                  <a:schemeClr val="tx1"/>
                </a:solidFill>
              </a:rPr>
              <a:t>Szükséges Dokumentumok </a:t>
            </a:r>
            <a:br>
              <a:rPr lang="hu-HU" sz="1200" b="1" cap="all" dirty="0" smtClean="0">
                <a:solidFill>
                  <a:schemeClr val="tx1"/>
                </a:solidFill>
              </a:rPr>
            </a:br>
            <a:r>
              <a:rPr lang="hu-HU" sz="1200" b="1" cap="all" dirty="0" smtClean="0">
                <a:solidFill>
                  <a:schemeClr val="tx1"/>
                </a:solidFill>
              </a:rPr>
              <a:t>az 1. eset alkalmazásához</a:t>
            </a:r>
            <a:endParaRPr lang="hu-HU" sz="1200" b="1" cap="all" dirty="0">
              <a:solidFill>
                <a:schemeClr val="tx1"/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251521" y="2401592"/>
            <a:ext cx="409326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" name="Téglalap 32"/>
          <p:cNvSpPr/>
          <p:nvPr/>
        </p:nvSpPr>
        <p:spPr>
          <a:xfrm>
            <a:off x="251521" y="3350934"/>
            <a:ext cx="409326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2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251521" y="4300277"/>
            <a:ext cx="409326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3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251521" y="5249619"/>
            <a:ext cx="409326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4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 smtClean="0">
                <a:solidFill>
                  <a:schemeClr val="tx1"/>
                </a:solidFill>
              </a:rPr>
              <a:t>Játékosok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 smtClean="0">
                <a:solidFill>
                  <a:schemeClr val="tx1"/>
                </a:solidFill>
              </a:rPr>
              <a:t>1.1.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1.2.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églalap 37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églalap 38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églalap 39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Téglalap 42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1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6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ktum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19749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93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3</a:t>
            </a:fld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879018" y="44624"/>
            <a:ext cx="7149366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 smtClean="0">
                <a:solidFill>
                  <a:srgbClr val="9BBB59"/>
                </a:solidFill>
              </a:rPr>
              <a:t>Az Integrált Futball Alkalmazás (IFA) bevezetésével számos ponton módosul az mlsz / megye ügyviteli rendszere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8028384" y="742660"/>
            <a:ext cx="1115616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ekerekített téglalap 24"/>
          <p:cNvSpPr/>
          <p:nvPr/>
        </p:nvSpPr>
        <p:spPr>
          <a:xfrm>
            <a:off x="198616" y="936640"/>
            <a:ext cx="4280798" cy="5300672"/>
          </a:xfrm>
          <a:prstGeom prst="roundRect">
            <a:avLst>
              <a:gd name="adj" fmla="val 82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1200" b="1" dirty="0" smtClean="0">
                <a:solidFill>
                  <a:schemeClr val="accent3"/>
                </a:solidFill>
              </a:rPr>
              <a:t>ÚJ ÜGYVITELI REND SEMATIKUS ÁBRÁJA</a:t>
            </a:r>
            <a:endParaRPr lang="hu-HU" sz="1200" b="1" dirty="0">
              <a:solidFill>
                <a:schemeClr val="accent3"/>
              </a:solidFill>
            </a:endParaRPr>
          </a:p>
        </p:txBody>
      </p:sp>
      <p:sp>
        <p:nvSpPr>
          <p:cNvPr id="4" name="Háromszög 3"/>
          <p:cNvSpPr/>
          <p:nvPr/>
        </p:nvSpPr>
        <p:spPr>
          <a:xfrm>
            <a:off x="269150" y="1362971"/>
            <a:ext cx="4139730" cy="769885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</a:rPr>
              <a:t>MLSZ ÜGYVITELI RENDSZERE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912790" y="2648974"/>
            <a:ext cx="759786" cy="25581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1959122" y="2648974"/>
            <a:ext cx="759786" cy="25581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Téglalap 15"/>
          <p:cNvSpPr/>
          <p:nvPr/>
        </p:nvSpPr>
        <p:spPr>
          <a:xfrm>
            <a:off x="3040728" y="2657286"/>
            <a:ext cx="759786" cy="25581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7" name="Téglalap 16"/>
          <p:cNvSpPr/>
          <p:nvPr/>
        </p:nvSpPr>
        <p:spPr>
          <a:xfrm>
            <a:off x="354371" y="5335029"/>
            <a:ext cx="3969288" cy="664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AZ IFA RENDSZER MŰKÖDTETÉSE / SZABÁLYOZÁSI ELVEK</a:t>
            </a:r>
          </a:p>
        </p:txBody>
      </p:sp>
      <p:cxnSp>
        <p:nvCxnSpPr>
          <p:cNvPr id="28" name="Egyenes összekötő 27"/>
          <p:cNvCxnSpPr/>
          <p:nvPr/>
        </p:nvCxnSpPr>
        <p:spPr>
          <a:xfrm>
            <a:off x="354371" y="2393590"/>
            <a:ext cx="8532000" cy="2729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>
            <a:off x="354371" y="5261599"/>
            <a:ext cx="8532000" cy="2729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églalap 29"/>
          <p:cNvSpPr/>
          <p:nvPr/>
        </p:nvSpPr>
        <p:spPr>
          <a:xfrm>
            <a:off x="4984944" y="983277"/>
            <a:ext cx="3960440" cy="1365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200" dirty="0" smtClean="0">
                <a:solidFill>
                  <a:schemeClr val="tx1"/>
                </a:solidFill>
              </a:rPr>
              <a:t>Az MLSZ létrehozta és üzemelteti az új ügyviteli rendszertét az Integrált Futball Alkalmazást (IFA). Az </a:t>
            </a:r>
            <a:r>
              <a:rPr lang="hu-HU" sz="1200" b="1" dirty="0" smtClean="0">
                <a:solidFill>
                  <a:schemeClr val="tx1"/>
                </a:solidFill>
              </a:rPr>
              <a:t>IFA bevezetésének elsődleges célja, hogy biztosítsa a labdarúgással kapcsolatos ügyintézési és szervezési feladatok ellátását és keretet nyújtson a digitális ügyintézésnek</a:t>
            </a:r>
            <a:r>
              <a:rPr lang="hu-HU" sz="1200" dirty="0" smtClean="0">
                <a:solidFill>
                  <a:schemeClr val="tx1"/>
                </a:solidFill>
              </a:rPr>
              <a:t>, mind az MLSZ és megyei (budapesti) igazgatóságok, mind a sportszervezetek részére. 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31" name="Ellipszis 30"/>
          <p:cNvSpPr/>
          <p:nvPr/>
        </p:nvSpPr>
        <p:spPr>
          <a:xfrm>
            <a:off x="4605250" y="983277"/>
            <a:ext cx="307686" cy="30768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 smtClean="0">
                <a:solidFill>
                  <a:schemeClr val="tx1"/>
                </a:solidFill>
              </a:rPr>
              <a:t>1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4984944" y="5335029"/>
            <a:ext cx="3960440" cy="66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200" dirty="0" smtClean="0">
                <a:solidFill>
                  <a:schemeClr val="tx1"/>
                </a:solidFill>
              </a:rPr>
              <a:t>Az IFA rendszer bevezetése számos szabályozási módosítást is indukált – </a:t>
            </a:r>
            <a:r>
              <a:rPr lang="hu-HU" sz="1200" b="1" dirty="0" smtClean="0">
                <a:solidFill>
                  <a:schemeClr val="tx1"/>
                </a:solidFill>
              </a:rPr>
              <a:t>az IFA rendszer működtetésével kapcsolatos általános szabályozási alapelvek</a:t>
            </a:r>
            <a:r>
              <a:rPr lang="hu-HU" sz="1200" dirty="0" smtClean="0">
                <a:solidFill>
                  <a:schemeClr val="tx1"/>
                </a:solidFill>
              </a:rPr>
              <a:t>et a következő oldalon mutatjuk be részleteibe menően.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4984944" y="2780929"/>
            <a:ext cx="3960440" cy="1980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9BBB59"/>
              </a:buClr>
            </a:pPr>
            <a:r>
              <a:rPr lang="hu-HU" sz="1200" dirty="0" smtClean="0">
                <a:solidFill>
                  <a:schemeClr val="tx1"/>
                </a:solidFill>
              </a:rPr>
              <a:t>A Magyar Labdarúgó Szövetség (</a:t>
            </a:r>
            <a:r>
              <a:rPr lang="hu-HU" sz="1200" b="1" dirty="0" smtClean="0">
                <a:solidFill>
                  <a:schemeClr val="tx1"/>
                </a:solidFill>
              </a:rPr>
              <a:t>MLSZ</a:t>
            </a:r>
            <a:r>
              <a:rPr lang="hu-HU" sz="1200" dirty="0" smtClean="0">
                <a:solidFill>
                  <a:schemeClr val="tx1"/>
                </a:solidFill>
              </a:rPr>
              <a:t>) munkatársai – </a:t>
            </a:r>
            <a:br>
              <a:rPr lang="hu-HU" sz="1200" dirty="0" smtClean="0">
                <a:solidFill>
                  <a:schemeClr val="tx1"/>
                </a:solidFill>
              </a:rPr>
            </a:br>
            <a:r>
              <a:rPr lang="hu-HU" sz="1200" dirty="0" smtClean="0">
                <a:solidFill>
                  <a:schemeClr val="tx1"/>
                </a:solidFill>
              </a:rPr>
              <a:t>a megfelelő jogosultsági szintek beállítása mellett.</a:t>
            </a:r>
          </a:p>
          <a:p>
            <a:pPr marL="171450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endParaRPr lang="hu-HU" sz="1200" dirty="0" smtClean="0">
              <a:solidFill>
                <a:schemeClr val="tx1"/>
              </a:solidFill>
            </a:endParaRPr>
          </a:p>
          <a:p>
            <a:pPr>
              <a:buClr>
                <a:srgbClr val="9BBB59"/>
              </a:buClr>
            </a:pPr>
            <a:r>
              <a:rPr lang="hu-HU" sz="1200" dirty="0">
                <a:solidFill>
                  <a:schemeClr val="tx1"/>
                </a:solidFill>
              </a:rPr>
              <a:t>A</a:t>
            </a:r>
            <a:r>
              <a:rPr lang="hu-HU" sz="1200" dirty="0" smtClean="0">
                <a:solidFill>
                  <a:schemeClr val="tx1"/>
                </a:solidFill>
              </a:rPr>
              <a:t> </a:t>
            </a:r>
            <a:r>
              <a:rPr lang="hu-HU" sz="1200" b="1" dirty="0" smtClean="0">
                <a:solidFill>
                  <a:schemeClr val="tx1"/>
                </a:solidFill>
              </a:rPr>
              <a:t>megyei (budapesti) labdarúgó szövetségek </a:t>
            </a:r>
            <a:r>
              <a:rPr lang="hu-HU" sz="1200" dirty="0" smtClean="0">
                <a:solidFill>
                  <a:schemeClr val="tx1"/>
                </a:solidFill>
              </a:rPr>
              <a:t>munkatársai –</a:t>
            </a:r>
          </a:p>
          <a:p>
            <a:pPr>
              <a:buClr>
                <a:srgbClr val="9BBB59"/>
              </a:buClr>
            </a:pPr>
            <a:r>
              <a:rPr lang="hu-HU" sz="1200" dirty="0" smtClean="0">
                <a:solidFill>
                  <a:schemeClr val="tx1"/>
                </a:solidFill>
              </a:rPr>
              <a:t>a megfelelő jogosultsági szintek beállítása mellett.</a:t>
            </a:r>
          </a:p>
          <a:p>
            <a:pPr marL="171450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endParaRPr lang="hu-HU" sz="1200" dirty="0" smtClean="0">
              <a:solidFill>
                <a:schemeClr val="tx1"/>
              </a:solidFill>
            </a:endParaRPr>
          </a:p>
          <a:p>
            <a:pPr>
              <a:buClr>
                <a:srgbClr val="9BBB59"/>
              </a:buClr>
            </a:pPr>
            <a:r>
              <a:rPr lang="hu-HU" sz="1200" dirty="0" smtClean="0">
                <a:solidFill>
                  <a:schemeClr val="tx1"/>
                </a:solidFill>
              </a:rPr>
              <a:t>A </a:t>
            </a:r>
            <a:r>
              <a:rPr lang="hu-HU" sz="1200" b="1" dirty="0" smtClean="0">
                <a:solidFill>
                  <a:schemeClr val="tx1"/>
                </a:solidFill>
              </a:rPr>
              <a:t>sportszervezetek</a:t>
            </a:r>
            <a:r>
              <a:rPr lang="hu-HU" sz="1200" dirty="0" smtClean="0">
                <a:solidFill>
                  <a:schemeClr val="tx1"/>
                </a:solidFill>
              </a:rPr>
              <a:t> képviseletre jogosult elnöke, vagy ügyvezetője által kijelölt elektronikus ügyintézői – </a:t>
            </a:r>
            <a:br>
              <a:rPr lang="hu-HU" sz="1200" dirty="0" smtClean="0">
                <a:solidFill>
                  <a:schemeClr val="tx1"/>
                </a:solidFill>
              </a:rPr>
            </a:br>
            <a:r>
              <a:rPr lang="hu-HU" sz="1200" dirty="0" smtClean="0">
                <a:solidFill>
                  <a:schemeClr val="tx1"/>
                </a:solidFill>
              </a:rPr>
              <a:t>a megfelelő jogosultsági szintek beállítása mellett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37" name="Ellipszis 36"/>
          <p:cNvSpPr/>
          <p:nvPr/>
        </p:nvSpPr>
        <p:spPr>
          <a:xfrm>
            <a:off x="4605250" y="5396925"/>
            <a:ext cx="307686" cy="30768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 smtClean="0">
                <a:solidFill>
                  <a:schemeClr val="tx1"/>
                </a:solidFill>
              </a:rPr>
              <a:t>5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38" name="Ellipszis 37"/>
          <p:cNvSpPr/>
          <p:nvPr/>
        </p:nvSpPr>
        <p:spPr>
          <a:xfrm>
            <a:off x="4605250" y="2996952"/>
            <a:ext cx="307686" cy="30768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 smtClean="0">
                <a:solidFill>
                  <a:schemeClr val="tx1"/>
                </a:solidFill>
              </a:rPr>
              <a:t>2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39" name="Ellipszis 38"/>
          <p:cNvSpPr/>
          <p:nvPr/>
        </p:nvSpPr>
        <p:spPr>
          <a:xfrm>
            <a:off x="4605250" y="3574899"/>
            <a:ext cx="307686" cy="30768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 smtClean="0">
                <a:solidFill>
                  <a:schemeClr val="tx1"/>
                </a:solidFill>
              </a:rPr>
              <a:t>3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40" name="Ellipszis 39"/>
          <p:cNvSpPr/>
          <p:nvPr/>
        </p:nvSpPr>
        <p:spPr>
          <a:xfrm>
            <a:off x="4605250" y="4139253"/>
            <a:ext cx="307686" cy="30768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 smtClean="0">
                <a:solidFill>
                  <a:schemeClr val="tx1"/>
                </a:solidFill>
              </a:rPr>
              <a:t>4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859286" y="2441263"/>
            <a:ext cx="295945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AZ IFA RENDSZER </a:t>
            </a:r>
            <a:r>
              <a:rPr lang="hu-HU" sz="1200" b="1" dirty="0" smtClean="0">
                <a:solidFill>
                  <a:schemeClr val="tx1"/>
                </a:solidFill>
              </a:rPr>
              <a:t>FELHASZNÁLÓI</a:t>
            </a:r>
            <a:endParaRPr lang="hu-HU" sz="1200" b="1" dirty="0">
              <a:solidFill>
                <a:schemeClr val="tx1"/>
              </a:solidFill>
            </a:endParaRPr>
          </a:p>
        </p:txBody>
      </p:sp>
      <p:sp>
        <p:nvSpPr>
          <p:cNvPr id="43" name="Ellipszis 42"/>
          <p:cNvSpPr/>
          <p:nvPr/>
        </p:nvSpPr>
        <p:spPr>
          <a:xfrm>
            <a:off x="2185172" y="1512063"/>
            <a:ext cx="307686" cy="30768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 smtClean="0">
                <a:solidFill>
                  <a:schemeClr val="tx1"/>
                </a:solidFill>
              </a:rPr>
              <a:t>1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44" name="Ellipszis 43"/>
          <p:cNvSpPr/>
          <p:nvPr/>
        </p:nvSpPr>
        <p:spPr>
          <a:xfrm>
            <a:off x="3266778" y="3433133"/>
            <a:ext cx="307686" cy="30768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 smtClean="0">
                <a:solidFill>
                  <a:schemeClr val="tx1"/>
                </a:solidFill>
              </a:rPr>
              <a:t>4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45" name="Ellipszis 44"/>
          <p:cNvSpPr/>
          <p:nvPr/>
        </p:nvSpPr>
        <p:spPr>
          <a:xfrm>
            <a:off x="1138840" y="3433133"/>
            <a:ext cx="307686" cy="30768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 smtClean="0">
                <a:solidFill>
                  <a:schemeClr val="tx1"/>
                </a:solidFill>
              </a:rPr>
              <a:t>2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46" name="Ellipszis 45"/>
          <p:cNvSpPr/>
          <p:nvPr/>
        </p:nvSpPr>
        <p:spPr>
          <a:xfrm>
            <a:off x="2185172" y="3433133"/>
            <a:ext cx="307686" cy="30768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 smtClean="0">
                <a:solidFill>
                  <a:schemeClr val="tx1"/>
                </a:solidFill>
              </a:rPr>
              <a:t>3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47" name="Ellipszis 46"/>
          <p:cNvSpPr/>
          <p:nvPr/>
        </p:nvSpPr>
        <p:spPr>
          <a:xfrm>
            <a:off x="2185172" y="5396925"/>
            <a:ext cx="307686" cy="30768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 smtClean="0">
                <a:solidFill>
                  <a:schemeClr val="tx1"/>
                </a:solidFill>
              </a:rPr>
              <a:t>5</a:t>
            </a:r>
            <a:endParaRPr lang="hu-HU" sz="1000" dirty="0">
              <a:solidFill>
                <a:schemeClr val="tx1"/>
              </a:solidFill>
            </a:endParaRPr>
          </a:p>
        </p:txBody>
      </p:sp>
      <p:pic>
        <p:nvPicPr>
          <p:cNvPr id="32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0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150631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60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églalap 59"/>
          <p:cNvSpPr/>
          <p:nvPr/>
        </p:nvSpPr>
        <p:spPr>
          <a:xfrm>
            <a:off x="5076056" y="2401592"/>
            <a:ext cx="3911775" cy="360782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200" dirty="0" smtClean="0">
                <a:solidFill>
                  <a:schemeClr val="tx1"/>
                </a:solidFill>
              </a:rPr>
              <a:t>Játékos </a:t>
            </a:r>
            <a:r>
              <a:rPr lang="hu-HU" sz="1200" dirty="0">
                <a:solidFill>
                  <a:schemeClr val="tx1"/>
                </a:solidFill>
              </a:rPr>
              <a:t>szállására/felügyeletére vonatkozó </a:t>
            </a:r>
            <a:r>
              <a:rPr lang="hu-HU" sz="1200" dirty="0" smtClean="0">
                <a:solidFill>
                  <a:schemeClr val="tx1"/>
                </a:solidFill>
              </a:rPr>
              <a:t>igazolás; 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200" dirty="0" smtClean="0">
                <a:solidFill>
                  <a:schemeClr val="tx1"/>
                </a:solidFill>
              </a:rPr>
              <a:t>Játékos </a:t>
            </a:r>
            <a:r>
              <a:rPr lang="hu-HU" sz="1200" dirty="0">
                <a:solidFill>
                  <a:schemeClr val="tx1"/>
                </a:solidFill>
              </a:rPr>
              <a:t>akadémiai (iskolai) képzésére vonatkozó igazolás (ideértve a játékos pontos heti órarendjét, a tanórák megnevezésével és a heti összes óraszám feltüntetésével, amelyet az iskola által kiadott, aláírással, pecséttel ellátott igazolás tartalmaz, melyen fel vannak továbbá </a:t>
            </a:r>
            <a:r>
              <a:rPr lang="hu-HU" sz="1200" dirty="0" smtClean="0">
                <a:solidFill>
                  <a:schemeClr val="tx1"/>
                </a:solidFill>
              </a:rPr>
              <a:t>tüntetve </a:t>
            </a:r>
            <a:r>
              <a:rPr lang="hu-HU" sz="1200" dirty="0">
                <a:solidFill>
                  <a:schemeClr val="tx1"/>
                </a:solidFill>
              </a:rPr>
              <a:t>a képzés adatai: képzés megnevezése és a megszerezhető végzetség </a:t>
            </a:r>
            <a:r>
              <a:rPr lang="hu-HU" sz="1200" dirty="0" smtClean="0">
                <a:solidFill>
                  <a:schemeClr val="tx1"/>
                </a:solidFill>
              </a:rPr>
              <a:t>megnevezése, illetve </a:t>
            </a:r>
            <a:r>
              <a:rPr lang="hu-HU" sz="1200" dirty="0">
                <a:solidFill>
                  <a:schemeClr val="tx1"/>
                </a:solidFill>
              </a:rPr>
              <a:t>annak valamely FIFA nyelvre történő fordítása bizonyít</a:t>
            </a:r>
            <a:r>
              <a:rPr lang="hu-HU" sz="1200" dirty="0" smtClean="0">
                <a:solidFill>
                  <a:schemeClr val="tx1"/>
                </a:solidFill>
              </a:rPr>
              <a:t>);</a:t>
            </a:r>
            <a:endParaRPr lang="hu-HU" sz="1200" dirty="0">
              <a:solidFill>
                <a:schemeClr val="tx1"/>
              </a:solidFill>
            </a:endParaRP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200" dirty="0" smtClean="0">
                <a:solidFill>
                  <a:schemeClr val="tx1"/>
                </a:solidFill>
              </a:rPr>
              <a:t>Játékos </a:t>
            </a:r>
            <a:r>
              <a:rPr lang="hu-HU" sz="1200" dirty="0">
                <a:solidFill>
                  <a:schemeClr val="tx1"/>
                </a:solidFill>
              </a:rPr>
              <a:t>labdarúgó képzésére vonatkozó igazolás, amely tartalmazza a részletes heti edzéstervet </a:t>
            </a:r>
            <a:r>
              <a:rPr lang="hu-HU" sz="1200" dirty="0" smtClean="0">
                <a:solidFill>
                  <a:schemeClr val="tx1"/>
                </a:solidFill>
              </a:rPr>
              <a:t>(pl. hányszor </a:t>
            </a:r>
            <a:r>
              <a:rPr lang="hu-HU" sz="1200" dirty="0">
                <a:solidFill>
                  <a:schemeClr val="tx1"/>
                </a:solidFill>
              </a:rPr>
              <a:t>van edzés, mettől meddig, stb.) és az időtartamot, amely alatt a sportszervezet a játékos képzését ezen feltételekkel biztosítja, továbbá a csapat megnevezését ahol a labdarúgó szerepelni fog </a:t>
            </a:r>
            <a:r>
              <a:rPr lang="hu-HU" sz="1200" dirty="0" smtClean="0">
                <a:solidFill>
                  <a:schemeClr val="tx1"/>
                </a:solidFill>
              </a:rPr>
              <a:t>(pl. </a:t>
            </a:r>
            <a:r>
              <a:rPr lang="hu-HU" sz="1200" dirty="0">
                <a:solidFill>
                  <a:schemeClr val="tx1"/>
                </a:solidFill>
              </a:rPr>
              <a:t>U17) és a heti összes edzés </a:t>
            </a:r>
            <a:r>
              <a:rPr lang="hu-HU" sz="1200" dirty="0" smtClean="0">
                <a:solidFill>
                  <a:schemeClr val="tx1"/>
                </a:solidFill>
              </a:rPr>
              <a:t>számának </a:t>
            </a:r>
            <a:r>
              <a:rPr lang="hu-HU" sz="1200" dirty="0">
                <a:solidFill>
                  <a:schemeClr val="tx1"/>
                </a:solidFill>
              </a:rPr>
              <a:t>feltüntetése;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200" dirty="0" smtClean="0">
                <a:solidFill>
                  <a:schemeClr val="tx1"/>
                </a:solidFill>
              </a:rPr>
              <a:t>Szülői </a:t>
            </a:r>
            <a:r>
              <a:rPr lang="hu-HU" sz="1200" dirty="0">
                <a:solidFill>
                  <a:schemeClr val="tx1"/>
                </a:solidFill>
              </a:rPr>
              <a:t>hozzájáruló nyilatkozat (mindkét szülő teljes nevével, aláírásával és a játékos teljes nevével).</a:t>
            </a:r>
          </a:p>
        </p:txBody>
      </p:sp>
      <p:sp>
        <p:nvSpPr>
          <p:cNvPr id="59" name="Ötszög 58"/>
          <p:cNvSpPr/>
          <p:nvPr/>
        </p:nvSpPr>
        <p:spPr>
          <a:xfrm>
            <a:off x="145712" y="3226214"/>
            <a:ext cx="5002352" cy="1009236"/>
          </a:xfrm>
          <a:prstGeom prst="homePlate">
            <a:avLst>
              <a:gd name="adj" fmla="val 30090"/>
            </a:avLst>
          </a:prstGeom>
          <a:solidFill>
            <a:srgbClr val="D7E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/>
            <a:endParaRPr lang="hu-HU" sz="1200" b="1" cap="all" dirty="0">
              <a:solidFill>
                <a:schemeClr val="tx1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30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79018" y="44624"/>
            <a:ext cx="5421174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>
                <a:solidFill>
                  <a:srgbClr val="9BBB59"/>
                </a:solidFill>
              </a:rPr>
              <a:t>1.1.3. A „kiskorúak nemzetközi átigazolása” </a:t>
            </a:r>
            <a:br>
              <a:rPr lang="hu-HU" sz="2000" cap="all" dirty="0">
                <a:solidFill>
                  <a:srgbClr val="9BBB59"/>
                </a:solidFill>
              </a:rPr>
            </a:br>
            <a:r>
              <a:rPr lang="hu-HU" sz="2000" cap="all" dirty="0">
                <a:solidFill>
                  <a:srgbClr val="9BBB59"/>
                </a:solidFill>
              </a:rPr>
              <a:t>témához kapcsolódó dokumentumok </a:t>
            </a:r>
            <a:r>
              <a:rPr lang="hu-HU" sz="2000" cap="all" dirty="0" smtClean="0">
                <a:solidFill>
                  <a:srgbClr val="9BBB59"/>
                </a:solidFill>
              </a:rPr>
              <a:t>(3/5)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21" name="Egyenes összekötő 20"/>
          <p:cNvCxnSpPr/>
          <p:nvPr/>
        </p:nvCxnSpPr>
        <p:spPr>
          <a:xfrm>
            <a:off x="6300192" y="742660"/>
            <a:ext cx="2843808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Csoportba foglalás 11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13" name="Téglalap 12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 smtClean="0">
                  <a:solidFill>
                    <a:schemeClr val="tx1"/>
                  </a:solidFill>
                </a:rPr>
                <a:t>A kiskorú labdarúgók</a:t>
              </a:r>
              <a:br>
                <a:rPr lang="hu-HU" sz="1600" b="1" dirty="0" smtClean="0">
                  <a:solidFill>
                    <a:schemeClr val="tx1"/>
                  </a:solidFill>
                </a:rPr>
              </a:br>
              <a:r>
                <a:rPr lang="hu-HU" sz="1600" b="1" dirty="0" smtClean="0">
                  <a:solidFill>
                    <a:schemeClr val="tx1"/>
                  </a:solidFill>
                </a:rPr>
                <a:t>nemzetközi átigazolásának esetei:</a:t>
              </a:r>
              <a:endParaRPr lang="hu-H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Derékszögű háromszög 14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22" name="Téglalap 21"/>
          <p:cNvSpPr/>
          <p:nvPr/>
        </p:nvSpPr>
        <p:spPr>
          <a:xfrm>
            <a:off x="714282" y="2401591"/>
            <a:ext cx="3857718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r>
              <a:rPr lang="hu-HU" sz="1200" dirty="0" smtClean="0">
                <a:solidFill>
                  <a:schemeClr val="tx1"/>
                </a:solidFill>
              </a:rPr>
              <a:t>Amennyiben </a:t>
            </a:r>
            <a:r>
              <a:rPr lang="hu-HU" sz="1200" dirty="0">
                <a:solidFill>
                  <a:schemeClr val="tx1"/>
                </a:solidFill>
              </a:rPr>
              <a:t>a játékos </a:t>
            </a:r>
            <a:r>
              <a:rPr lang="hu-HU" sz="1200" dirty="0" smtClean="0">
                <a:solidFill>
                  <a:schemeClr val="tx1"/>
                </a:solidFill>
              </a:rPr>
              <a:t>szülei nem a labdarúgással </a:t>
            </a:r>
            <a:r>
              <a:rPr lang="hu-HU" sz="1200" dirty="0">
                <a:solidFill>
                  <a:schemeClr val="tx1"/>
                </a:solidFill>
              </a:rPr>
              <a:t>összefüggő okból </a:t>
            </a:r>
            <a:r>
              <a:rPr lang="hu-HU" sz="1200" dirty="0" smtClean="0">
                <a:solidFill>
                  <a:schemeClr val="tx1"/>
                </a:solidFill>
              </a:rPr>
              <a:t>költöznek abba az országba, </a:t>
            </a:r>
            <a:r>
              <a:rPr lang="hu-HU" sz="1200" dirty="0">
                <a:solidFill>
                  <a:schemeClr val="tx1"/>
                </a:solidFill>
              </a:rPr>
              <a:t>ahol a játékos új </a:t>
            </a:r>
            <a:r>
              <a:rPr lang="hu-HU" sz="1200" dirty="0" smtClean="0">
                <a:solidFill>
                  <a:schemeClr val="tx1"/>
                </a:solidFill>
              </a:rPr>
              <a:t>klubja található.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49" name="Téglalap 48"/>
          <p:cNvSpPr/>
          <p:nvPr/>
        </p:nvSpPr>
        <p:spPr>
          <a:xfrm>
            <a:off x="714282" y="3350934"/>
            <a:ext cx="3857718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r>
              <a:rPr lang="hu-HU" sz="1200" dirty="0">
                <a:solidFill>
                  <a:schemeClr val="tx1"/>
                </a:solidFill>
              </a:rPr>
              <a:t>Amennyiben a játékos átigazolása az Európai Unió vagy Európai Gazdasági Térség (EGT) </a:t>
            </a:r>
            <a:r>
              <a:rPr lang="hu-HU" sz="1200" dirty="0" smtClean="0">
                <a:solidFill>
                  <a:schemeClr val="tx1"/>
                </a:solidFill>
              </a:rPr>
              <a:t>államainak területén </a:t>
            </a:r>
            <a:r>
              <a:rPr lang="hu-HU" sz="1200" dirty="0">
                <a:solidFill>
                  <a:schemeClr val="tx1"/>
                </a:solidFill>
              </a:rPr>
              <a:t>belül történik meg és a játékos 16 és 18 év közötti </a:t>
            </a:r>
            <a:r>
              <a:rPr lang="hu-HU" sz="1200" dirty="0" smtClean="0">
                <a:solidFill>
                  <a:schemeClr val="tx1"/>
                </a:solidFill>
              </a:rPr>
              <a:t>életkorú.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50" name="Téglalap 49"/>
          <p:cNvSpPr/>
          <p:nvPr/>
        </p:nvSpPr>
        <p:spPr>
          <a:xfrm>
            <a:off x="714282" y="5249619"/>
            <a:ext cx="3857718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r>
              <a:rPr lang="hu-HU" sz="1200" dirty="0">
                <a:solidFill>
                  <a:schemeClr val="tx1"/>
                </a:solidFill>
              </a:rPr>
              <a:t>A játékos maximum 50 km távolságra lakik az országhatártól (attól a határátkelőtől, ahol az országba </a:t>
            </a:r>
            <a:r>
              <a:rPr lang="hu-HU" sz="1200" dirty="0" smtClean="0">
                <a:solidFill>
                  <a:schemeClr val="tx1"/>
                </a:solidFill>
              </a:rPr>
              <a:t>ki- és </a:t>
            </a:r>
            <a:r>
              <a:rPr lang="hu-HU" sz="1200" dirty="0">
                <a:solidFill>
                  <a:schemeClr val="tx1"/>
                </a:solidFill>
              </a:rPr>
              <a:t>belép), illetve </a:t>
            </a:r>
            <a:r>
              <a:rPr lang="hu-HU" sz="1200" dirty="0" smtClean="0">
                <a:solidFill>
                  <a:schemeClr val="tx1"/>
                </a:solidFill>
              </a:rPr>
              <a:t>a magyar </a:t>
            </a:r>
            <a:r>
              <a:rPr lang="hu-HU" sz="1200" dirty="0">
                <a:solidFill>
                  <a:schemeClr val="tx1"/>
                </a:solidFill>
              </a:rPr>
              <a:t>klub szintén maximum 50 km távolságra található az </a:t>
            </a:r>
            <a:r>
              <a:rPr lang="hu-HU" sz="1200" dirty="0" smtClean="0">
                <a:solidFill>
                  <a:schemeClr val="tx1"/>
                </a:solidFill>
              </a:rPr>
              <a:t>adott határátkelőtől</a:t>
            </a:r>
            <a:r>
              <a:rPr lang="hu-HU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1" name="Téglalap 50"/>
          <p:cNvSpPr/>
          <p:nvPr/>
        </p:nvSpPr>
        <p:spPr>
          <a:xfrm>
            <a:off x="714282" y="4300277"/>
            <a:ext cx="3857718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r>
              <a:rPr lang="hu-HU" sz="1200" dirty="0">
                <a:solidFill>
                  <a:schemeClr val="tx1"/>
                </a:solidFill>
              </a:rPr>
              <a:t>Amennyiben egy nem magyar állampolgárságú játékos legalább 5 éve Magyarországon él, ezt dokumentumokkal bizonyítani tudja, és életében először kerül </a:t>
            </a:r>
            <a:r>
              <a:rPr lang="hu-HU" sz="1200" dirty="0" smtClean="0">
                <a:solidFill>
                  <a:schemeClr val="tx1"/>
                </a:solidFill>
              </a:rPr>
              <a:t>leigazolásra.</a:t>
            </a:r>
            <a:endParaRPr lang="hu-HU" sz="1200" dirty="0">
              <a:solidFill>
                <a:schemeClr val="tx1"/>
              </a:solidFill>
            </a:endParaRPr>
          </a:p>
        </p:txBody>
      </p:sp>
      <p:cxnSp>
        <p:nvCxnSpPr>
          <p:cNvPr id="4" name="Egyenes összekötő 3"/>
          <p:cNvCxnSpPr/>
          <p:nvPr/>
        </p:nvCxnSpPr>
        <p:spPr>
          <a:xfrm>
            <a:off x="145712" y="1925745"/>
            <a:ext cx="449829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églalap 18"/>
          <p:cNvSpPr/>
          <p:nvPr/>
        </p:nvSpPr>
        <p:spPr>
          <a:xfrm>
            <a:off x="562093" y="1718633"/>
            <a:ext cx="3577860" cy="414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algn="ctr"/>
            <a:r>
              <a:rPr lang="hu-HU" sz="1200" b="1" cap="all" dirty="0">
                <a:solidFill>
                  <a:schemeClr val="tx1"/>
                </a:solidFill>
              </a:rPr>
              <a:t>Kiskorúak Magyarországra történő </a:t>
            </a:r>
            <a:r>
              <a:rPr lang="hu-HU" sz="1200" b="1" cap="all" dirty="0" smtClean="0">
                <a:solidFill>
                  <a:schemeClr val="tx1"/>
                </a:solidFill>
              </a:rPr>
              <a:t/>
            </a:r>
            <a:br>
              <a:rPr lang="hu-HU" sz="1200" b="1" cap="all" dirty="0" smtClean="0">
                <a:solidFill>
                  <a:schemeClr val="tx1"/>
                </a:solidFill>
              </a:rPr>
            </a:br>
            <a:r>
              <a:rPr lang="hu-HU" sz="1200" b="1" cap="all" dirty="0" smtClean="0">
                <a:solidFill>
                  <a:schemeClr val="tx1"/>
                </a:solidFill>
              </a:rPr>
              <a:t>átigazolása az </a:t>
            </a:r>
            <a:r>
              <a:rPr lang="hu-HU" sz="1200" b="1" cap="all" dirty="0">
                <a:solidFill>
                  <a:schemeClr val="tx1"/>
                </a:solidFill>
              </a:rPr>
              <a:t>alábbi esetekben lehetséges</a:t>
            </a:r>
            <a:endParaRPr lang="hu-HU" sz="1200" b="1" cap="all" baseline="30000" dirty="0">
              <a:solidFill>
                <a:schemeClr val="tx1"/>
              </a:solidFill>
            </a:endParaRPr>
          </a:p>
        </p:txBody>
      </p:sp>
      <p:cxnSp>
        <p:nvCxnSpPr>
          <p:cNvPr id="29" name="Egyenes összekötő 28"/>
          <p:cNvCxnSpPr/>
          <p:nvPr/>
        </p:nvCxnSpPr>
        <p:spPr>
          <a:xfrm>
            <a:off x="5364175" y="1925744"/>
            <a:ext cx="333553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églalap 56"/>
          <p:cNvSpPr/>
          <p:nvPr/>
        </p:nvSpPr>
        <p:spPr>
          <a:xfrm>
            <a:off x="5868143" y="1718633"/>
            <a:ext cx="2327600" cy="414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algn="ctr"/>
            <a:r>
              <a:rPr lang="hu-HU" sz="1200" b="1" cap="all" dirty="0" smtClean="0">
                <a:solidFill>
                  <a:schemeClr val="tx1"/>
                </a:solidFill>
              </a:rPr>
              <a:t>Szükséges Dokumentumok </a:t>
            </a:r>
            <a:br>
              <a:rPr lang="hu-HU" sz="1200" b="1" cap="all" dirty="0" smtClean="0">
                <a:solidFill>
                  <a:schemeClr val="tx1"/>
                </a:solidFill>
              </a:rPr>
            </a:br>
            <a:r>
              <a:rPr lang="hu-HU" sz="1200" b="1" cap="all" dirty="0" smtClean="0">
                <a:solidFill>
                  <a:schemeClr val="tx1"/>
                </a:solidFill>
              </a:rPr>
              <a:t>a 2. eset alkalmazásához</a:t>
            </a:r>
            <a:endParaRPr lang="hu-HU" sz="1200" b="1" cap="all" dirty="0">
              <a:solidFill>
                <a:schemeClr val="tx1"/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251521" y="2401592"/>
            <a:ext cx="409326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" name="Téglalap 32"/>
          <p:cNvSpPr/>
          <p:nvPr/>
        </p:nvSpPr>
        <p:spPr>
          <a:xfrm>
            <a:off x="251521" y="3350934"/>
            <a:ext cx="409326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2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251521" y="4300277"/>
            <a:ext cx="409326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3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251521" y="5249619"/>
            <a:ext cx="409326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4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 smtClean="0">
                <a:solidFill>
                  <a:schemeClr val="tx1"/>
                </a:solidFill>
              </a:rPr>
              <a:t>Játékosok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 smtClean="0">
                <a:solidFill>
                  <a:schemeClr val="tx1"/>
                </a:solidFill>
              </a:rPr>
              <a:t>1.1.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1.2.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églalap 37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églalap 38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églalap 39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Téglalap 42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1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64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59703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84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églalap 59"/>
          <p:cNvSpPr/>
          <p:nvPr/>
        </p:nvSpPr>
        <p:spPr>
          <a:xfrm>
            <a:off x="5076056" y="2401592"/>
            <a:ext cx="3911775" cy="360782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200" dirty="0" smtClean="0">
                <a:solidFill>
                  <a:schemeClr val="tx1"/>
                </a:solidFill>
              </a:rPr>
              <a:t>Játékos </a:t>
            </a:r>
            <a:r>
              <a:rPr lang="hu-HU" sz="1200" dirty="0">
                <a:solidFill>
                  <a:schemeClr val="tx1"/>
                </a:solidFill>
              </a:rPr>
              <a:t>lakcímigazolása;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200" dirty="0" smtClean="0">
                <a:solidFill>
                  <a:schemeClr val="tx1"/>
                </a:solidFill>
              </a:rPr>
              <a:t>Bizonyíték </a:t>
            </a:r>
            <a:r>
              <a:rPr lang="hu-HU" sz="1200" dirty="0">
                <a:solidFill>
                  <a:schemeClr val="tx1"/>
                </a:solidFill>
              </a:rPr>
              <a:t>az 50 km-es szabályra (MLSZ feladata);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200" dirty="0" smtClean="0">
                <a:solidFill>
                  <a:schemeClr val="tx1"/>
                </a:solidFill>
              </a:rPr>
              <a:t>Átadó </a:t>
            </a:r>
            <a:r>
              <a:rPr lang="hu-HU" sz="1200" dirty="0">
                <a:solidFill>
                  <a:schemeClr val="tx1"/>
                </a:solidFill>
              </a:rPr>
              <a:t>szövetség hozzájárulása és visszaigazolása az 50 km-es szabályra vonatkozóan (MLSZ feladata</a:t>
            </a:r>
            <a:r>
              <a:rPr lang="hu-HU" sz="1200" dirty="0" smtClean="0">
                <a:solidFill>
                  <a:schemeClr val="tx1"/>
                </a:solidFill>
              </a:rPr>
              <a:t>).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59" name="Ötszög 58"/>
          <p:cNvSpPr/>
          <p:nvPr/>
        </p:nvSpPr>
        <p:spPr>
          <a:xfrm>
            <a:off x="145712" y="4175557"/>
            <a:ext cx="5002352" cy="1009236"/>
          </a:xfrm>
          <a:prstGeom prst="homePlate">
            <a:avLst>
              <a:gd name="adj" fmla="val 30090"/>
            </a:avLst>
          </a:prstGeom>
          <a:solidFill>
            <a:srgbClr val="D7E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/>
            <a:endParaRPr lang="hu-HU" sz="1200" b="1" cap="all" dirty="0">
              <a:solidFill>
                <a:schemeClr val="tx1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31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79018" y="44624"/>
            <a:ext cx="5421174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>
                <a:solidFill>
                  <a:srgbClr val="9BBB59"/>
                </a:solidFill>
              </a:rPr>
              <a:t>1.1.3. A „kiskorúak nemzetközi átigazolása” </a:t>
            </a:r>
            <a:br>
              <a:rPr lang="hu-HU" sz="2000" cap="all" dirty="0">
                <a:solidFill>
                  <a:srgbClr val="9BBB59"/>
                </a:solidFill>
              </a:rPr>
            </a:br>
            <a:r>
              <a:rPr lang="hu-HU" sz="2000" cap="all" dirty="0">
                <a:solidFill>
                  <a:srgbClr val="9BBB59"/>
                </a:solidFill>
              </a:rPr>
              <a:t>témához kapcsolódó dokumentumok </a:t>
            </a:r>
            <a:r>
              <a:rPr lang="hu-HU" sz="2000" cap="all" dirty="0" smtClean="0">
                <a:solidFill>
                  <a:srgbClr val="9BBB59"/>
                </a:solidFill>
              </a:rPr>
              <a:t>(4/5)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21" name="Egyenes összekötő 20"/>
          <p:cNvCxnSpPr/>
          <p:nvPr/>
        </p:nvCxnSpPr>
        <p:spPr>
          <a:xfrm>
            <a:off x="6300192" y="742660"/>
            <a:ext cx="2843808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Csoportba foglalás 11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13" name="Téglalap 12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 smtClean="0">
                  <a:solidFill>
                    <a:schemeClr val="tx1"/>
                  </a:solidFill>
                </a:rPr>
                <a:t>A kiskorú labdarúgók</a:t>
              </a:r>
              <a:br>
                <a:rPr lang="hu-HU" sz="1600" b="1" dirty="0" smtClean="0">
                  <a:solidFill>
                    <a:schemeClr val="tx1"/>
                  </a:solidFill>
                </a:rPr>
              </a:br>
              <a:r>
                <a:rPr lang="hu-HU" sz="1600" b="1" dirty="0" smtClean="0">
                  <a:solidFill>
                    <a:schemeClr val="tx1"/>
                  </a:solidFill>
                </a:rPr>
                <a:t>nemzetközi átigazolásának esetei:</a:t>
              </a:r>
              <a:endParaRPr lang="hu-H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Derékszögű háromszög 14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22" name="Téglalap 21"/>
          <p:cNvSpPr/>
          <p:nvPr/>
        </p:nvSpPr>
        <p:spPr>
          <a:xfrm>
            <a:off x="714282" y="2401591"/>
            <a:ext cx="3857718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r>
              <a:rPr lang="hu-HU" sz="1200" dirty="0" smtClean="0">
                <a:solidFill>
                  <a:schemeClr val="tx1"/>
                </a:solidFill>
              </a:rPr>
              <a:t>Amennyiben </a:t>
            </a:r>
            <a:r>
              <a:rPr lang="hu-HU" sz="1200" dirty="0">
                <a:solidFill>
                  <a:schemeClr val="tx1"/>
                </a:solidFill>
              </a:rPr>
              <a:t>a játékos </a:t>
            </a:r>
            <a:r>
              <a:rPr lang="hu-HU" sz="1200" dirty="0" smtClean="0">
                <a:solidFill>
                  <a:schemeClr val="tx1"/>
                </a:solidFill>
              </a:rPr>
              <a:t>szülei nem a labdarúgással </a:t>
            </a:r>
            <a:r>
              <a:rPr lang="hu-HU" sz="1200" dirty="0">
                <a:solidFill>
                  <a:schemeClr val="tx1"/>
                </a:solidFill>
              </a:rPr>
              <a:t>összefüggő okból </a:t>
            </a:r>
            <a:r>
              <a:rPr lang="hu-HU" sz="1200" dirty="0" smtClean="0">
                <a:solidFill>
                  <a:schemeClr val="tx1"/>
                </a:solidFill>
              </a:rPr>
              <a:t>költöznek abba az országba, </a:t>
            </a:r>
            <a:r>
              <a:rPr lang="hu-HU" sz="1200" dirty="0">
                <a:solidFill>
                  <a:schemeClr val="tx1"/>
                </a:solidFill>
              </a:rPr>
              <a:t>ahol a játékos új </a:t>
            </a:r>
            <a:r>
              <a:rPr lang="hu-HU" sz="1200" dirty="0" smtClean="0">
                <a:solidFill>
                  <a:schemeClr val="tx1"/>
                </a:solidFill>
              </a:rPr>
              <a:t>klubja található.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49" name="Téglalap 48"/>
          <p:cNvSpPr/>
          <p:nvPr/>
        </p:nvSpPr>
        <p:spPr>
          <a:xfrm>
            <a:off x="714282" y="3350934"/>
            <a:ext cx="3857718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r>
              <a:rPr lang="hu-HU" sz="1200" dirty="0">
                <a:solidFill>
                  <a:schemeClr val="tx1"/>
                </a:solidFill>
              </a:rPr>
              <a:t>Amennyiben a játékos átigazolása az Európai Unió vagy Európai Gazdasági Térség (EGT) </a:t>
            </a:r>
            <a:r>
              <a:rPr lang="hu-HU" sz="1200" dirty="0" smtClean="0">
                <a:solidFill>
                  <a:schemeClr val="tx1"/>
                </a:solidFill>
              </a:rPr>
              <a:t>államainak területén </a:t>
            </a:r>
            <a:r>
              <a:rPr lang="hu-HU" sz="1200" dirty="0">
                <a:solidFill>
                  <a:schemeClr val="tx1"/>
                </a:solidFill>
              </a:rPr>
              <a:t>belül történik meg és a játékos 16 és 18 év közötti </a:t>
            </a:r>
            <a:r>
              <a:rPr lang="hu-HU" sz="1200" dirty="0" smtClean="0">
                <a:solidFill>
                  <a:schemeClr val="tx1"/>
                </a:solidFill>
              </a:rPr>
              <a:t>életkorú.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50" name="Téglalap 49"/>
          <p:cNvSpPr/>
          <p:nvPr/>
        </p:nvSpPr>
        <p:spPr>
          <a:xfrm>
            <a:off x="714282" y="5249619"/>
            <a:ext cx="3857718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r>
              <a:rPr lang="hu-HU" sz="1200" dirty="0">
                <a:solidFill>
                  <a:schemeClr val="tx1"/>
                </a:solidFill>
              </a:rPr>
              <a:t>A játékos maximum 50 km távolságra lakik az országhatártól (attól a határátkelőtől, ahol az országba </a:t>
            </a:r>
            <a:r>
              <a:rPr lang="hu-HU" sz="1200" dirty="0" smtClean="0">
                <a:solidFill>
                  <a:schemeClr val="tx1"/>
                </a:solidFill>
              </a:rPr>
              <a:t>ki- és </a:t>
            </a:r>
            <a:r>
              <a:rPr lang="hu-HU" sz="1200" dirty="0">
                <a:solidFill>
                  <a:schemeClr val="tx1"/>
                </a:solidFill>
              </a:rPr>
              <a:t>belép), illetve </a:t>
            </a:r>
            <a:r>
              <a:rPr lang="hu-HU" sz="1200" dirty="0" smtClean="0">
                <a:solidFill>
                  <a:schemeClr val="tx1"/>
                </a:solidFill>
              </a:rPr>
              <a:t>a magyar </a:t>
            </a:r>
            <a:r>
              <a:rPr lang="hu-HU" sz="1200" dirty="0">
                <a:solidFill>
                  <a:schemeClr val="tx1"/>
                </a:solidFill>
              </a:rPr>
              <a:t>klub szintén maximum 50 km távolságra található az </a:t>
            </a:r>
            <a:r>
              <a:rPr lang="hu-HU" sz="1200" dirty="0" smtClean="0">
                <a:solidFill>
                  <a:schemeClr val="tx1"/>
                </a:solidFill>
              </a:rPr>
              <a:t>adott határátkelőtől</a:t>
            </a:r>
            <a:r>
              <a:rPr lang="hu-HU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1" name="Téglalap 50"/>
          <p:cNvSpPr/>
          <p:nvPr/>
        </p:nvSpPr>
        <p:spPr>
          <a:xfrm>
            <a:off x="714282" y="4300277"/>
            <a:ext cx="3857718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r>
              <a:rPr lang="hu-HU" sz="1200" dirty="0">
                <a:solidFill>
                  <a:schemeClr val="tx1"/>
                </a:solidFill>
              </a:rPr>
              <a:t>Amennyiben egy nem magyar állampolgárságú játékos legalább 5 éve Magyarországon él, ezt dokumentumokkal bizonyítani tudja, és életében először kerül </a:t>
            </a:r>
            <a:r>
              <a:rPr lang="hu-HU" sz="1200" dirty="0" smtClean="0">
                <a:solidFill>
                  <a:schemeClr val="tx1"/>
                </a:solidFill>
              </a:rPr>
              <a:t>leigazolásra.</a:t>
            </a:r>
            <a:endParaRPr lang="hu-HU" sz="1200" dirty="0">
              <a:solidFill>
                <a:schemeClr val="tx1"/>
              </a:solidFill>
            </a:endParaRPr>
          </a:p>
        </p:txBody>
      </p:sp>
      <p:cxnSp>
        <p:nvCxnSpPr>
          <p:cNvPr id="4" name="Egyenes összekötő 3"/>
          <p:cNvCxnSpPr/>
          <p:nvPr/>
        </p:nvCxnSpPr>
        <p:spPr>
          <a:xfrm>
            <a:off x="145712" y="1925745"/>
            <a:ext cx="449829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églalap 18"/>
          <p:cNvSpPr/>
          <p:nvPr/>
        </p:nvSpPr>
        <p:spPr>
          <a:xfrm>
            <a:off x="562093" y="1718633"/>
            <a:ext cx="3577860" cy="414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algn="ctr"/>
            <a:r>
              <a:rPr lang="hu-HU" sz="1200" b="1" cap="all" dirty="0">
                <a:solidFill>
                  <a:schemeClr val="tx1"/>
                </a:solidFill>
              </a:rPr>
              <a:t>Kiskorúak Magyarországra történő </a:t>
            </a:r>
            <a:r>
              <a:rPr lang="hu-HU" sz="1200" b="1" cap="all" dirty="0" smtClean="0">
                <a:solidFill>
                  <a:schemeClr val="tx1"/>
                </a:solidFill>
              </a:rPr>
              <a:t/>
            </a:r>
            <a:br>
              <a:rPr lang="hu-HU" sz="1200" b="1" cap="all" dirty="0" smtClean="0">
                <a:solidFill>
                  <a:schemeClr val="tx1"/>
                </a:solidFill>
              </a:rPr>
            </a:br>
            <a:r>
              <a:rPr lang="hu-HU" sz="1200" b="1" cap="all" dirty="0" smtClean="0">
                <a:solidFill>
                  <a:schemeClr val="tx1"/>
                </a:solidFill>
              </a:rPr>
              <a:t>átigazolása az </a:t>
            </a:r>
            <a:r>
              <a:rPr lang="hu-HU" sz="1200" b="1" cap="all" dirty="0">
                <a:solidFill>
                  <a:schemeClr val="tx1"/>
                </a:solidFill>
              </a:rPr>
              <a:t>alábbi esetekben lehetséges</a:t>
            </a:r>
            <a:endParaRPr lang="hu-HU" sz="1200" b="1" cap="all" baseline="30000" dirty="0">
              <a:solidFill>
                <a:schemeClr val="tx1"/>
              </a:solidFill>
            </a:endParaRPr>
          </a:p>
        </p:txBody>
      </p:sp>
      <p:cxnSp>
        <p:nvCxnSpPr>
          <p:cNvPr id="29" name="Egyenes összekötő 28"/>
          <p:cNvCxnSpPr/>
          <p:nvPr/>
        </p:nvCxnSpPr>
        <p:spPr>
          <a:xfrm>
            <a:off x="5364175" y="1925744"/>
            <a:ext cx="333553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églalap 56"/>
          <p:cNvSpPr/>
          <p:nvPr/>
        </p:nvSpPr>
        <p:spPr>
          <a:xfrm>
            <a:off x="5868143" y="1718633"/>
            <a:ext cx="2327600" cy="414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algn="ctr"/>
            <a:r>
              <a:rPr lang="hu-HU" sz="1200" b="1" cap="all" dirty="0" smtClean="0">
                <a:solidFill>
                  <a:schemeClr val="tx1"/>
                </a:solidFill>
              </a:rPr>
              <a:t>Szükséges Dokumentumok </a:t>
            </a:r>
            <a:br>
              <a:rPr lang="hu-HU" sz="1200" b="1" cap="all" dirty="0" smtClean="0">
                <a:solidFill>
                  <a:schemeClr val="tx1"/>
                </a:solidFill>
              </a:rPr>
            </a:br>
            <a:r>
              <a:rPr lang="hu-HU" sz="1200" b="1" cap="all" dirty="0" smtClean="0">
                <a:solidFill>
                  <a:schemeClr val="tx1"/>
                </a:solidFill>
              </a:rPr>
              <a:t>a 3. eset alkalmazásához</a:t>
            </a:r>
            <a:endParaRPr lang="hu-HU" sz="1200" b="1" cap="all" dirty="0">
              <a:solidFill>
                <a:schemeClr val="tx1"/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251521" y="2401592"/>
            <a:ext cx="409326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" name="Téglalap 32"/>
          <p:cNvSpPr/>
          <p:nvPr/>
        </p:nvSpPr>
        <p:spPr>
          <a:xfrm>
            <a:off x="251521" y="3350934"/>
            <a:ext cx="409326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2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251521" y="4300277"/>
            <a:ext cx="409326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3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251521" y="5249619"/>
            <a:ext cx="409326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4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 smtClean="0">
                <a:solidFill>
                  <a:schemeClr val="tx1"/>
                </a:solidFill>
              </a:rPr>
              <a:t>Játékosok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 smtClean="0">
                <a:solidFill>
                  <a:schemeClr val="tx1"/>
                </a:solidFill>
              </a:rPr>
              <a:t>1.1.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1.2.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églalap 37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églalap 38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églalap 39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Téglalap 42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1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2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79451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08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églalap 59"/>
          <p:cNvSpPr/>
          <p:nvPr/>
        </p:nvSpPr>
        <p:spPr>
          <a:xfrm>
            <a:off x="5076056" y="2401592"/>
            <a:ext cx="3911775" cy="360782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200" dirty="0" smtClean="0">
                <a:solidFill>
                  <a:schemeClr val="tx1"/>
                </a:solidFill>
              </a:rPr>
              <a:t>Játékos lakcímigazolása;</a:t>
            </a:r>
          </a:p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200" dirty="0" smtClean="0">
                <a:solidFill>
                  <a:schemeClr val="tx1"/>
                </a:solidFill>
              </a:rPr>
              <a:t>Bizonyító </a:t>
            </a:r>
            <a:r>
              <a:rPr lang="hu-HU" sz="1200" dirty="0">
                <a:solidFill>
                  <a:schemeClr val="tx1"/>
                </a:solidFill>
              </a:rPr>
              <a:t>okiratara vonatkozóan, hogy a játékos 5 éve Magyarországon él.</a:t>
            </a:r>
          </a:p>
        </p:txBody>
      </p:sp>
      <p:sp>
        <p:nvSpPr>
          <p:cNvPr id="59" name="Ötszög 58"/>
          <p:cNvSpPr/>
          <p:nvPr/>
        </p:nvSpPr>
        <p:spPr>
          <a:xfrm>
            <a:off x="145712" y="5124899"/>
            <a:ext cx="5002352" cy="1009236"/>
          </a:xfrm>
          <a:prstGeom prst="homePlate">
            <a:avLst>
              <a:gd name="adj" fmla="val 30090"/>
            </a:avLst>
          </a:prstGeom>
          <a:solidFill>
            <a:srgbClr val="D7E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/>
            <a:endParaRPr lang="hu-HU" sz="1200" b="1" cap="all" dirty="0">
              <a:solidFill>
                <a:schemeClr val="tx1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32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79018" y="44624"/>
            <a:ext cx="5421174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>
                <a:solidFill>
                  <a:srgbClr val="9BBB59"/>
                </a:solidFill>
              </a:rPr>
              <a:t>1.1.3. A „kiskorúak nemzetközi átigazolása” </a:t>
            </a:r>
            <a:br>
              <a:rPr lang="hu-HU" sz="2000" cap="all" dirty="0">
                <a:solidFill>
                  <a:srgbClr val="9BBB59"/>
                </a:solidFill>
              </a:rPr>
            </a:br>
            <a:r>
              <a:rPr lang="hu-HU" sz="2000" cap="all" dirty="0">
                <a:solidFill>
                  <a:srgbClr val="9BBB59"/>
                </a:solidFill>
              </a:rPr>
              <a:t>témához kapcsolódó dokumentumok </a:t>
            </a:r>
            <a:r>
              <a:rPr lang="hu-HU" sz="2000" cap="all" dirty="0" smtClean="0">
                <a:solidFill>
                  <a:srgbClr val="9BBB59"/>
                </a:solidFill>
              </a:rPr>
              <a:t>(5/5)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21" name="Egyenes összekötő 20"/>
          <p:cNvCxnSpPr/>
          <p:nvPr/>
        </p:nvCxnSpPr>
        <p:spPr>
          <a:xfrm>
            <a:off x="6300192" y="742660"/>
            <a:ext cx="2843808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Csoportba foglalás 11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13" name="Téglalap 12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 smtClean="0">
                  <a:solidFill>
                    <a:schemeClr val="tx1"/>
                  </a:solidFill>
                </a:rPr>
                <a:t>A kiskorú labdarúgók</a:t>
              </a:r>
              <a:br>
                <a:rPr lang="hu-HU" sz="1600" b="1" dirty="0" smtClean="0">
                  <a:solidFill>
                    <a:schemeClr val="tx1"/>
                  </a:solidFill>
                </a:rPr>
              </a:br>
              <a:r>
                <a:rPr lang="hu-HU" sz="1600" b="1" dirty="0" smtClean="0">
                  <a:solidFill>
                    <a:schemeClr val="tx1"/>
                  </a:solidFill>
                </a:rPr>
                <a:t>nemzetközi átigazolásának esetei:</a:t>
              </a:r>
              <a:endParaRPr lang="hu-H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Derékszögű háromszög 14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22" name="Téglalap 21"/>
          <p:cNvSpPr/>
          <p:nvPr/>
        </p:nvSpPr>
        <p:spPr>
          <a:xfrm>
            <a:off x="714282" y="2401591"/>
            <a:ext cx="3857718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r>
              <a:rPr lang="hu-HU" sz="1200" dirty="0" smtClean="0">
                <a:solidFill>
                  <a:schemeClr val="tx1"/>
                </a:solidFill>
              </a:rPr>
              <a:t>Amennyiben </a:t>
            </a:r>
            <a:r>
              <a:rPr lang="hu-HU" sz="1200" dirty="0">
                <a:solidFill>
                  <a:schemeClr val="tx1"/>
                </a:solidFill>
              </a:rPr>
              <a:t>a játékos </a:t>
            </a:r>
            <a:r>
              <a:rPr lang="hu-HU" sz="1200" dirty="0" smtClean="0">
                <a:solidFill>
                  <a:schemeClr val="tx1"/>
                </a:solidFill>
              </a:rPr>
              <a:t>szülei nem a labdarúgással </a:t>
            </a:r>
            <a:r>
              <a:rPr lang="hu-HU" sz="1200" dirty="0">
                <a:solidFill>
                  <a:schemeClr val="tx1"/>
                </a:solidFill>
              </a:rPr>
              <a:t>összefüggő okból </a:t>
            </a:r>
            <a:r>
              <a:rPr lang="hu-HU" sz="1200" dirty="0" smtClean="0">
                <a:solidFill>
                  <a:schemeClr val="tx1"/>
                </a:solidFill>
              </a:rPr>
              <a:t>költöznek abba az országba, </a:t>
            </a:r>
            <a:r>
              <a:rPr lang="hu-HU" sz="1200" dirty="0">
                <a:solidFill>
                  <a:schemeClr val="tx1"/>
                </a:solidFill>
              </a:rPr>
              <a:t>ahol a játékos új </a:t>
            </a:r>
            <a:r>
              <a:rPr lang="hu-HU" sz="1200" dirty="0" smtClean="0">
                <a:solidFill>
                  <a:schemeClr val="tx1"/>
                </a:solidFill>
              </a:rPr>
              <a:t>klubja található.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49" name="Téglalap 48"/>
          <p:cNvSpPr/>
          <p:nvPr/>
        </p:nvSpPr>
        <p:spPr>
          <a:xfrm>
            <a:off x="714282" y="3350934"/>
            <a:ext cx="3857718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r>
              <a:rPr lang="hu-HU" sz="1200" dirty="0">
                <a:solidFill>
                  <a:schemeClr val="tx1"/>
                </a:solidFill>
              </a:rPr>
              <a:t>Amennyiben a játékos átigazolása az Európai Unió vagy Európai Gazdasági Térség (EGT) </a:t>
            </a:r>
            <a:r>
              <a:rPr lang="hu-HU" sz="1200" dirty="0" smtClean="0">
                <a:solidFill>
                  <a:schemeClr val="tx1"/>
                </a:solidFill>
              </a:rPr>
              <a:t>államainak területén </a:t>
            </a:r>
            <a:r>
              <a:rPr lang="hu-HU" sz="1200" dirty="0">
                <a:solidFill>
                  <a:schemeClr val="tx1"/>
                </a:solidFill>
              </a:rPr>
              <a:t>belül történik meg és a játékos 16 és 18 év közötti </a:t>
            </a:r>
            <a:r>
              <a:rPr lang="hu-HU" sz="1200" dirty="0" smtClean="0">
                <a:solidFill>
                  <a:schemeClr val="tx1"/>
                </a:solidFill>
              </a:rPr>
              <a:t>életkorú.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50" name="Téglalap 49"/>
          <p:cNvSpPr/>
          <p:nvPr/>
        </p:nvSpPr>
        <p:spPr>
          <a:xfrm>
            <a:off x="714282" y="5249619"/>
            <a:ext cx="3857718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r>
              <a:rPr lang="hu-HU" sz="1200" dirty="0">
                <a:solidFill>
                  <a:schemeClr val="tx1"/>
                </a:solidFill>
              </a:rPr>
              <a:t>A játékos maximum 50 km távolságra lakik az országhatártól (attól a határátkelőtől, ahol az országba </a:t>
            </a:r>
            <a:r>
              <a:rPr lang="hu-HU" sz="1200" dirty="0" smtClean="0">
                <a:solidFill>
                  <a:schemeClr val="tx1"/>
                </a:solidFill>
              </a:rPr>
              <a:t>ki- és </a:t>
            </a:r>
            <a:r>
              <a:rPr lang="hu-HU" sz="1200" dirty="0">
                <a:solidFill>
                  <a:schemeClr val="tx1"/>
                </a:solidFill>
              </a:rPr>
              <a:t>belép), illetve </a:t>
            </a:r>
            <a:r>
              <a:rPr lang="hu-HU" sz="1200" dirty="0" smtClean="0">
                <a:solidFill>
                  <a:schemeClr val="tx1"/>
                </a:solidFill>
              </a:rPr>
              <a:t>a magyar </a:t>
            </a:r>
            <a:r>
              <a:rPr lang="hu-HU" sz="1200" dirty="0">
                <a:solidFill>
                  <a:schemeClr val="tx1"/>
                </a:solidFill>
              </a:rPr>
              <a:t>klub szintén maximum 50 km távolságra található az </a:t>
            </a:r>
            <a:r>
              <a:rPr lang="hu-HU" sz="1200" dirty="0" smtClean="0">
                <a:solidFill>
                  <a:schemeClr val="tx1"/>
                </a:solidFill>
              </a:rPr>
              <a:t>adott határátkelőtől</a:t>
            </a:r>
            <a:r>
              <a:rPr lang="hu-HU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1" name="Téglalap 50"/>
          <p:cNvSpPr/>
          <p:nvPr/>
        </p:nvSpPr>
        <p:spPr>
          <a:xfrm>
            <a:off x="714282" y="4300277"/>
            <a:ext cx="3857718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r>
              <a:rPr lang="hu-HU" sz="1200" dirty="0">
                <a:solidFill>
                  <a:schemeClr val="tx1"/>
                </a:solidFill>
              </a:rPr>
              <a:t>Amennyiben egy nem magyar állampolgárságú játékos legalább 5 éve Magyarországon él, ezt dokumentumokkal bizonyítani tudja, és életében először kerül </a:t>
            </a:r>
            <a:r>
              <a:rPr lang="hu-HU" sz="1200" dirty="0" smtClean="0">
                <a:solidFill>
                  <a:schemeClr val="tx1"/>
                </a:solidFill>
              </a:rPr>
              <a:t>leigazolásra.</a:t>
            </a:r>
            <a:endParaRPr lang="hu-HU" sz="1200" dirty="0">
              <a:solidFill>
                <a:schemeClr val="tx1"/>
              </a:solidFill>
            </a:endParaRPr>
          </a:p>
        </p:txBody>
      </p:sp>
      <p:cxnSp>
        <p:nvCxnSpPr>
          <p:cNvPr id="4" name="Egyenes összekötő 3"/>
          <p:cNvCxnSpPr/>
          <p:nvPr/>
        </p:nvCxnSpPr>
        <p:spPr>
          <a:xfrm>
            <a:off x="145712" y="1925745"/>
            <a:ext cx="449829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églalap 18"/>
          <p:cNvSpPr/>
          <p:nvPr/>
        </p:nvSpPr>
        <p:spPr>
          <a:xfrm>
            <a:off x="562093" y="1718633"/>
            <a:ext cx="3577860" cy="414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algn="ctr"/>
            <a:r>
              <a:rPr lang="hu-HU" sz="1200" b="1" cap="all" dirty="0">
                <a:solidFill>
                  <a:schemeClr val="tx1"/>
                </a:solidFill>
              </a:rPr>
              <a:t>Kiskorúak Magyarországra történő </a:t>
            </a:r>
            <a:r>
              <a:rPr lang="hu-HU" sz="1200" b="1" cap="all" dirty="0" smtClean="0">
                <a:solidFill>
                  <a:schemeClr val="tx1"/>
                </a:solidFill>
              </a:rPr>
              <a:t/>
            </a:r>
            <a:br>
              <a:rPr lang="hu-HU" sz="1200" b="1" cap="all" dirty="0" smtClean="0">
                <a:solidFill>
                  <a:schemeClr val="tx1"/>
                </a:solidFill>
              </a:rPr>
            </a:br>
            <a:r>
              <a:rPr lang="hu-HU" sz="1200" b="1" cap="all" dirty="0" smtClean="0">
                <a:solidFill>
                  <a:schemeClr val="tx1"/>
                </a:solidFill>
              </a:rPr>
              <a:t>átigazolása az </a:t>
            </a:r>
            <a:r>
              <a:rPr lang="hu-HU" sz="1200" b="1" cap="all" dirty="0">
                <a:solidFill>
                  <a:schemeClr val="tx1"/>
                </a:solidFill>
              </a:rPr>
              <a:t>alábbi esetekben lehetséges</a:t>
            </a:r>
            <a:endParaRPr lang="hu-HU" sz="1200" b="1" cap="all" baseline="30000" dirty="0">
              <a:solidFill>
                <a:schemeClr val="tx1"/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251521" y="2401592"/>
            <a:ext cx="409326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" name="Téglalap 32"/>
          <p:cNvSpPr/>
          <p:nvPr/>
        </p:nvSpPr>
        <p:spPr>
          <a:xfrm>
            <a:off x="251521" y="3350934"/>
            <a:ext cx="409326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2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251521" y="4300277"/>
            <a:ext cx="409326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3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251521" y="5249619"/>
            <a:ext cx="409326" cy="75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4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 smtClean="0">
                <a:solidFill>
                  <a:schemeClr val="tx1"/>
                </a:solidFill>
              </a:rPr>
              <a:t>Játékosok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 smtClean="0">
                <a:solidFill>
                  <a:schemeClr val="tx1"/>
                </a:solidFill>
              </a:rPr>
              <a:t>1.1.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1.2.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églalap 37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églalap 38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églalap 39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Téglalap 42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1" name="Egyenes összekötő 40"/>
          <p:cNvCxnSpPr/>
          <p:nvPr/>
        </p:nvCxnSpPr>
        <p:spPr>
          <a:xfrm>
            <a:off x="5364175" y="1925744"/>
            <a:ext cx="333553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églalap 41"/>
          <p:cNvSpPr/>
          <p:nvPr/>
        </p:nvSpPr>
        <p:spPr>
          <a:xfrm>
            <a:off x="5868143" y="1718633"/>
            <a:ext cx="2327600" cy="414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algn="ctr"/>
            <a:r>
              <a:rPr lang="hu-HU" sz="1200" b="1" cap="all" dirty="0" smtClean="0">
                <a:solidFill>
                  <a:schemeClr val="tx1"/>
                </a:solidFill>
              </a:rPr>
              <a:t>Szükséges Dokumentumok </a:t>
            </a:r>
            <a:br>
              <a:rPr lang="hu-HU" sz="1200" b="1" cap="all" dirty="0" smtClean="0">
                <a:solidFill>
                  <a:schemeClr val="tx1"/>
                </a:solidFill>
              </a:rPr>
            </a:br>
            <a:r>
              <a:rPr lang="hu-HU" sz="1200" b="1" cap="all" dirty="0" smtClean="0">
                <a:solidFill>
                  <a:schemeClr val="tx1"/>
                </a:solidFill>
              </a:rPr>
              <a:t>a 4. eset alkalmazásához</a:t>
            </a:r>
            <a:endParaRPr lang="hu-HU" sz="1200" b="1" cap="all" dirty="0">
              <a:solidFill>
                <a:schemeClr val="tx1"/>
              </a:solidFill>
            </a:endParaRPr>
          </a:p>
        </p:txBody>
      </p:sp>
      <p:pic>
        <p:nvPicPr>
          <p:cNvPr id="44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9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um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03331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3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Sávnyíl 33"/>
          <p:cNvSpPr/>
          <p:nvPr/>
        </p:nvSpPr>
        <p:spPr>
          <a:xfrm>
            <a:off x="2987824" y="1628800"/>
            <a:ext cx="6048672" cy="1368425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33</a:t>
            </a:fld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879018" y="44624"/>
            <a:ext cx="9741654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 smtClean="0">
                <a:solidFill>
                  <a:srgbClr val="9BBB59"/>
                </a:solidFill>
              </a:rPr>
              <a:t>1.1.4. versenyengedély az (ÁT)igazolási folyamat utolsó </a:t>
            </a:r>
          </a:p>
          <a:p>
            <a:r>
              <a:rPr lang="hu-HU" sz="2000" cap="all" dirty="0" smtClean="0">
                <a:solidFill>
                  <a:srgbClr val="9BBB59"/>
                </a:solidFill>
              </a:rPr>
              <a:t>Aktusaként vagy független, önálló folyamatban kérhető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4" name="Egyenes összekötő 13"/>
          <p:cNvCxnSpPr/>
          <p:nvPr/>
        </p:nvCxnSpPr>
        <p:spPr>
          <a:xfrm>
            <a:off x="7812360" y="742660"/>
            <a:ext cx="1331640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ávnyíl 3"/>
          <p:cNvSpPr/>
          <p:nvPr/>
        </p:nvSpPr>
        <p:spPr>
          <a:xfrm>
            <a:off x="3604864" y="1880828"/>
            <a:ext cx="2587625" cy="730250"/>
          </a:xfrm>
          <a:prstGeom prst="chevron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(Át)igazolás </a:t>
            </a:r>
            <a:br>
              <a:rPr lang="hu-HU" sz="1400" dirty="0" smtClean="0">
                <a:solidFill>
                  <a:schemeClr val="tx1"/>
                </a:solidFill>
              </a:rPr>
            </a:br>
            <a:r>
              <a:rPr lang="hu-HU" sz="1400" dirty="0" smtClean="0">
                <a:solidFill>
                  <a:schemeClr val="tx1"/>
                </a:solidFill>
              </a:rPr>
              <a:t>folyamatai</a:t>
            </a: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24" name="Sávnyíl 23"/>
          <p:cNvSpPr/>
          <p:nvPr/>
        </p:nvSpPr>
        <p:spPr>
          <a:xfrm>
            <a:off x="6125144" y="1880828"/>
            <a:ext cx="2587316" cy="730250"/>
          </a:xfrm>
          <a:prstGeom prst="chevron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Versenyengedély kérelem folyamata</a:t>
            </a:r>
            <a:endParaRPr lang="hu-HU" sz="1400" dirty="0">
              <a:solidFill>
                <a:schemeClr val="tx1"/>
              </a:solidFill>
            </a:endParaRPr>
          </a:p>
        </p:txBody>
      </p:sp>
      <p:cxnSp>
        <p:nvCxnSpPr>
          <p:cNvPr id="16" name="Egyenes összekötő 15"/>
          <p:cNvCxnSpPr/>
          <p:nvPr/>
        </p:nvCxnSpPr>
        <p:spPr>
          <a:xfrm>
            <a:off x="431540" y="3141105"/>
            <a:ext cx="828092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Csoportba foglalás 35"/>
          <p:cNvGrpSpPr/>
          <p:nvPr/>
        </p:nvGrpSpPr>
        <p:grpSpPr>
          <a:xfrm>
            <a:off x="1076954" y="1052736"/>
            <a:ext cx="1872208" cy="288032"/>
            <a:chOff x="431540" y="1052736"/>
            <a:chExt cx="1872208" cy="288032"/>
          </a:xfrm>
        </p:grpSpPr>
        <p:cxnSp>
          <p:nvCxnSpPr>
            <p:cNvPr id="18" name="Egyenes összekötő 17"/>
            <p:cNvCxnSpPr/>
            <p:nvPr/>
          </p:nvCxnSpPr>
          <p:spPr>
            <a:xfrm>
              <a:off x="431540" y="1340768"/>
              <a:ext cx="1872208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églalap 18"/>
            <p:cNvSpPr/>
            <p:nvPr/>
          </p:nvSpPr>
          <p:spPr>
            <a:xfrm>
              <a:off x="431540" y="1052736"/>
              <a:ext cx="187220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b="1" dirty="0" smtClean="0">
                  <a:solidFill>
                    <a:schemeClr val="tx1"/>
                  </a:solidFill>
                </a:rPr>
                <a:t>MILYEN ESETBEN?</a:t>
              </a:r>
              <a:endParaRPr lang="hu-HU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Csoportba foglalás 36"/>
          <p:cNvGrpSpPr/>
          <p:nvPr/>
        </p:nvGrpSpPr>
        <p:grpSpPr>
          <a:xfrm>
            <a:off x="4399694" y="1052736"/>
            <a:ext cx="3224932" cy="288032"/>
            <a:chOff x="4546196" y="1052736"/>
            <a:chExt cx="3224932" cy="288032"/>
          </a:xfrm>
        </p:grpSpPr>
        <p:cxnSp>
          <p:nvCxnSpPr>
            <p:cNvPr id="35" name="Egyenes összekötő 34"/>
            <p:cNvCxnSpPr/>
            <p:nvPr/>
          </p:nvCxnSpPr>
          <p:spPr>
            <a:xfrm>
              <a:off x="4546196" y="1340768"/>
              <a:ext cx="3224932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églalap 37"/>
            <p:cNvSpPr/>
            <p:nvPr/>
          </p:nvSpPr>
          <p:spPr>
            <a:xfrm>
              <a:off x="4546196" y="1052736"/>
              <a:ext cx="3224213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b="1" dirty="0" smtClean="0">
                  <a:solidFill>
                    <a:schemeClr val="tx1"/>
                  </a:solidFill>
                </a:rPr>
                <a:t>HOGYAN NÉZ KI A FOLYAMAT?</a:t>
              </a:r>
              <a:endParaRPr lang="hu-HU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Ötszög 32"/>
          <p:cNvSpPr/>
          <p:nvPr/>
        </p:nvSpPr>
        <p:spPr>
          <a:xfrm>
            <a:off x="421252" y="1628800"/>
            <a:ext cx="3183612" cy="1368425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>
                <a:solidFill>
                  <a:schemeClr val="tx1"/>
                </a:solidFill>
              </a:rPr>
              <a:t>A sportszervezet a csapatában –</a:t>
            </a:r>
          </a:p>
          <a:p>
            <a:r>
              <a:rPr lang="hu-HU" sz="1400" dirty="0">
                <a:solidFill>
                  <a:schemeClr val="tx1"/>
                </a:solidFill>
              </a:rPr>
              <a:t>a korábbi bajnoki évaddal összehasonlítva – új labdarúgót kíván szerepeltetni</a:t>
            </a:r>
          </a:p>
        </p:txBody>
      </p:sp>
      <p:sp>
        <p:nvSpPr>
          <p:cNvPr id="49" name="Ötszög 48"/>
          <p:cNvSpPr/>
          <p:nvPr/>
        </p:nvSpPr>
        <p:spPr>
          <a:xfrm>
            <a:off x="421252" y="3284984"/>
            <a:ext cx="3183612" cy="1368152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>
                <a:solidFill>
                  <a:schemeClr val="tx1"/>
                </a:solidFill>
              </a:rPr>
              <a:t>A sportszervezet a csapatában –</a:t>
            </a:r>
          </a:p>
          <a:p>
            <a:r>
              <a:rPr lang="hu-HU" sz="1400" dirty="0">
                <a:solidFill>
                  <a:schemeClr val="tx1"/>
                </a:solidFill>
              </a:rPr>
              <a:t>a korábbi bajnoki évaddal összehasonlítva – „meglévő” labdarúgót kíván szerepeltetni</a:t>
            </a:r>
          </a:p>
        </p:txBody>
      </p:sp>
      <p:sp>
        <p:nvSpPr>
          <p:cNvPr id="59" name="Sávnyíl 58"/>
          <p:cNvSpPr/>
          <p:nvPr/>
        </p:nvSpPr>
        <p:spPr>
          <a:xfrm>
            <a:off x="2987824" y="3284984"/>
            <a:ext cx="6048672" cy="1368152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61" name="Sávnyíl 60"/>
          <p:cNvSpPr/>
          <p:nvPr/>
        </p:nvSpPr>
        <p:spPr>
          <a:xfrm>
            <a:off x="6125144" y="3604219"/>
            <a:ext cx="2587316" cy="729682"/>
          </a:xfrm>
          <a:prstGeom prst="chevron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Versenyengedély kérelem folyamata</a:t>
            </a: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39" name="Ellipszis 38"/>
          <p:cNvSpPr/>
          <p:nvPr/>
        </p:nvSpPr>
        <p:spPr>
          <a:xfrm>
            <a:off x="4026842" y="2423320"/>
            <a:ext cx="375516" cy="3755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1.1.1.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62" name="Ellipszis 61"/>
          <p:cNvSpPr/>
          <p:nvPr/>
        </p:nvSpPr>
        <p:spPr>
          <a:xfrm>
            <a:off x="4710918" y="2423320"/>
            <a:ext cx="375516" cy="3755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1.1.2.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63" name="Ellipszis 62"/>
          <p:cNvSpPr/>
          <p:nvPr/>
        </p:nvSpPr>
        <p:spPr>
          <a:xfrm>
            <a:off x="5394994" y="2423320"/>
            <a:ext cx="375516" cy="3755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1.1.3.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64" name="Ellipszis 63"/>
          <p:cNvSpPr/>
          <p:nvPr/>
        </p:nvSpPr>
        <p:spPr>
          <a:xfrm>
            <a:off x="7231044" y="2423320"/>
            <a:ext cx="375516" cy="3755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1.1.4.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65" name="Ellipszis 64"/>
          <p:cNvSpPr/>
          <p:nvPr/>
        </p:nvSpPr>
        <p:spPr>
          <a:xfrm>
            <a:off x="7231044" y="4146143"/>
            <a:ext cx="375516" cy="3755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1.1.4.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66" name="Ellipszis 65"/>
          <p:cNvSpPr/>
          <p:nvPr/>
        </p:nvSpPr>
        <p:spPr>
          <a:xfrm>
            <a:off x="421252" y="4725144"/>
            <a:ext cx="375516" cy="3755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1100" dirty="0">
                <a:solidFill>
                  <a:schemeClr val="tx1"/>
                </a:solidFill>
              </a:rPr>
              <a:t>#</a:t>
            </a:r>
          </a:p>
        </p:txBody>
      </p:sp>
      <p:sp>
        <p:nvSpPr>
          <p:cNvPr id="41" name="Téglalap 40"/>
          <p:cNvSpPr/>
          <p:nvPr/>
        </p:nvSpPr>
        <p:spPr>
          <a:xfrm>
            <a:off x="879018" y="4725144"/>
            <a:ext cx="2324830" cy="37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00" dirty="0" smtClean="0">
                <a:solidFill>
                  <a:schemeClr val="tx1"/>
                </a:solidFill>
              </a:rPr>
              <a:t>Kapcsolódó modul sorszáma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 smtClean="0">
                <a:solidFill>
                  <a:schemeClr val="tx1"/>
                </a:solidFill>
              </a:rPr>
              <a:t>Játékosok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 smtClean="0">
                <a:solidFill>
                  <a:schemeClr val="tx1"/>
                </a:solidFill>
              </a:rPr>
              <a:t>1.1.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40" name="Téglalap 39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1.2.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églalap 41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Téglalap 42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Téglalap 43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Téglalap 44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Téglalap 45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7" name="Picture 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78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75134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56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34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79018" y="44624"/>
            <a:ext cx="4845110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 smtClean="0">
                <a:solidFill>
                  <a:srgbClr val="9BBB59"/>
                </a:solidFill>
              </a:rPr>
              <a:t>1.1.4. A „versenyengedély kérelem” téma</a:t>
            </a:r>
            <a:br>
              <a:rPr lang="hu-HU" sz="2000" cap="all" dirty="0" smtClean="0">
                <a:solidFill>
                  <a:srgbClr val="9BBB59"/>
                </a:solidFill>
              </a:rPr>
            </a:br>
            <a:r>
              <a:rPr lang="hu-HU" sz="2000" cap="all" dirty="0" smtClean="0">
                <a:solidFill>
                  <a:srgbClr val="9BBB59"/>
                </a:solidFill>
              </a:rPr>
              <a:t>alatt </a:t>
            </a:r>
            <a:r>
              <a:rPr lang="hu-HU" sz="2000" cap="all" dirty="0">
                <a:solidFill>
                  <a:srgbClr val="9BBB59"/>
                </a:solidFill>
              </a:rPr>
              <a:t>az alábbi funkciók érhetőek el</a:t>
            </a:r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21" name="Egyenes összekötő 20"/>
          <p:cNvCxnSpPr/>
          <p:nvPr/>
        </p:nvCxnSpPr>
        <p:spPr>
          <a:xfrm>
            <a:off x="5724128" y="742660"/>
            <a:ext cx="3419872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ábláza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956808"/>
              </p:ext>
            </p:extLst>
          </p:nvPr>
        </p:nvGraphicFramePr>
        <p:xfrm>
          <a:off x="4333529" y="1628801"/>
          <a:ext cx="4731319" cy="39319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38832"/>
                <a:gridCol w="1008112"/>
                <a:gridCol w="3384375"/>
              </a:tblGrid>
              <a:tr h="418651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Funkció</a:t>
                      </a:r>
                      <a:b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megnevezése</a:t>
                      </a:r>
                      <a:endParaRPr lang="hu-H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Funkció</a:t>
                      </a:r>
                      <a:br>
                        <a:rPr lang="hu-HU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</a:rPr>
                        <a:t>rövid leírása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8651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1.</a:t>
                      </a:r>
                      <a:endParaRPr lang="hu-HU" sz="12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Új felvitel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A megfelelő jogosultsággal rendelkező ügyintéző</a:t>
                      </a:r>
                      <a:r>
                        <a:rPr lang="hu-HU" sz="1200" baseline="0" dirty="0" smtClean="0"/>
                        <a:t> itt adhat be új versenyengedély kérelmet.</a:t>
                      </a:r>
                      <a:endParaRPr lang="hu-HU" sz="1200" baseline="30000" dirty="0" smtClean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6111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2.</a:t>
                      </a:r>
                      <a:endParaRPr lang="hu-HU" sz="12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Módosít</a:t>
                      </a:r>
                      <a:r>
                        <a:rPr lang="hu-HU" sz="1200" baseline="30000" dirty="0" smtClean="0"/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A megfelelő jogosultsággal rendelkező ügyintéző</a:t>
                      </a:r>
                      <a:r>
                        <a:rPr lang="hu-HU" sz="1200" baseline="0" dirty="0" smtClean="0"/>
                        <a:t> itt változtathatja meg a leadott versenyengedély kérelem adatait.</a:t>
                      </a:r>
                      <a:endParaRPr lang="hu-HU" sz="1200" baseline="30000" dirty="0" smtClean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6111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3.</a:t>
                      </a:r>
                      <a:endParaRPr lang="hu-HU" sz="12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Megtekint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A megfelelő jogosultsággal rendelkező</a:t>
                      </a:r>
                      <a:r>
                        <a:rPr lang="hu-HU" sz="1200" baseline="0" dirty="0" smtClean="0"/>
                        <a:t> ügyintéző itt tekintheti meg – módosítás nélkül – a korábban felvitt adatokat.</a:t>
                      </a:r>
                      <a:endParaRPr lang="hu-HU" sz="1200" dirty="0" smtClean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8651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4.</a:t>
                      </a:r>
                      <a:endParaRPr lang="hu-HU" sz="12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Töröl</a:t>
                      </a:r>
                      <a:r>
                        <a:rPr lang="hu-HU" sz="1200" baseline="30000" dirty="0" smtClean="0"/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A megfelelő jogosultsággal rendelkező</a:t>
                      </a:r>
                      <a:r>
                        <a:rPr lang="hu-HU" sz="1200" baseline="0" dirty="0" smtClean="0"/>
                        <a:t> itt törölheti a belföldi igazolási, átigazolási kérelmet.</a:t>
                      </a:r>
                      <a:r>
                        <a:rPr lang="hu-HU" sz="1200" baseline="30000" dirty="0" smtClean="0"/>
                        <a:t> </a:t>
                      </a:r>
                      <a:endParaRPr lang="hu-HU" sz="1200" dirty="0" smtClean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3572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5.</a:t>
                      </a:r>
                      <a:endParaRPr lang="hu-HU" sz="12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Tömeges kérelem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A megfelelő jogosultsággal rendelkező ügyintéző</a:t>
                      </a:r>
                      <a:r>
                        <a:rPr lang="hu-HU" sz="1200" baseline="0" dirty="0" smtClean="0"/>
                        <a:t> itt adhat be egyszerre több játékosra vonatkozóan versenyengedély kérelmet. Csak olyan engedélyek kérhetőek, melyek „Normál” típusúak.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8651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6.</a:t>
                      </a:r>
                      <a:endParaRPr lang="hu-HU" sz="12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Játékos adatlap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A megfelelő jogosultsággal rendelkező ügyintéző itt nézheti</a:t>
                      </a:r>
                      <a:r>
                        <a:rPr lang="hu-HU" sz="1200" baseline="0" dirty="0" smtClean="0"/>
                        <a:t> meg a listából kiválasztott játékos adatait.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églalap 14"/>
          <p:cNvSpPr/>
          <p:nvPr/>
        </p:nvSpPr>
        <p:spPr>
          <a:xfrm>
            <a:off x="79151" y="1628799"/>
            <a:ext cx="4156969" cy="393979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endParaRPr lang="hu-HU" sz="1200" dirty="0">
              <a:solidFill>
                <a:schemeClr val="tx1"/>
              </a:solidFill>
            </a:endParaRP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16" name="Téglalap 15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 smtClean="0">
                  <a:solidFill>
                    <a:schemeClr val="tx1"/>
                  </a:solidFill>
                </a:rPr>
                <a:t>A </a:t>
              </a:r>
              <a:r>
                <a:rPr lang="hu-HU" sz="1600" b="1" dirty="0">
                  <a:solidFill>
                    <a:schemeClr val="tx1"/>
                  </a:solidFill>
                </a:rPr>
                <a:t>témához tartozó </a:t>
              </a:r>
              <a:br>
                <a:rPr lang="hu-HU" sz="1600" b="1" dirty="0">
                  <a:solidFill>
                    <a:schemeClr val="tx1"/>
                  </a:solidFill>
                </a:rPr>
              </a:br>
              <a:r>
                <a:rPr lang="hu-HU" sz="1600" b="1" dirty="0">
                  <a:solidFill>
                    <a:schemeClr val="tx1"/>
                  </a:solidFill>
                </a:rPr>
                <a:t>legfőbb funkciók:</a:t>
              </a:r>
            </a:p>
          </p:txBody>
        </p:sp>
        <p:sp>
          <p:nvSpPr>
            <p:cNvPr id="20" name="Derékszögű háromszög 19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22" name="Téglalap 21"/>
          <p:cNvSpPr/>
          <p:nvPr/>
        </p:nvSpPr>
        <p:spPr>
          <a:xfrm>
            <a:off x="79898" y="6058426"/>
            <a:ext cx="8984203" cy="322902"/>
          </a:xfrm>
          <a:prstGeom prst="rect">
            <a:avLst/>
          </a:prstGeom>
          <a:solidFill>
            <a:srgbClr val="D7E4BD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A megfelelő jogosultsággal rendelkező ügyintéző itt kérvényezhet a sportszervezetéhez leigazolt játékosok számára versenyengedélyt. 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79898" y="6334621"/>
            <a:ext cx="8780568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sz="900" dirty="0" smtClean="0"/>
              <a:t>1: A funkciók csak „Beadott” státusz esetén élnek.</a:t>
            </a:r>
            <a:endParaRPr lang="hu-HU" sz="900" dirty="0"/>
          </a:p>
        </p:txBody>
      </p:sp>
      <p:sp>
        <p:nvSpPr>
          <p:cNvPr id="18" name="Téglalap 17"/>
          <p:cNvSpPr/>
          <p:nvPr/>
        </p:nvSpPr>
        <p:spPr>
          <a:xfrm>
            <a:off x="79151" y="5650032"/>
            <a:ext cx="8985697" cy="37125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A megfelelő jogosultsággal rendelkező ügyintézőnek, a kezelni kívánt adatok eléréshez kötelező használnia a szűrés funkció „Sportág”, „Évad”, „Sportszervezet” paramétereit. A „Játékos” szűrési paraméter használata opcionális.</a:t>
            </a:r>
          </a:p>
        </p:txBody>
      </p:sp>
      <p:sp>
        <p:nvSpPr>
          <p:cNvPr id="23" name="Téglalap 22"/>
          <p:cNvSpPr/>
          <p:nvPr/>
        </p:nvSpPr>
        <p:spPr>
          <a:xfrm>
            <a:off x="5149590" y="742660"/>
            <a:ext cx="3985778" cy="503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00" dirty="0" smtClean="0">
                <a:solidFill>
                  <a:schemeClr val="tx1"/>
                </a:solidFill>
              </a:rPr>
              <a:t>„Adatmező” szintű – részletesebb – információhoz a képernyő jobb felső sarkában található „info” gombbal juthat a felhasználó.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24" name="Ellipszis 23"/>
          <p:cNvSpPr/>
          <p:nvPr/>
        </p:nvSpPr>
        <p:spPr>
          <a:xfrm>
            <a:off x="4788024" y="832502"/>
            <a:ext cx="324000" cy="324000"/>
          </a:xfrm>
          <a:prstGeom prst="ellipse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i</a:t>
            </a:r>
            <a:endParaRPr lang="hu-HU" sz="2400" b="1" dirty="0"/>
          </a:p>
        </p:txBody>
      </p:sp>
      <p:sp>
        <p:nvSpPr>
          <p:cNvPr id="25" name="Téglalap 24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 smtClean="0">
                <a:solidFill>
                  <a:schemeClr val="tx1"/>
                </a:solidFill>
              </a:rPr>
              <a:t>Játékosok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 smtClean="0">
                <a:solidFill>
                  <a:schemeClr val="tx1"/>
                </a:solidFill>
              </a:rPr>
              <a:t>1.1.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1.2.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6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66" name="Picture 4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5" y="2443047"/>
            <a:ext cx="4019580" cy="211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3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um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539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8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um 2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3772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9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35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79018" y="44624"/>
            <a:ext cx="5421174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 smtClean="0">
                <a:solidFill>
                  <a:srgbClr val="9BBB59"/>
                </a:solidFill>
              </a:rPr>
              <a:t>1.1.4. </a:t>
            </a:r>
            <a:r>
              <a:rPr lang="hu-HU" sz="2000" cap="all" dirty="0">
                <a:solidFill>
                  <a:srgbClr val="9BBB59"/>
                </a:solidFill>
              </a:rPr>
              <a:t>A „versenyengedély kérelem</a:t>
            </a:r>
            <a:r>
              <a:rPr lang="hu-HU" sz="2000" cap="all" dirty="0" smtClean="0">
                <a:solidFill>
                  <a:srgbClr val="9BBB59"/>
                </a:solidFill>
              </a:rPr>
              <a:t>” téma </a:t>
            </a:r>
            <a:br>
              <a:rPr lang="hu-HU" sz="2000" cap="all" dirty="0" smtClean="0">
                <a:solidFill>
                  <a:srgbClr val="9BBB59"/>
                </a:solidFill>
              </a:rPr>
            </a:br>
            <a:r>
              <a:rPr lang="hu-HU" sz="2000" cap="all" dirty="0" smtClean="0">
                <a:solidFill>
                  <a:srgbClr val="9BBB59"/>
                </a:solidFill>
              </a:rPr>
              <a:t>alatt kezelhetőek a versenyengedély adatok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21" name="Egyenes összekötő 20"/>
          <p:cNvCxnSpPr/>
          <p:nvPr/>
        </p:nvCxnSpPr>
        <p:spPr>
          <a:xfrm>
            <a:off x="6300192" y="742660"/>
            <a:ext cx="2843808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Csoportba foglalás 11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13" name="Téglalap 12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 smtClean="0">
                  <a:solidFill>
                    <a:schemeClr val="tx1"/>
                  </a:solidFill>
                </a:rPr>
                <a:t>A versenyengedélyre vonatkozó rendelkezések kivonata:</a:t>
              </a:r>
              <a:endParaRPr lang="hu-H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Derékszögű háromszög 14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17" name="Téglalap 16"/>
          <p:cNvSpPr/>
          <p:nvPr/>
        </p:nvSpPr>
        <p:spPr>
          <a:xfrm>
            <a:off x="203200" y="1628800"/>
            <a:ext cx="8737600" cy="475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Egy tranzakcióval az IFA rendszerben több labdarúgó számára is kérhető versenyengedély.</a:t>
            </a:r>
          </a:p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A </a:t>
            </a:r>
            <a:r>
              <a:rPr lang="hu-HU" sz="1400" dirty="0">
                <a:solidFill>
                  <a:schemeClr val="tx1"/>
                </a:solidFill>
              </a:rPr>
              <a:t>versenyigazolvány tartalmazza a labdarúgó azonosító számát, személyi adatait, állampolgárságát, a sportszervezet teljes nevét és székhelyét, az igazolás számát és keltét, versenyengedélyét és külön lapon a sportorvosi </a:t>
            </a:r>
            <a:r>
              <a:rPr lang="hu-HU" sz="1400" dirty="0" smtClean="0">
                <a:solidFill>
                  <a:schemeClr val="tx1"/>
                </a:solidFill>
              </a:rPr>
              <a:t>igazolását</a:t>
            </a:r>
            <a:r>
              <a:rPr lang="hu-HU" sz="1400" dirty="0">
                <a:solidFill>
                  <a:schemeClr val="tx1"/>
                </a:solidFill>
              </a:rPr>
              <a:t>.</a:t>
            </a:r>
          </a:p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Minden </a:t>
            </a:r>
            <a:r>
              <a:rPr lang="hu-HU" sz="1400" dirty="0">
                <a:solidFill>
                  <a:schemeClr val="tx1"/>
                </a:solidFill>
              </a:rPr>
              <a:t>versenyengedély kiadásakor új versenyigazolvány kerül kinyomtatásra. Ezen alkalmakkor a régi versenyigazolványt vissza kell adni az igazolást végző szervnek.</a:t>
            </a:r>
          </a:p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Az adatlap/versenyengedély kérelmet a sportszervezetének székhelye szerint területileg illetékes igazoló </a:t>
            </a:r>
            <a:r>
              <a:rPr lang="hu-HU" sz="1400" dirty="0" smtClean="0">
                <a:solidFill>
                  <a:schemeClr val="tx1"/>
                </a:solidFill>
              </a:rPr>
              <a:t>szervezetéhez kell benyújtani.</a:t>
            </a:r>
          </a:p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„A”, „B” és „I” versenyengedély </a:t>
            </a:r>
            <a:r>
              <a:rPr lang="hu-HU" sz="1400" dirty="0">
                <a:solidFill>
                  <a:schemeClr val="tx1"/>
                </a:solidFill>
              </a:rPr>
              <a:t>kérelem esetén </a:t>
            </a:r>
            <a:r>
              <a:rPr lang="hu-HU" sz="1400" dirty="0" smtClean="0">
                <a:solidFill>
                  <a:schemeClr val="tx1"/>
                </a:solidFill>
              </a:rPr>
              <a:t>az </a:t>
            </a:r>
            <a:r>
              <a:rPr lang="hu-HU" sz="1400" dirty="0">
                <a:solidFill>
                  <a:schemeClr val="tx1"/>
                </a:solidFill>
              </a:rPr>
              <a:t>MLSZ részére kell benyújtani.</a:t>
            </a:r>
          </a:p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 sportszervezet a versenyengedély díját az igényléskor készpénzben, vagy utólag átutalással fizeti meg</a:t>
            </a:r>
            <a:r>
              <a:rPr lang="hu-HU" sz="1400" dirty="0" smtClean="0">
                <a:solidFill>
                  <a:schemeClr val="tx1"/>
                </a:solidFill>
              </a:rPr>
              <a:t>. A versenyengedély kérelem díja a mindenkor hatályos „Díjfizetési Rend” alapján történik.</a:t>
            </a:r>
            <a:endParaRPr lang="hu-HU" sz="1400" dirty="0">
              <a:solidFill>
                <a:schemeClr val="tx1"/>
              </a:solidFill>
            </a:endParaRPr>
          </a:p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Az IFA </a:t>
            </a:r>
            <a:r>
              <a:rPr lang="hu-HU" sz="1400" dirty="0" smtClean="0">
                <a:solidFill>
                  <a:schemeClr val="tx1"/>
                </a:solidFill>
              </a:rPr>
              <a:t>rendszerből ki </a:t>
            </a:r>
            <a:r>
              <a:rPr lang="hu-HU" sz="1400" dirty="0">
                <a:solidFill>
                  <a:schemeClr val="tx1"/>
                </a:solidFill>
              </a:rPr>
              <a:t>kell nyomtatni az új versenyengedélyt tartalmazó versenyigazolványt. Az igazolást végző személynek alá kell írnia és az erre a célra rendszeresített bélyegzővel le kell bélyegeznie.</a:t>
            </a:r>
          </a:p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 kérelmeket az IFA rendszer tárolja. (Az eredeti kérelmeket a sportszervezetnek az igazolás száma szerinti sorrendiséggel nyilvántartásban kell megőrizni.)</a:t>
            </a:r>
          </a:p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 régi versenyigazolványokat el kell venni, s meg kell őrizni azokat</a:t>
            </a:r>
            <a:r>
              <a:rPr lang="hu-HU" sz="1400" dirty="0" smtClean="0">
                <a:solidFill>
                  <a:schemeClr val="tx1"/>
                </a:solidFill>
              </a:rPr>
              <a:t>.</a:t>
            </a:r>
          </a:p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A nemzetközi versenyengedély kiadásához a hivatásos labdarúgó esetében az átadó és átvevő sportszervezetek szerződését, az átigazolás összegére és a fizetés határidejére vonatkozó megállapodást, a labdarúgó új sportszervezetével kötött szerződést kell mellékelni.</a:t>
            </a:r>
          </a:p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endParaRPr lang="hu-HU" sz="1400" dirty="0">
              <a:solidFill>
                <a:schemeClr val="tx1"/>
              </a:solidFill>
            </a:endParaRPr>
          </a:p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endParaRPr lang="hu-HU" sz="1400" dirty="0">
              <a:solidFill>
                <a:schemeClr val="tx1"/>
              </a:solidFill>
            </a:endParaRPr>
          </a:p>
          <a:p>
            <a:pPr marL="263525" indent="-171450">
              <a:spcAft>
                <a:spcPts val="300"/>
              </a:spcAft>
              <a:buClr>
                <a:srgbClr val="9BBB59"/>
              </a:buClr>
              <a:buFont typeface="Wingdings" panose="05000000000000000000" pitchFamily="2" charset="2"/>
              <a:buChar char="§"/>
            </a:pP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 smtClean="0">
                <a:solidFill>
                  <a:schemeClr val="tx1"/>
                </a:solidFill>
              </a:rPr>
              <a:t>Játékosok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 smtClean="0">
                <a:solidFill>
                  <a:schemeClr val="tx1"/>
                </a:solidFill>
              </a:rPr>
              <a:t>1.1.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1.2.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9" name="Picture 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7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36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79018" y="44624"/>
            <a:ext cx="5853222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 smtClean="0">
                <a:solidFill>
                  <a:srgbClr val="9BBB59"/>
                </a:solidFill>
              </a:rPr>
              <a:t>1.2. a „sportszakember ügyintézés” </a:t>
            </a:r>
            <a:r>
              <a:rPr lang="hu-HU" sz="2000" cap="all" dirty="0" err="1" smtClean="0">
                <a:solidFill>
                  <a:srgbClr val="9BBB59"/>
                </a:solidFill>
              </a:rPr>
              <a:t>almodulról</a:t>
            </a:r>
            <a:r>
              <a:rPr lang="hu-HU" sz="2000" cap="all" dirty="0" smtClean="0">
                <a:solidFill>
                  <a:srgbClr val="9BBB59"/>
                </a:solidFill>
              </a:rPr>
              <a:t> az alábbiakat érdemes tudni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6732240" y="742660"/>
            <a:ext cx="2411760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églalap 19"/>
          <p:cNvSpPr/>
          <p:nvPr/>
        </p:nvSpPr>
        <p:spPr>
          <a:xfrm>
            <a:off x="359532" y="1700808"/>
            <a:ext cx="8424936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6700" indent="-174625"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schemeClr val="tx1"/>
                </a:solidFill>
              </a:rPr>
              <a:t>Az MLSZ Elnöksége által elfogadott </a:t>
            </a:r>
            <a:r>
              <a:rPr lang="hu-HU" sz="1600" b="1" dirty="0">
                <a:solidFill>
                  <a:schemeClr val="tx1"/>
                </a:solidFill>
              </a:rPr>
              <a:t>versenyszabályzatok vagy az adott bajnokság versenykiírása előírhatja, hogy a versenyben résztvevő sportszervezet kispadon vagy a kiegészítő kispadon helyet foglaló valamennyi személye részére regisztrációs kártya kiváltása kötelező</a:t>
            </a:r>
            <a:r>
              <a:rPr lang="hu-HU" sz="1600" dirty="0">
                <a:solidFill>
                  <a:schemeClr val="tx1"/>
                </a:solidFill>
              </a:rPr>
              <a:t>. Ennek hiányában a sportszervezet sportszakembere hivatalos bajnoki- vagy kupamérkőzésen nem foglalhat helyet a kispadon vagy a kiegészítő kispadon</a:t>
            </a:r>
            <a:r>
              <a:rPr lang="hu-HU" sz="1600" dirty="0" smtClean="0">
                <a:solidFill>
                  <a:schemeClr val="tx1"/>
                </a:solidFill>
              </a:rPr>
              <a:t>.</a:t>
            </a:r>
          </a:p>
          <a:p>
            <a:pPr marL="266700" indent="-174625"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endParaRPr lang="hu-HU" sz="1600" dirty="0">
              <a:solidFill>
                <a:schemeClr val="tx1"/>
              </a:solidFill>
            </a:endParaRPr>
          </a:p>
          <a:p>
            <a:pPr marL="266700" indent="-174625"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schemeClr val="tx1"/>
                </a:solidFill>
              </a:rPr>
              <a:t>Az MLSZ Elnöksége által elfogadott hatályos </a:t>
            </a:r>
            <a:r>
              <a:rPr lang="hu-HU" sz="1600" b="1" dirty="0">
                <a:solidFill>
                  <a:schemeClr val="tx1"/>
                </a:solidFill>
              </a:rPr>
              <a:t>versenyszabályzatok határozzák meg, hogy a kispadon hány személy és milyen minőségben tartózkodhat</a:t>
            </a:r>
            <a:r>
              <a:rPr lang="hu-HU" sz="1600" dirty="0">
                <a:solidFill>
                  <a:schemeClr val="tx1"/>
                </a:solidFill>
              </a:rPr>
              <a:t>.</a:t>
            </a:r>
          </a:p>
          <a:p>
            <a:pPr marL="266700" indent="-174625"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endParaRPr lang="hu-HU" sz="1600" dirty="0">
              <a:solidFill>
                <a:schemeClr val="tx1"/>
              </a:solidFill>
            </a:endParaRPr>
          </a:p>
          <a:p>
            <a:pPr marL="266700" indent="-174625"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schemeClr val="tx1"/>
                </a:solidFill>
              </a:rPr>
              <a:t>A regisztrációs </a:t>
            </a:r>
            <a:r>
              <a:rPr lang="hu-HU" sz="1600" b="1" dirty="0">
                <a:solidFill>
                  <a:schemeClr val="tx1"/>
                </a:solidFill>
              </a:rPr>
              <a:t>kártya tartalmazza a kispadon helyet foglaló személy pontos funkcióját</a:t>
            </a:r>
            <a:r>
              <a:rPr lang="hu-HU" sz="1600" dirty="0">
                <a:solidFill>
                  <a:schemeClr val="tx1"/>
                </a:solidFill>
              </a:rPr>
              <a:t>. A kispadon helyet foglaló személyek kizárólag a regisztrációs kártyán feltüntetett minőségben ülhetnek le a kispadra, és kizárólag ebben a minőségben szerepelhetnek a mérkőzés jegyzőkönyvében.</a:t>
            </a:r>
          </a:p>
          <a:p>
            <a:pPr marL="266700" indent="-174625"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endParaRPr lang="hu-HU" sz="1600" dirty="0">
              <a:solidFill>
                <a:schemeClr val="tx1"/>
              </a:solidFill>
            </a:endParaRPr>
          </a:p>
          <a:p>
            <a:pPr marL="266700" indent="-174625"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schemeClr val="tx1"/>
                </a:solidFill>
              </a:rPr>
              <a:t>A „Regisztrációs kártya kiadásával kapcsolatos </a:t>
            </a:r>
            <a:r>
              <a:rPr lang="hu-HU" sz="1600" b="1" dirty="0">
                <a:solidFill>
                  <a:schemeClr val="tx1"/>
                </a:solidFill>
              </a:rPr>
              <a:t>szabályzat</a:t>
            </a:r>
            <a:r>
              <a:rPr lang="hu-HU" sz="1600" dirty="0">
                <a:solidFill>
                  <a:schemeClr val="tx1"/>
                </a:solidFill>
              </a:rPr>
              <a:t>” </a:t>
            </a:r>
            <a:r>
              <a:rPr lang="hu-HU" sz="1600" b="1" dirty="0" smtClean="0">
                <a:solidFill>
                  <a:schemeClr val="tx1"/>
                </a:solidFill>
              </a:rPr>
              <a:t>definiálja</a:t>
            </a:r>
            <a:r>
              <a:rPr lang="hu-HU" sz="1600" dirty="0" smtClean="0">
                <a:solidFill>
                  <a:schemeClr val="tx1"/>
                </a:solidFill>
              </a:rPr>
              <a:t>, hogy </a:t>
            </a:r>
            <a:r>
              <a:rPr lang="hu-HU" sz="1600" dirty="0">
                <a:solidFill>
                  <a:schemeClr val="tx1"/>
                </a:solidFill>
              </a:rPr>
              <a:t>a labdarúgás </a:t>
            </a:r>
            <a:r>
              <a:rPr lang="hu-HU" sz="1600" dirty="0" smtClean="0">
                <a:solidFill>
                  <a:schemeClr val="tx1"/>
                </a:solidFill>
              </a:rPr>
              <a:t>három szakágában (nagypályás labdarúgás, futsal, strandlabdarúgás) </a:t>
            </a:r>
            <a:r>
              <a:rPr lang="hu-HU" sz="1600" b="1" dirty="0">
                <a:solidFill>
                  <a:schemeClr val="tx1"/>
                </a:solidFill>
              </a:rPr>
              <a:t>résztvevő sportszakemberek számára, milyen végzettséggel milyen pozíció tölthető be</a:t>
            </a:r>
            <a:r>
              <a:rPr lang="hu-HU" sz="16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12" name="Téglalap 11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>
                  <a:solidFill>
                    <a:schemeClr val="tx1"/>
                  </a:solidFill>
                </a:rPr>
                <a:t>Bevezetés az almodul használatához:</a:t>
              </a:r>
              <a:r>
                <a:rPr lang="hu-HU" sz="1600" b="1" baseline="30000" dirty="0">
                  <a:solidFill>
                    <a:schemeClr val="tx1"/>
                  </a:solidFill>
                </a:rPr>
                <a:t>1</a:t>
              </a:r>
              <a:endParaRPr lang="hu-H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Derékszögű háromszög 12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18" name="Téglalap 17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Játékosok</a:t>
            </a:r>
          </a:p>
        </p:txBody>
      </p:sp>
      <p:sp>
        <p:nvSpPr>
          <p:cNvPr id="19" name="Téglalap 18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>
                <a:solidFill>
                  <a:schemeClr val="tx1"/>
                </a:solidFill>
              </a:rPr>
              <a:t>Sportszakemberek</a:t>
            </a:r>
          </a:p>
        </p:txBody>
      </p:sp>
      <p:sp>
        <p:nvSpPr>
          <p:cNvPr id="21" name="Téglalap 20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1.1.</a:t>
            </a:r>
          </a:p>
        </p:txBody>
      </p:sp>
      <p:sp>
        <p:nvSpPr>
          <p:cNvPr id="23" name="Téglalap 22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>
                <a:solidFill>
                  <a:schemeClr val="tx1"/>
                </a:solidFill>
              </a:rPr>
              <a:t>1.2.</a:t>
            </a:r>
          </a:p>
        </p:txBody>
      </p:sp>
      <p:sp>
        <p:nvSpPr>
          <p:cNvPr id="24" name="Téglalap 23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359532" y="6174518"/>
            <a:ext cx="8424863" cy="24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900" dirty="0">
                <a:solidFill>
                  <a:schemeClr val="tx1"/>
                </a:solidFill>
              </a:rPr>
              <a:t>1: Részletesebb leírás a mindenkor hatályos versenyszabályzatokban és a </a:t>
            </a:r>
            <a:r>
              <a:rPr lang="hu-HU" sz="900" dirty="0" smtClean="0">
                <a:solidFill>
                  <a:schemeClr val="tx1"/>
                </a:solidFill>
              </a:rPr>
              <a:t>„Regisztrációs </a:t>
            </a:r>
            <a:r>
              <a:rPr lang="hu-HU" sz="900" dirty="0">
                <a:solidFill>
                  <a:schemeClr val="tx1"/>
                </a:solidFill>
              </a:rPr>
              <a:t>kártya kiadásával kapcsolatos </a:t>
            </a:r>
            <a:r>
              <a:rPr lang="hu-HU" sz="900" dirty="0" smtClean="0">
                <a:solidFill>
                  <a:schemeClr val="tx1"/>
                </a:solidFill>
              </a:rPr>
              <a:t>szabályzatban” található</a:t>
            </a:r>
            <a:r>
              <a:rPr lang="hu-HU" sz="9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0" name="Picture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9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71861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76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37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79018" y="44624"/>
            <a:ext cx="5493182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 smtClean="0">
                <a:solidFill>
                  <a:srgbClr val="9BBB59"/>
                </a:solidFill>
              </a:rPr>
              <a:t>1.2. a </a:t>
            </a:r>
            <a:r>
              <a:rPr lang="hu-HU" sz="2000" cap="all" dirty="0">
                <a:solidFill>
                  <a:srgbClr val="9BBB59"/>
                </a:solidFill>
              </a:rPr>
              <a:t>„sportszakember </a:t>
            </a:r>
            <a:r>
              <a:rPr lang="hu-HU" sz="2000" cap="all" dirty="0" smtClean="0">
                <a:solidFill>
                  <a:srgbClr val="9BBB59"/>
                </a:solidFill>
              </a:rPr>
              <a:t>ügyintézés” almodul alatt az </a:t>
            </a:r>
            <a:r>
              <a:rPr lang="hu-HU" sz="2000" cap="all" dirty="0">
                <a:solidFill>
                  <a:srgbClr val="9BBB59"/>
                </a:solidFill>
              </a:rPr>
              <a:t>alábbi témák érhetőek el</a:t>
            </a:r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6372200" y="742660"/>
            <a:ext cx="2771800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églalap 13"/>
          <p:cNvSpPr/>
          <p:nvPr/>
        </p:nvSpPr>
        <p:spPr>
          <a:xfrm>
            <a:off x="35496" y="1988840"/>
            <a:ext cx="4392488" cy="374441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endParaRPr lang="hu-HU" sz="1200" dirty="0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4" y="2072244"/>
            <a:ext cx="4265372" cy="357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Tábláza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156494"/>
              </p:ext>
            </p:extLst>
          </p:nvPr>
        </p:nvGraphicFramePr>
        <p:xfrm>
          <a:off x="4572000" y="1988841"/>
          <a:ext cx="4464495" cy="374491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504056"/>
                <a:gridCol w="1512168"/>
                <a:gridCol w="2448271"/>
              </a:tblGrid>
              <a:tr h="4927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Téma </a:t>
                      </a:r>
                      <a:b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megnevezése</a:t>
                      </a:r>
                      <a:endParaRPr lang="hu-H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Téma </a:t>
                      </a:r>
                      <a:br>
                        <a:rPr lang="hu-HU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rövid leírása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84054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1.</a:t>
                      </a:r>
                      <a:endParaRPr lang="hu-HU" sz="12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Regisztrációs kártya kérelem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A megfelelő jogosultsággal rendelkező ügyintéző</a:t>
                      </a:r>
                      <a:r>
                        <a:rPr lang="hu-HU" sz="1200" baseline="0" dirty="0" smtClean="0"/>
                        <a:t> felviheti </a:t>
                      </a:r>
                      <a:br>
                        <a:rPr lang="hu-HU" sz="1200" baseline="0" dirty="0" smtClean="0"/>
                      </a:br>
                      <a:r>
                        <a:rPr lang="hu-HU" sz="1200" baseline="0" dirty="0" smtClean="0"/>
                        <a:t>– a megfelelő adatok kitöltésével – </a:t>
                      </a:r>
                      <a:br>
                        <a:rPr lang="hu-HU" sz="1200" baseline="0" dirty="0" smtClean="0"/>
                      </a:br>
                      <a:r>
                        <a:rPr lang="hu-HU" sz="1200" baseline="0" dirty="0" smtClean="0"/>
                        <a:t>a stábtagok regisztrációs kártya igényét.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4054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2.</a:t>
                      </a:r>
                      <a:endParaRPr lang="hu-HU" sz="12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Sportszakember szerződések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A megfelelő jogosultsággal rendelkező ügyintéző</a:t>
                      </a:r>
                      <a:r>
                        <a:rPr lang="hu-HU" sz="1200" baseline="0" dirty="0" smtClean="0"/>
                        <a:t> felviheti </a:t>
                      </a:r>
                      <a:br>
                        <a:rPr lang="hu-HU" sz="1200" baseline="0" dirty="0" smtClean="0"/>
                      </a:br>
                      <a:r>
                        <a:rPr lang="hu-HU" sz="1200" baseline="0" dirty="0" smtClean="0"/>
                        <a:t>– a megfelelő adatok kitöltésével – </a:t>
                      </a:r>
                      <a:br>
                        <a:rPr lang="hu-HU" sz="1200" baseline="0" dirty="0" smtClean="0"/>
                      </a:br>
                      <a:r>
                        <a:rPr lang="hu-HU" sz="1200" baseline="0" dirty="0" smtClean="0"/>
                        <a:t>a stábtagok szerződéseit (opcionális).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4054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3.</a:t>
                      </a:r>
                      <a:endParaRPr lang="hu-HU" sz="12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Sportszakember végzettségek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A megfelelő jogosultsággal rendelkező ügyintéző</a:t>
                      </a:r>
                      <a:r>
                        <a:rPr lang="hu-HU" sz="1200" baseline="0" dirty="0" smtClean="0"/>
                        <a:t> felviheti </a:t>
                      </a:r>
                      <a:br>
                        <a:rPr lang="hu-HU" sz="1200" baseline="0" dirty="0" smtClean="0"/>
                      </a:br>
                      <a:r>
                        <a:rPr lang="hu-HU" sz="1200" baseline="0" dirty="0" smtClean="0"/>
                        <a:t>– a megfelelő adatok kitöltésével –</a:t>
                      </a:r>
                      <a:br>
                        <a:rPr lang="hu-HU" sz="1200" baseline="0" dirty="0" smtClean="0"/>
                      </a:br>
                      <a:r>
                        <a:rPr lang="hu-HU" sz="1200" baseline="0" dirty="0" smtClean="0"/>
                        <a:t> a stábtagok szerződéseit (opcionális).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7" name="Csoportba foglalás 16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18" name="Téglalap 17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>
                  <a:solidFill>
                    <a:schemeClr val="tx1"/>
                  </a:solidFill>
                </a:rPr>
                <a:t>Az almodulhoz tartozó </a:t>
              </a:r>
              <a:br>
                <a:rPr lang="hu-HU" sz="1600" b="1" dirty="0">
                  <a:solidFill>
                    <a:schemeClr val="tx1"/>
                  </a:solidFill>
                </a:rPr>
              </a:br>
              <a:r>
                <a:rPr lang="hu-HU" sz="1600" b="1" dirty="0">
                  <a:solidFill>
                    <a:schemeClr val="tx1"/>
                  </a:solidFill>
                </a:rPr>
                <a:t>legfőbb témák:</a:t>
              </a:r>
            </a:p>
          </p:txBody>
        </p:sp>
        <p:sp>
          <p:nvSpPr>
            <p:cNvPr id="19" name="Derékszögű háromszög 18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20" name="Téglalap 19"/>
          <p:cNvSpPr/>
          <p:nvPr/>
        </p:nvSpPr>
        <p:spPr>
          <a:xfrm>
            <a:off x="5149590" y="742660"/>
            <a:ext cx="3985778" cy="503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00" dirty="0" smtClean="0">
                <a:solidFill>
                  <a:schemeClr val="tx1"/>
                </a:solidFill>
              </a:rPr>
              <a:t>„Adatmező” szintű – részletesebb – információhoz a képernyő jobb felső sarkában található „info” gombbal juthat a felhasználó.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21" name="Ellipszis 20"/>
          <p:cNvSpPr/>
          <p:nvPr/>
        </p:nvSpPr>
        <p:spPr>
          <a:xfrm>
            <a:off x="4788024" y="832502"/>
            <a:ext cx="324000" cy="324000"/>
          </a:xfrm>
          <a:prstGeom prst="ellipse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i</a:t>
            </a:r>
            <a:endParaRPr lang="hu-HU" sz="2400" b="1" dirty="0"/>
          </a:p>
        </p:txBody>
      </p:sp>
      <p:sp>
        <p:nvSpPr>
          <p:cNvPr id="22" name="Téglalap 21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Játékosok</a:t>
            </a:r>
          </a:p>
        </p:txBody>
      </p:sp>
      <p:sp>
        <p:nvSpPr>
          <p:cNvPr id="23" name="Téglalap 22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>
                <a:solidFill>
                  <a:schemeClr val="tx1"/>
                </a:solidFill>
              </a:rPr>
              <a:t>Sportszakemberek</a:t>
            </a:r>
          </a:p>
        </p:txBody>
      </p:sp>
      <p:sp>
        <p:nvSpPr>
          <p:cNvPr id="24" name="Téglalap 23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1.1.</a:t>
            </a:r>
          </a:p>
        </p:txBody>
      </p:sp>
      <p:sp>
        <p:nvSpPr>
          <p:cNvPr id="26" name="Téglalap 25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>
                <a:solidFill>
                  <a:schemeClr val="tx1"/>
                </a:solidFill>
              </a:rPr>
              <a:t>1.2.</a:t>
            </a:r>
          </a:p>
        </p:txBody>
      </p:sp>
      <p:sp>
        <p:nvSpPr>
          <p:cNvPr id="27" name="Téglalap 26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2" name="Picture 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7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73139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00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fld id="{6C83D040-832C-4D2F-B606-A4C92D36BE78}" type="slidenum">
              <a:rPr lang="hu-HU" smtClean="0"/>
              <a:pPr/>
              <a:t>38</a:t>
            </a:fld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5" name="Téglalap 44"/>
          <p:cNvSpPr/>
          <p:nvPr/>
        </p:nvSpPr>
        <p:spPr>
          <a:xfrm>
            <a:off x="202817" y="2335994"/>
            <a:ext cx="519486" cy="5532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1.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46" name="Téglalap 45"/>
          <p:cNvSpPr/>
          <p:nvPr/>
        </p:nvSpPr>
        <p:spPr>
          <a:xfrm>
            <a:off x="798253" y="2335994"/>
            <a:ext cx="6883400" cy="5532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2550"/>
            <a:r>
              <a:rPr lang="hu-HU" sz="1200" dirty="0" smtClean="0">
                <a:solidFill>
                  <a:schemeClr val="tx1"/>
                </a:solidFill>
              </a:rPr>
              <a:t>A regisztrációs kérelem benyújtásához a sportszervezetnek meg kell adnia az Integrált Futball Alkalmazásban a megfelelő jogosultsággal bíró sportszervezeti kapcsolattartót.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47" name="Téglalap 46"/>
          <p:cNvSpPr/>
          <p:nvPr/>
        </p:nvSpPr>
        <p:spPr>
          <a:xfrm>
            <a:off x="7757602" y="2335994"/>
            <a:ext cx="1183580" cy="5532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  <a:hlinkClick r:id="rId6" action="ppaction://hlinksldjump"/>
              </a:rPr>
              <a:t>Kapcsolattartók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48" name="Téglalap 47"/>
          <p:cNvSpPr/>
          <p:nvPr/>
        </p:nvSpPr>
        <p:spPr>
          <a:xfrm>
            <a:off x="202817" y="1700808"/>
            <a:ext cx="519486" cy="5532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b="1" cap="all" dirty="0">
                <a:solidFill>
                  <a:schemeClr val="tx1"/>
                </a:solidFill>
              </a:rPr>
              <a:t>#</a:t>
            </a:r>
          </a:p>
        </p:txBody>
      </p:sp>
      <p:sp>
        <p:nvSpPr>
          <p:cNvPr id="49" name="Téglalap 48"/>
          <p:cNvSpPr/>
          <p:nvPr/>
        </p:nvSpPr>
        <p:spPr>
          <a:xfrm>
            <a:off x="798253" y="1700808"/>
            <a:ext cx="6883400" cy="5532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2550"/>
            <a:r>
              <a:rPr lang="hu-HU" sz="1200" b="1" cap="all" dirty="0" smtClean="0">
                <a:solidFill>
                  <a:schemeClr val="tx1"/>
                </a:solidFill>
              </a:rPr>
              <a:t>A </a:t>
            </a:r>
            <a:r>
              <a:rPr lang="hu-HU" sz="1200" b="1" cap="all" dirty="0">
                <a:solidFill>
                  <a:schemeClr val="tx1"/>
                </a:solidFill>
              </a:rPr>
              <a:t>regisztrációs kártya benyújtásának előfeltételei</a:t>
            </a:r>
          </a:p>
        </p:txBody>
      </p:sp>
      <p:sp>
        <p:nvSpPr>
          <p:cNvPr id="50" name="Téglalap 49"/>
          <p:cNvSpPr/>
          <p:nvPr/>
        </p:nvSpPr>
        <p:spPr>
          <a:xfrm>
            <a:off x="7757602" y="1700808"/>
            <a:ext cx="1183580" cy="5532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b="1" cap="all" dirty="0">
                <a:solidFill>
                  <a:schemeClr val="tx1"/>
                </a:solidFill>
              </a:rPr>
              <a:t>Bővebben</a:t>
            </a:r>
            <a:br>
              <a:rPr lang="hu-HU" sz="1200" b="1" cap="all" dirty="0">
                <a:solidFill>
                  <a:schemeClr val="tx1"/>
                </a:solidFill>
              </a:rPr>
            </a:br>
            <a:r>
              <a:rPr lang="hu-HU" sz="1200" b="1" cap="all" dirty="0">
                <a:solidFill>
                  <a:schemeClr val="tx1"/>
                </a:solidFill>
              </a:rPr>
              <a:t>megtalálható</a:t>
            </a:r>
          </a:p>
        </p:txBody>
      </p:sp>
      <p:sp>
        <p:nvSpPr>
          <p:cNvPr id="51" name="Téglalap 50"/>
          <p:cNvSpPr/>
          <p:nvPr/>
        </p:nvSpPr>
        <p:spPr>
          <a:xfrm>
            <a:off x="202817" y="2971180"/>
            <a:ext cx="519486" cy="5532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2</a:t>
            </a:r>
            <a:r>
              <a:rPr lang="hu-HU" sz="1200" dirty="0" smtClean="0">
                <a:solidFill>
                  <a:schemeClr val="tx1"/>
                </a:solidFill>
              </a:rPr>
              <a:t>.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52" name="Téglalap 51"/>
          <p:cNvSpPr/>
          <p:nvPr/>
        </p:nvSpPr>
        <p:spPr>
          <a:xfrm>
            <a:off x="798253" y="2971180"/>
            <a:ext cx="6883400" cy="5532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2550"/>
            <a:r>
              <a:rPr lang="hu-HU" sz="1200" dirty="0" smtClean="0">
                <a:solidFill>
                  <a:schemeClr val="tx1"/>
                </a:solidFill>
              </a:rPr>
              <a:t>A kérelem benyújtása során a sportszakember regisztrációs kártya kérelméhez fel kell tölteni az IFA rendszerben a stábtag sportszervezettel kötött szerződését, valamint a végzettségét igazoló dokumentumokat. (Ha a meghatározott poszthoz és verseny típushoz van ilyen jellegű előírt kötelezettség.)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53" name="Téglalap 52"/>
          <p:cNvSpPr/>
          <p:nvPr/>
        </p:nvSpPr>
        <p:spPr>
          <a:xfrm>
            <a:off x="7757602" y="2971180"/>
            <a:ext cx="1183580" cy="5532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  <a:hlinkClick r:id="rId7" action="ppaction://hlinksldjump"/>
              </a:rPr>
              <a:t>Szerződések és végzettségek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879017" y="44624"/>
            <a:ext cx="6802635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>
                <a:solidFill>
                  <a:srgbClr val="9BBB59"/>
                </a:solidFill>
              </a:rPr>
              <a:t>1.2. a „sportszakember ügyintézés” </a:t>
            </a:r>
            <a:r>
              <a:rPr lang="hu-HU" sz="2000" cap="all" dirty="0" smtClean="0">
                <a:solidFill>
                  <a:srgbClr val="9BBB59"/>
                </a:solidFill>
              </a:rPr>
              <a:t>„regisztrációs kártya kérelem” téma tartalma (1/4)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cxnSp>
        <p:nvCxnSpPr>
          <p:cNvPr id="21" name="Egyenes összekötő 20"/>
          <p:cNvCxnSpPr/>
          <p:nvPr/>
        </p:nvCxnSpPr>
        <p:spPr>
          <a:xfrm>
            <a:off x="6948264" y="742660"/>
            <a:ext cx="2195736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Csoportba foglalás 18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25" name="Téglalap 24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>
                  <a:solidFill>
                    <a:schemeClr val="tx1"/>
                  </a:solidFill>
                </a:rPr>
                <a:t>A regisztrációs kártya kérelem benyújtásának előfeltételei:</a:t>
              </a:r>
            </a:p>
          </p:txBody>
        </p:sp>
        <p:sp>
          <p:nvSpPr>
            <p:cNvPr id="26" name="Derékszögű háromszög 25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28" name="Téglalap 27"/>
          <p:cNvSpPr/>
          <p:nvPr/>
        </p:nvSpPr>
        <p:spPr>
          <a:xfrm>
            <a:off x="202818" y="3612608"/>
            <a:ext cx="8738365" cy="3347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/>
            <a:r>
              <a:rPr lang="hu-HU" sz="1200" b="1" cap="all" dirty="0" smtClean="0">
                <a:solidFill>
                  <a:schemeClr val="tx1"/>
                </a:solidFill>
              </a:rPr>
              <a:t>A </a:t>
            </a:r>
            <a:r>
              <a:rPr lang="hu-HU" sz="1200" b="1" cap="all" dirty="0">
                <a:solidFill>
                  <a:schemeClr val="tx1"/>
                </a:solidFill>
              </a:rPr>
              <a:t>kapcsolattartó felvitele, módosítása </a:t>
            </a:r>
            <a:r>
              <a:rPr lang="hu-HU" sz="1200" b="1" cap="all" dirty="0" smtClean="0">
                <a:solidFill>
                  <a:schemeClr val="tx1"/>
                </a:solidFill>
              </a:rPr>
              <a:t>során kitöltendő </a:t>
            </a:r>
            <a:r>
              <a:rPr lang="hu-HU" sz="1200" b="1" cap="all" dirty="0">
                <a:solidFill>
                  <a:schemeClr val="tx1"/>
                </a:solidFill>
              </a:rPr>
              <a:t>adatok</a:t>
            </a:r>
            <a:endParaRPr lang="hu-HU" sz="1200" b="1" cap="all" baseline="30000" dirty="0">
              <a:solidFill>
                <a:schemeClr val="tx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202818" y="4006858"/>
            <a:ext cx="8737600" cy="19766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endParaRPr lang="hu-HU" sz="1200" dirty="0">
              <a:solidFill>
                <a:schemeClr val="tx1"/>
              </a:solidFill>
            </a:endParaRPr>
          </a:p>
        </p:txBody>
      </p:sp>
      <p:pic>
        <p:nvPicPr>
          <p:cNvPr id="38" name="Picture 3" descr="C:\Users\vpe\Desktop\pum_lock_ma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14" y="4187137"/>
            <a:ext cx="1584176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églalap 38"/>
          <p:cNvSpPr/>
          <p:nvPr/>
        </p:nvSpPr>
        <p:spPr>
          <a:xfrm>
            <a:off x="4536724" y="4151117"/>
            <a:ext cx="4248854" cy="1688115"/>
          </a:xfrm>
          <a:prstGeom prst="rect">
            <a:avLst/>
          </a:prstGeom>
          <a:noFill/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12900" algn="ctr"/>
            <a:r>
              <a:rPr lang="hu-HU" sz="1200" b="1" dirty="0" smtClean="0">
                <a:solidFill>
                  <a:srgbClr val="9BBB59"/>
                </a:solidFill>
              </a:rPr>
              <a:t>SZÜKSÉGES SPORTSZERVEZETI JOGOSULTSÁG BEÁLLÍTÁS(OK)</a:t>
            </a:r>
            <a:endParaRPr lang="hu-HU" sz="1200" b="1" dirty="0">
              <a:solidFill>
                <a:srgbClr val="9BBB59"/>
              </a:solidFill>
            </a:endParaRPr>
          </a:p>
        </p:txBody>
      </p:sp>
      <p:sp>
        <p:nvSpPr>
          <p:cNvPr id="40" name="Sávnyíl 39"/>
          <p:cNvSpPr/>
          <p:nvPr/>
        </p:nvSpPr>
        <p:spPr>
          <a:xfrm>
            <a:off x="6481322" y="5023042"/>
            <a:ext cx="2232248" cy="340276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Regisztrációs kártya ügyintéző</a:t>
            </a:r>
            <a:endParaRPr lang="hu-HU" sz="1200" dirty="0">
              <a:solidFill>
                <a:schemeClr val="tx1"/>
              </a:solidFill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3" y="4187136"/>
            <a:ext cx="38989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341053" y="5642213"/>
            <a:ext cx="1422635" cy="163051"/>
          </a:xfrm>
          <a:prstGeom prst="rect">
            <a:avLst/>
          </a:prstGeom>
          <a:noFill/>
          <a:ln>
            <a:solidFill>
              <a:srgbClr val="9BBB5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9" name="Téglalap 28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Játékosok</a:t>
            </a:r>
          </a:p>
        </p:txBody>
      </p:sp>
      <p:sp>
        <p:nvSpPr>
          <p:cNvPr id="31" name="Téglalap 30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>
                <a:solidFill>
                  <a:schemeClr val="tx1"/>
                </a:solidFill>
              </a:rPr>
              <a:t>Sportszakemberek</a:t>
            </a:r>
          </a:p>
        </p:txBody>
      </p:sp>
      <p:sp>
        <p:nvSpPr>
          <p:cNvPr id="32" name="Téglalap 31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1.1.</a:t>
            </a:r>
          </a:p>
        </p:txBody>
      </p:sp>
      <p:sp>
        <p:nvSpPr>
          <p:cNvPr id="34" name="Téglalap 33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>
                <a:solidFill>
                  <a:schemeClr val="tx1"/>
                </a:solidFill>
              </a:rPr>
              <a:t>1.2.</a:t>
            </a:r>
          </a:p>
        </p:txBody>
      </p:sp>
      <p:sp>
        <p:nvSpPr>
          <p:cNvPr id="35" name="Téglalap 34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églalap 41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3" name="Picture 4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um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56969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24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églalap 36"/>
          <p:cNvSpPr/>
          <p:nvPr/>
        </p:nvSpPr>
        <p:spPr>
          <a:xfrm>
            <a:off x="145712" y="1700808"/>
            <a:ext cx="8852576" cy="4320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fld id="{6C83D040-832C-4D2F-B606-A4C92D36BE78}" type="slidenum">
              <a:rPr lang="hu-HU" smtClean="0"/>
              <a:pPr/>
              <a:t>39</a:t>
            </a:fld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8" name="Téglalap 47"/>
          <p:cNvSpPr/>
          <p:nvPr/>
        </p:nvSpPr>
        <p:spPr bwMode="auto">
          <a:xfrm>
            <a:off x="259020" y="2100023"/>
            <a:ext cx="937379" cy="117172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Sportszervezet</a:t>
            </a:r>
          </a:p>
        </p:txBody>
      </p:sp>
      <p:sp>
        <p:nvSpPr>
          <p:cNvPr id="49" name="Téglalap 48"/>
          <p:cNvSpPr/>
          <p:nvPr/>
        </p:nvSpPr>
        <p:spPr bwMode="auto">
          <a:xfrm>
            <a:off x="259020" y="3275186"/>
            <a:ext cx="937379" cy="117172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MLSZ / Megyei (Budapesti) Igazgatóság</a:t>
            </a:r>
          </a:p>
        </p:txBody>
      </p:sp>
      <p:sp>
        <p:nvSpPr>
          <p:cNvPr id="46" name="Téglalap 45"/>
          <p:cNvSpPr/>
          <p:nvPr/>
        </p:nvSpPr>
        <p:spPr bwMode="auto">
          <a:xfrm>
            <a:off x="1196400" y="2100023"/>
            <a:ext cx="7688580" cy="11717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7" name="Téglalap 46"/>
          <p:cNvSpPr/>
          <p:nvPr/>
        </p:nvSpPr>
        <p:spPr bwMode="auto">
          <a:xfrm>
            <a:off x="1196400" y="3271746"/>
            <a:ext cx="7688580" cy="11717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3" name="Téglalap 52"/>
          <p:cNvSpPr/>
          <p:nvPr/>
        </p:nvSpPr>
        <p:spPr bwMode="auto">
          <a:xfrm>
            <a:off x="1196400" y="4446910"/>
            <a:ext cx="7688580" cy="11717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4" name="Téglalap 53"/>
          <p:cNvSpPr/>
          <p:nvPr/>
        </p:nvSpPr>
        <p:spPr bwMode="auto">
          <a:xfrm>
            <a:off x="259020" y="4450350"/>
            <a:ext cx="937379" cy="11717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Rendszer-támogatás</a:t>
            </a:r>
          </a:p>
        </p:txBody>
      </p:sp>
      <p:sp>
        <p:nvSpPr>
          <p:cNvPr id="50" name="Téglalap 49"/>
          <p:cNvSpPr/>
          <p:nvPr/>
        </p:nvSpPr>
        <p:spPr bwMode="auto">
          <a:xfrm>
            <a:off x="1420947" y="2293591"/>
            <a:ext cx="1015494" cy="8592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1. Regisztrációs kártya igény</a:t>
            </a:r>
            <a:r>
              <a:rPr kumimoji="0" lang="hu-H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benyújtása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1" name="Rombusz 50"/>
          <p:cNvSpPr/>
          <p:nvPr/>
        </p:nvSpPr>
        <p:spPr bwMode="auto">
          <a:xfrm>
            <a:off x="2436440" y="3356352"/>
            <a:ext cx="1525050" cy="953156"/>
          </a:xfrm>
          <a:prstGeom prst="diamon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hu-HU" sz="1000" dirty="0">
                <a:latin typeface="+mj-lt"/>
              </a:rPr>
              <a:t>2. </a:t>
            </a:r>
            <a:r>
              <a:rPr lang="hu-HU" sz="1000" dirty="0" smtClean="0">
                <a:latin typeface="+mj-lt"/>
              </a:rPr>
              <a:t>Igény jóvá-hagyható?</a:t>
            </a:r>
            <a:endParaRPr lang="hu-HU" sz="1000" dirty="0">
              <a:latin typeface="+mj-lt"/>
            </a:endParaRPr>
          </a:p>
        </p:txBody>
      </p:sp>
      <p:cxnSp>
        <p:nvCxnSpPr>
          <p:cNvPr id="52" name="Szögletes összekötő 51"/>
          <p:cNvCxnSpPr>
            <a:stCxn id="50" idx="3"/>
            <a:endCxn id="51" idx="0"/>
          </p:cNvCxnSpPr>
          <p:nvPr/>
        </p:nvCxnSpPr>
        <p:spPr bwMode="auto">
          <a:xfrm>
            <a:off x="2436441" y="2723223"/>
            <a:ext cx="762524" cy="633129"/>
          </a:xfrm>
          <a:prstGeom prst="bentConnector2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5" name="Henger 54"/>
          <p:cNvSpPr/>
          <p:nvPr/>
        </p:nvSpPr>
        <p:spPr bwMode="auto">
          <a:xfrm>
            <a:off x="1420947" y="4715152"/>
            <a:ext cx="1015494" cy="709914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hu-HU" sz="1000" dirty="0" smtClean="0">
                <a:latin typeface="+mj-lt"/>
              </a:rPr>
              <a:t>IFA</a:t>
            </a:r>
            <a:endParaRPr lang="hu-HU" sz="1000" dirty="0">
              <a:latin typeface="+mj-lt"/>
            </a:endParaRPr>
          </a:p>
        </p:txBody>
      </p:sp>
      <p:cxnSp>
        <p:nvCxnSpPr>
          <p:cNvPr id="56" name="Egyenes összekötő nyíllal 55"/>
          <p:cNvCxnSpPr>
            <a:stCxn id="50" idx="2"/>
            <a:endCxn id="55" idx="1"/>
          </p:cNvCxnSpPr>
          <p:nvPr/>
        </p:nvCxnSpPr>
        <p:spPr bwMode="auto">
          <a:xfrm>
            <a:off x="1928693" y="3152855"/>
            <a:ext cx="0" cy="1562298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7" name="Téglalap 56"/>
          <p:cNvSpPr/>
          <p:nvPr/>
        </p:nvSpPr>
        <p:spPr bwMode="auto">
          <a:xfrm>
            <a:off x="4916588" y="3314453"/>
            <a:ext cx="1288896" cy="4686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3. Regisztrációs kártya igény</a:t>
            </a:r>
            <a:r>
              <a:rPr kumimoji="0" lang="hu-H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elutasítása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8" name="Téglalap 57"/>
          <p:cNvSpPr/>
          <p:nvPr/>
        </p:nvSpPr>
        <p:spPr bwMode="auto">
          <a:xfrm>
            <a:off x="4916588" y="3882240"/>
            <a:ext cx="1288896" cy="4686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4. Regisztrációs kártya kiállítása</a:t>
            </a:r>
          </a:p>
        </p:txBody>
      </p:sp>
      <p:cxnSp>
        <p:nvCxnSpPr>
          <p:cNvPr id="59" name="Szögletes összekötő 58"/>
          <p:cNvCxnSpPr>
            <a:stCxn id="51" idx="3"/>
            <a:endCxn id="57" idx="1"/>
          </p:cNvCxnSpPr>
          <p:nvPr/>
        </p:nvCxnSpPr>
        <p:spPr bwMode="auto">
          <a:xfrm flipV="1">
            <a:off x="3961490" y="3548772"/>
            <a:ext cx="955098" cy="284158"/>
          </a:xfrm>
          <a:prstGeom prst="bentConnector3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0" name="Szögletes összekötő 59"/>
          <p:cNvCxnSpPr>
            <a:stCxn id="51" idx="3"/>
            <a:endCxn id="58" idx="1"/>
          </p:cNvCxnSpPr>
          <p:nvPr/>
        </p:nvCxnSpPr>
        <p:spPr bwMode="auto">
          <a:xfrm>
            <a:off x="3961490" y="3832930"/>
            <a:ext cx="955098" cy="283629"/>
          </a:xfrm>
          <a:prstGeom prst="bentConnector3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1" name="Téglalap 60"/>
          <p:cNvSpPr/>
          <p:nvPr/>
        </p:nvSpPr>
        <p:spPr bwMode="auto">
          <a:xfrm>
            <a:off x="6587290" y="2293591"/>
            <a:ext cx="1075970" cy="8592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5. Regisztrációs kártya visszaadása</a:t>
            </a:r>
            <a:r>
              <a:rPr kumimoji="0" lang="hu-H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szerződésbontás esetén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62" name="Szögletes összekötő 61"/>
          <p:cNvCxnSpPr>
            <a:stCxn id="58" idx="3"/>
            <a:endCxn id="61" idx="1"/>
          </p:cNvCxnSpPr>
          <p:nvPr/>
        </p:nvCxnSpPr>
        <p:spPr bwMode="auto">
          <a:xfrm flipV="1">
            <a:off x="6205484" y="2723223"/>
            <a:ext cx="381806" cy="1393336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3" name="Ellipszis 62"/>
          <p:cNvSpPr/>
          <p:nvPr/>
        </p:nvSpPr>
        <p:spPr bwMode="auto">
          <a:xfrm>
            <a:off x="7879284" y="2527935"/>
            <a:ext cx="781149" cy="39057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hu-HU" sz="1000" dirty="0">
                <a:latin typeface="+mj-lt"/>
              </a:rPr>
              <a:t>Vége</a:t>
            </a:r>
          </a:p>
        </p:txBody>
      </p:sp>
      <p:cxnSp>
        <p:nvCxnSpPr>
          <p:cNvPr id="64" name="Egyenes összekötő nyíllal 63"/>
          <p:cNvCxnSpPr>
            <a:stCxn id="61" idx="3"/>
            <a:endCxn id="63" idx="2"/>
          </p:cNvCxnSpPr>
          <p:nvPr/>
        </p:nvCxnSpPr>
        <p:spPr bwMode="auto">
          <a:xfrm flipV="1">
            <a:off x="7663260" y="2723222"/>
            <a:ext cx="216024" cy="1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5" name="Szögletes összekötő 64"/>
          <p:cNvCxnSpPr>
            <a:stCxn id="57" idx="0"/>
            <a:endCxn id="50" idx="0"/>
          </p:cNvCxnSpPr>
          <p:nvPr/>
        </p:nvCxnSpPr>
        <p:spPr bwMode="auto">
          <a:xfrm rot="16200000" flipV="1">
            <a:off x="3234434" y="987851"/>
            <a:ext cx="1020862" cy="3632342"/>
          </a:xfrm>
          <a:prstGeom prst="bentConnector3">
            <a:avLst>
              <a:gd name="adj1" fmla="val 108822"/>
            </a:avLst>
          </a:prstGeom>
          <a:solidFill>
            <a:schemeClr val="bg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6" name="Henger 65"/>
          <p:cNvSpPr/>
          <p:nvPr/>
        </p:nvSpPr>
        <p:spPr bwMode="auto">
          <a:xfrm>
            <a:off x="5053289" y="4715152"/>
            <a:ext cx="1015494" cy="709914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hu-HU" sz="1000" dirty="0" smtClean="0">
                <a:latin typeface="+mj-lt"/>
              </a:rPr>
              <a:t>IFA</a:t>
            </a:r>
            <a:endParaRPr lang="hu-HU" sz="1000" dirty="0">
              <a:latin typeface="+mj-lt"/>
            </a:endParaRPr>
          </a:p>
        </p:txBody>
      </p:sp>
      <p:cxnSp>
        <p:nvCxnSpPr>
          <p:cNvPr id="67" name="Egyenes összekötő nyíllal 66"/>
          <p:cNvCxnSpPr>
            <a:stCxn id="58" idx="2"/>
          </p:cNvCxnSpPr>
          <p:nvPr/>
        </p:nvCxnSpPr>
        <p:spPr bwMode="auto">
          <a:xfrm>
            <a:off x="5561035" y="4350877"/>
            <a:ext cx="0" cy="302259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4" name="Téglalap 43"/>
          <p:cNvSpPr/>
          <p:nvPr/>
        </p:nvSpPr>
        <p:spPr bwMode="auto">
          <a:xfrm>
            <a:off x="3840312" y="3511000"/>
            <a:ext cx="587671" cy="3124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r>
              <a:rPr kumimoji="0" lang="hu-H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nem</a:t>
            </a:r>
          </a:p>
        </p:txBody>
      </p:sp>
      <p:sp>
        <p:nvSpPr>
          <p:cNvPr id="45" name="Téglalap 44"/>
          <p:cNvSpPr/>
          <p:nvPr/>
        </p:nvSpPr>
        <p:spPr bwMode="auto">
          <a:xfrm>
            <a:off x="3840313" y="3846612"/>
            <a:ext cx="587671" cy="3124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r>
              <a:rPr kumimoji="0" lang="hu-H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igen</a:t>
            </a:r>
          </a:p>
        </p:txBody>
      </p:sp>
      <p:cxnSp>
        <p:nvCxnSpPr>
          <p:cNvPr id="36" name="Egyenes összekötő 35"/>
          <p:cNvCxnSpPr/>
          <p:nvPr/>
        </p:nvCxnSpPr>
        <p:spPr>
          <a:xfrm>
            <a:off x="6948264" y="742660"/>
            <a:ext cx="2195736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Csoportba foglalás 40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42" name="Téglalap 41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>
                  <a:solidFill>
                    <a:schemeClr val="tx1"/>
                  </a:solidFill>
                </a:rPr>
                <a:t>A regisztrációs kérelem benyújtásának folyamata (1/2):</a:t>
              </a:r>
            </a:p>
          </p:txBody>
        </p:sp>
        <p:sp>
          <p:nvSpPr>
            <p:cNvPr id="43" name="Derékszögű háromszög 42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38" name="Téglalap 37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Játékosok</a:t>
            </a:r>
          </a:p>
        </p:txBody>
      </p:sp>
      <p:sp>
        <p:nvSpPr>
          <p:cNvPr id="39" name="Téglalap 38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>
                <a:solidFill>
                  <a:schemeClr val="tx1"/>
                </a:solidFill>
              </a:rPr>
              <a:t>Sportszakemberek</a:t>
            </a:r>
          </a:p>
        </p:txBody>
      </p:sp>
      <p:sp>
        <p:nvSpPr>
          <p:cNvPr id="40" name="Téglalap 39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Téglalap 68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1.1.</a:t>
            </a:r>
          </a:p>
        </p:txBody>
      </p:sp>
      <p:sp>
        <p:nvSpPr>
          <p:cNvPr id="70" name="Téglalap 69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>
                <a:solidFill>
                  <a:schemeClr val="tx1"/>
                </a:solidFill>
              </a:rPr>
              <a:t>1.2.</a:t>
            </a:r>
          </a:p>
        </p:txBody>
      </p:sp>
      <p:sp>
        <p:nvSpPr>
          <p:cNvPr id="71" name="Téglalap 70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Téglalap 71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Téglalap 72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Téglalap 73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Téglalap 74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Téglalap 75"/>
          <p:cNvSpPr/>
          <p:nvPr/>
        </p:nvSpPr>
        <p:spPr>
          <a:xfrm>
            <a:off x="879017" y="44624"/>
            <a:ext cx="6802635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>
                <a:solidFill>
                  <a:srgbClr val="9BBB59"/>
                </a:solidFill>
              </a:rPr>
              <a:t>1.2. a „sportszakember ügyintézés” </a:t>
            </a:r>
            <a:r>
              <a:rPr lang="hu-HU" sz="2000" cap="all" dirty="0" smtClean="0">
                <a:solidFill>
                  <a:srgbClr val="9BBB59"/>
                </a:solidFill>
              </a:rPr>
              <a:t>„regisztrációs kártya kérelem” téma tartalma (2/4)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pic>
        <p:nvPicPr>
          <p:cNvPr id="68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ktum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09387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19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4</a:t>
            </a:fld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879018" y="44624"/>
            <a:ext cx="6231263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 smtClean="0">
                <a:solidFill>
                  <a:srgbClr val="9BBB59"/>
                </a:solidFill>
              </a:rPr>
              <a:t>Az Integrált Futball Alkalmazás (IFA) bevezetésével új szabályozási alapelvek lépnek életbe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54" name="Egyenes összekötő 53"/>
          <p:cNvCxnSpPr/>
          <p:nvPr/>
        </p:nvCxnSpPr>
        <p:spPr>
          <a:xfrm>
            <a:off x="7110281" y="742660"/>
            <a:ext cx="2033719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/>
          <p:cNvSpPr/>
          <p:nvPr/>
        </p:nvSpPr>
        <p:spPr>
          <a:xfrm>
            <a:off x="53311" y="2456920"/>
            <a:ext cx="445273" cy="75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 smtClean="0">
                <a:solidFill>
                  <a:schemeClr val="tx1"/>
                </a:solidFill>
              </a:rPr>
              <a:t>3</a:t>
            </a:r>
            <a:endParaRPr lang="hu-HU" sz="1050" dirty="0">
              <a:solidFill>
                <a:schemeClr val="tx1"/>
              </a:solidFill>
            </a:endParaRPr>
          </a:p>
        </p:txBody>
      </p:sp>
      <p:sp>
        <p:nvSpPr>
          <p:cNvPr id="48" name="Téglalap 47"/>
          <p:cNvSpPr/>
          <p:nvPr/>
        </p:nvSpPr>
        <p:spPr>
          <a:xfrm>
            <a:off x="53311" y="1646816"/>
            <a:ext cx="445273" cy="75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 smtClean="0">
                <a:solidFill>
                  <a:schemeClr val="tx1"/>
                </a:solidFill>
              </a:rPr>
              <a:t>2</a:t>
            </a:r>
            <a:endParaRPr lang="hu-HU" sz="1050" dirty="0">
              <a:solidFill>
                <a:schemeClr val="tx1"/>
              </a:solidFill>
            </a:endParaRPr>
          </a:p>
        </p:txBody>
      </p:sp>
      <p:sp>
        <p:nvSpPr>
          <p:cNvPr id="49" name="Téglalap 48"/>
          <p:cNvSpPr/>
          <p:nvPr/>
        </p:nvSpPr>
        <p:spPr>
          <a:xfrm>
            <a:off x="53311" y="836712"/>
            <a:ext cx="445273" cy="75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 smtClean="0">
                <a:solidFill>
                  <a:schemeClr val="tx1"/>
                </a:solidFill>
              </a:rPr>
              <a:t>1</a:t>
            </a:r>
            <a:endParaRPr lang="hu-HU" sz="1050" dirty="0">
              <a:solidFill>
                <a:schemeClr val="tx1"/>
              </a:solidFill>
            </a:endParaRPr>
          </a:p>
        </p:txBody>
      </p:sp>
      <p:sp>
        <p:nvSpPr>
          <p:cNvPr id="50" name="Téglalap 49"/>
          <p:cNvSpPr/>
          <p:nvPr/>
        </p:nvSpPr>
        <p:spPr>
          <a:xfrm>
            <a:off x="53311" y="4887232"/>
            <a:ext cx="445273" cy="75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 smtClean="0">
                <a:solidFill>
                  <a:schemeClr val="tx1"/>
                </a:solidFill>
              </a:rPr>
              <a:t>6</a:t>
            </a:r>
            <a:endParaRPr lang="hu-HU" sz="1050" dirty="0">
              <a:solidFill>
                <a:schemeClr val="tx1"/>
              </a:solidFill>
            </a:endParaRPr>
          </a:p>
        </p:txBody>
      </p:sp>
      <p:sp>
        <p:nvSpPr>
          <p:cNvPr id="51" name="Téglalap 50"/>
          <p:cNvSpPr/>
          <p:nvPr/>
        </p:nvSpPr>
        <p:spPr>
          <a:xfrm>
            <a:off x="53311" y="4077128"/>
            <a:ext cx="445273" cy="75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 smtClean="0">
                <a:solidFill>
                  <a:schemeClr val="tx1"/>
                </a:solidFill>
              </a:rPr>
              <a:t>5</a:t>
            </a:r>
            <a:endParaRPr lang="hu-HU" sz="1050" dirty="0">
              <a:solidFill>
                <a:schemeClr val="tx1"/>
              </a:solidFill>
            </a:endParaRPr>
          </a:p>
        </p:txBody>
      </p:sp>
      <p:sp>
        <p:nvSpPr>
          <p:cNvPr id="52" name="Téglalap 51"/>
          <p:cNvSpPr/>
          <p:nvPr/>
        </p:nvSpPr>
        <p:spPr>
          <a:xfrm>
            <a:off x="53311" y="3267024"/>
            <a:ext cx="445273" cy="75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 smtClean="0">
                <a:solidFill>
                  <a:schemeClr val="tx1"/>
                </a:solidFill>
              </a:rPr>
              <a:t>4</a:t>
            </a:r>
            <a:endParaRPr lang="hu-HU" sz="1050" dirty="0">
              <a:solidFill>
                <a:schemeClr val="tx1"/>
              </a:solidFill>
            </a:endParaRPr>
          </a:p>
        </p:txBody>
      </p:sp>
      <p:sp>
        <p:nvSpPr>
          <p:cNvPr id="53" name="Téglalap 52"/>
          <p:cNvSpPr/>
          <p:nvPr/>
        </p:nvSpPr>
        <p:spPr>
          <a:xfrm>
            <a:off x="53311" y="5697336"/>
            <a:ext cx="445273" cy="75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 smtClean="0">
                <a:solidFill>
                  <a:schemeClr val="tx1"/>
                </a:solidFill>
              </a:rPr>
              <a:t>7</a:t>
            </a:r>
            <a:endParaRPr lang="hu-HU" sz="1050" dirty="0">
              <a:solidFill>
                <a:schemeClr val="tx1"/>
              </a:solidFill>
            </a:endParaRPr>
          </a:p>
        </p:txBody>
      </p:sp>
      <p:sp>
        <p:nvSpPr>
          <p:cNvPr id="55" name="Téglalap 54"/>
          <p:cNvSpPr/>
          <p:nvPr/>
        </p:nvSpPr>
        <p:spPr>
          <a:xfrm>
            <a:off x="557367" y="2456920"/>
            <a:ext cx="3960813" cy="756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50" dirty="0">
                <a:solidFill>
                  <a:schemeClr val="tx1"/>
                </a:solidFill>
              </a:rPr>
              <a:t>Az MLSZ </a:t>
            </a:r>
            <a:r>
              <a:rPr lang="hu-HU" sz="1050" dirty="0" smtClean="0">
                <a:solidFill>
                  <a:schemeClr val="tx1"/>
                </a:solidFill>
              </a:rPr>
              <a:t>/ megye versenyrendszerében </a:t>
            </a:r>
            <a:r>
              <a:rPr lang="hu-HU" sz="1050" dirty="0">
                <a:solidFill>
                  <a:schemeClr val="tx1"/>
                </a:solidFill>
              </a:rPr>
              <a:t>résztvevő sportszervezetekre nézve kötelező érvényű az MLSZ ügyviteli rendszerébe történő regisztrálás</a:t>
            </a:r>
            <a:r>
              <a:rPr lang="hu-HU" sz="1050" dirty="0" smtClean="0">
                <a:solidFill>
                  <a:schemeClr val="tx1"/>
                </a:solidFill>
              </a:rPr>
              <a:t>. Felhasználó minden, az MLSZ / megye, illetve a sportszervezet </a:t>
            </a:r>
            <a:r>
              <a:rPr lang="hu-HU" sz="1050" dirty="0">
                <a:solidFill>
                  <a:schemeClr val="tx1"/>
                </a:solidFill>
              </a:rPr>
              <a:t>által az ügyviteli rendszerbe regisztrált </a:t>
            </a:r>
            <a:r>
              <a:rPr lang="hu-HU" sz="1050" dirty="0" smtClean="0">
                <a:solidFill>
                  <a:schemeClr val="tx1"/>
                </a:solidFill>
              </a:rPr>
              <a:t>személy.</a:t>
            </a:r>
            <a:endParaRPr lang="hu-HU" sz="1050" dirty="0">
              <a:solidFill>
                <a:schemeClr val="tx1"/>
              </a:solidFill>
            </a:endParaRPr>
          </a:p>
        </p:txBody>
      </p:sp>
      <p:sp>
        <p:nvSpPr>
          <p:cNvPr id="56" name="Téglalap 55"/>
          <p:cNvSpPr/>
          <p:nvPr/>
        </p:nvSpPr>
        <p:spPr>
          <a:xfrm>
            <a:off x="557367" y="1646816"/>
            <a:ext cx="3960813" cy="756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50" dirty="0">
                <a:solidFill>
                  <a:schemeClr val="tx1"/>
                </a:solidFill>
              </a:rPr>
              <a:t>Az </a:t>
            </a:r>
            <a:r>
              <a:rPr lang="hu-HU" sz="1050" dirty="0" smtClean="0">
                <a:solidFill>
                  <a:schemeClr val="tx1"/>
                </a:solidFill>
              </a:rPr>
              <a:t>MLSZ / megye </a:t>
            </a:r>
            <a:r>
              <a:rPr lang="hu-HU" sz="1050" dirty="0">
                <a:solidFill>
                  <a:schemeClr val="tx1"/>
                </a:solidFill>
              </a:rPr>
              <a:t>az általa végzett szervezési és adminisztratív </a:t>
            </a:r>
            <a:r>
              <a:rPr lang="hu-HU" sz="1050" dirty="0" smtClean="0">
                <a:solidFill>
                  <a:schemeClr val="tx1"/>
                </a:solidFill>
              </a:rPr>
              <a:t>feladatokat, valamint a vele szemben álló sportszervezetekkel történő ügyintézést az </a:t>
            </a:r>
            <a:r>
              <a:rPr lang="hu-HU" sz="1050" dirty="0">
                <a:solidFill>
                  <a:schemeClr val="tx1"/>
                </a:solidFill>
              </a:rPr>
              <a:t>online ügyviteli rendszer hatálya </a:t>
            </a:r>
            <a:r>
              <a:rPr lang="hu-HU" sz="1050" dirty="0" smtClean="0">
                <a:solidFill>
                  <a:schemeClr val="tx1"/>
                </a:solidFill>
              </a:rPr>
              <a:t>alá helyezte, ezzel kiváltva </a:t>
            </a:r>
            <a:r>
              <a:rPr lang="hu-HU" sz="1050" dirty="0">
                <a:solidFill>
                  <a:schemeClr val="tx1"/>
                </a:solidFill>
              </a:rPr>
              <a:t>a papír alapon történő </a:t>
            </a:r>
            <a:r>
              <a:rPr lang="hu-HU" sz="1050" dirty="0" smtClean="0">
                <a:solidFill>
                  <a:schemeClr val="tx1"/>
                </a:solidFill>
              </a:rPr>
              <a:t>ügyintézést.</a:t>
            </a:r>
            <a:endParaRPr lang="hu-HU" sz="1050" dirty="0">
              <a:solidFill>
                <a:schemeClr val="tx1"/>
              </a:solidFill>
            </a:endParaRPr>
          </a:p>
        </p:txBody>
      </p:sp>
      <p:sp>
        <p:nvSpPr>
          <p:cNvPr id="57" name="Téglalap 56"/>
          <p:cNvSpPr/>
          <p:nvPr/>
        </p:nvSpPr>
        <p:spPr>
          <a:xfrm>
            <a:off x="557367" y="836712"/>
            <a:ext cx="3960440" cy="756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50" dirty="0">
                <a:solidFill>
                  <a:schemeClr val="tx1"/>
                </a:solidFill>
              </a:rPr>
              <a:t>A rendszer használatában érintett minden félre nézve kötelező érvényű, hogy a rendszeren keresztüli, </a:t>
            </a:r>
            <a:r>
              <a:rPr lang="hu-HU" sz="1050" dirty="0" smtClean="0">
                <a:solidFill>
                  <a:schemeClr val="tx1"/>
                </a:solidFill>
              </a:rPr>
              <a:t>és / vagy </a:t>
            </a:r>
            <a:r>
              <a:rPr lang="hu-HU" sz="1050" dirty="0">
                <a:solidFill>
                  <a:schemeClr val="tx1"/>
                </a:solidFill>
              </a:rPr>
              <a:t>a rendszerben megadott e-mail címre megküldött tájékoztatás közétettnek minősül, egyéb csatornákon történő kapcsolatfelvétel nem kötelező jellegű.</a:t>
            </a:r>
          </a:p>
        </p:txBody>
      </p:sp>
      <p:sp>
        <p:nvSpPr>
          <p:cNvPr id="58" name="Téglalap 57"/>
          <p:cNvSpPr/>
          <p:nvPr/>
        </p:nvSpPr>
        <p:spPr>
          <a:xfrm>
            <a:off x="557367" y="4887232"/>
            <a:ext cx="3960813" cy="756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50" dirty="0">
                <a:solidFill>
                  <a:schemeClr val="tx1"/>
                </a:solidFill>
              </a:rPr>
              <a:t>A sportszervezet kötelessége </a:t>
            </a:r>
            <a:r>
              <a:rPr lang="hu-HU" sz="1050" dirty="0" smtClean="0">
                <a:solidFill>
                  <a:schemeClr val="tx1"/>
                </a:solidFill>
              </a:rPr>
              <a:t>az ügyintézőjének </a:t>
            </a:r>
            <a:r>
              <a:rPr lang="hu-HU" sz="1050" dirty="0">
                <a:solidFill>
                  <a:schemeClr val="tx1"/>
                </a:solidFill>
              </a:rPr>
              <a:t>személyével kapcsolatos változásokat 5 napon belül </a:t>
            </a:r>
            <a:r>
              <a:rPr lang="hu-HU" sz="1050" dirty="0" smtClean="0">
                <a:solidFill>
                  <a:schemeClr val="tx1"/>
                </a:solidFill>
              </a:rPr>
              <a:t>az MLSZ / megye felé írásban </a:t>
            </a:r>
            <a:r>
              <a:rPr lang="hu-HU" sz="1050" dirty="0">
                <a:solidFill>
                  <a:schemeClr val="tx1"/>
                </a:solidFill>
              </a:rPr>
              <a:t>jelezni. A jelentés elmulasztásából származó esetleges visszaélések következményei kizárólag a sportszervezetet terhelik.</a:t>
            </a:r>
          </a:p>
        </p:txBody>
      </p:sp>
      <p:sp>
        <p:nvSpPr>
          <p:cNvPr id="59" name="Téglalap 58"/>
          <p:cNvSpPr/>
          <p:nvPr/>
        </p:nvSpPr>
        <p:spPr>
          <a:xfrm>
            <a:off x="557367" y="4077128"/>
            <a:ext cx="3960813" cy="756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50" dirty="0">
                <a:solidFill>
                  <a:schemeClr val="tx1"/>
                </a:solidFill>
              </a:rPr>
              <a:t>A sportszervezeteknek kötelességük minimum egy főt kijelölni az online ügyviteli rendszer használatára (elektronikus ügyintéző) és számára hozzáférést kérni az </a:t>
            </a:r>
            <a:r>
              <a:rPr lang="hu-HU" sz="1050" dirty="0" smtClean="0">
                <a:solidFill>
                  <a:schemeClr val="tx1"/>
                </a:solidFill>
              </a:rPr>
              <a:t>MLSZ-től / megyétől.</a:t>
            </a:r>
            <a:endParaRPr lang="hu-HU" sz="1050" dirty="0">
              <a:solidFill>
                <a:schemeClr val="tx1"/>
              </a:solidFill>
            </a:endParaRPr>
          </a:p>
        </p:txBody>
      </p:sp>
      <p:sp>
        <p:nvSpPr>
          <p:cNvPr id="60" name="Téglalap 59"/>
          <p:cNvSpPr/>
          <p:nvPr/>
        </p:nvSpPr>
        <p:spPr>
          <a:xfrm>
            <a:off x="557367" y="3267024"/>
            <a:ext cx="3960813" cy="756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50" dirty="0">
                <a:solidFill>
                  <a:schemeClr val="tx1"/>
                </a:solidFill>
              </a:rPr>
              <a:t>A sportszervezeteknek kötelességük folyamatosan biztosítani az ügyviteli rendszeren keresztüli zökkenőmentes ügyintézés tárgyi és személyi feltételeit.</a:t>
            </a:r>
          </a:p>
        </p:txBody>
      </p:sp>
      <p:sp>
        <p:nvSpPr>
          <p:cNvPr id="61" name="Téglalap 60"/>
          <p:cNvSpPr/>
          <p:nvPr/>
        </p:nvSpPr>
        <p:spPr>
          <a:xfrm>
            <a:off x="557367" y="5697336"/>
            <a:ext cx="3960813" cy="756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50" dirty="0">
                <a:solidFill>
                  <a:schemeClr val="tx1"/>
                </a:solidFill>
              </a:rPr>
              <a:t>A sportszervezetek képviseletre jogosult vezetői kötelesek megadni, hogy az egyes elektronikus ügyintézőknek mely programrészhez </a:t>
            </a:r>
            <a:r>
              <a:rPr lang="hu-HU" sz="1050" dirty="0" smtClean="0">
                <a:solidFill>
                  <a:schemeClr val="tx1"/>
                </a:solidFill>
              </a:rPr>
              <a:t/>
            </a:r>
            <a:br>
              <a:rPr lang="hu-HU" sz="1050" dirty="0" smtClean="0">
                <a:solidFill>
                  <a:schemeClr val="tx1"/>
                </a:solidFill>
              </a:rPr>
            </a:br>
            <a:r>
              <a:rPr lang="hu-HU" sz="1050" dirty="0" smtClean="0">
                <a:solidFill>
                  <a:schemeClr val="tx1"/>
                </a:solidFill>
              </a:rPr>
              <a:t>(folyamathoz / funkcióhoz</a:t>
            </a:r>
            <a:r>
              <a:rPr lang="hu-HU" sz="1050" dirty="0">
                <a:solidFill>
                  <a:schemeClr val="tx1"/>
                </a:solidFill>
              </a:rPr>
              <a:t>) legyen hozzáférésük.</a:t>
            </a:r>
          </a:p>
        </p:txBody>
      </p:sp>
      <p:sp>
        <p:nvSpPr>
          <p:cNvPr id="76" name="Téglalap 75"/>
          <p:cNvSpPr/>
          <p:nvPr/>
        </p:nvSpPr>
        <p:spPr>
          <a:xfrm>
            <a:off x="4625819" y="2456920"/>
            <a:ext cx="445273" cy="75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 smtClean="0">
                <a:solidFill>
                  <a:schemeClr val="tx1"/>
                </a:solidFill>
              </a:rPr>
              <a:t>10</a:t>
            </a:r>
            <a:endParaRPr lang="hu-HU" sz="1050" dirty="0">
              <a:solidFill>
                <a:schemeClr val="tx1"/>
              </a:solidFill>
            </a:endParaRPr>
          </a:p>
        </p:txBody>
      </p:sp>
      <p:sp>
        <p:nvSpPr>
          <p:cNvPr id="77" name="Téglalap 76"/>
          <p:cNvSpPr/>
          <p:nvPr/>
        </p:nvSpPr>
        <p:spPr>
          <a:xfrm>
            <a:off x="4625819" y="1646816"/>
            <a:ext cx="445273" cy="75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 smtClean="0">
                <a:solidFill>
                  <a:schemeClr val="tx1"/>
                </a:solidFill>
              </a:rPr>
              <a:t>9</a:t>
            </a:r>
            <a:endParaRPr lang="hu-HU" sz="1050" dirty="0">
              <a:solidFill>
                <a:schemeClr val="tx1"/>
              </a:solidFill>
            </a:endParaRPr>
          </a:p>
        </p:txBody>
      </p:sp>
      <p:sp>
        <p:nvSpPr>
          <p:cNvPr id="78" name="Téglalap 77"/>
          <p:cNvSpPr/>
          <p:nvPr/>
        </p:nvSpPr>
        <p:spPr>
          <a:xfrm>
            <a:off x="4625819" y="836712"/>
            <a:ext cx="445273" cy="75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9" name="Téglalap 78"/>
          <p:cNvSpPr/>
          <p:nvPr/>
        </p:nvSpPr>
        <p:spPr>
          <a:xfrm>
            <a:off x="4625819" y="4887232"/>
            <a:ext cx="445273" cy="75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 smtClean="0">
                <a:solidFill>
                  <a:schemeClr val="tx1"/>
                </a:solidFill>
              </a:rPr>
              <a:t>13</a:t>
            </a:r>
            <a:endParaRPr lang="hu-HU" sz="1050" dirty="0">
              <a:solidFill>
                <a:schemeClr val="tx1"/>
              </a:solidFill>
            </a:endParaRPr>
          </a:p>
        </p:txBody>
      </p:sp>
      <p:sp>
        <p:nvSpPr>
          <p:cNvPr id="80" name="Téglalap 79"/>
          <p:cNvSpPr/>
          <p:nvPr/>
        </p:nvSpPr>
        <p:spPr>
          <a:xfrm>
            <a:off x="4625819" y="4077128"/>
            <a:ext cx="445273" cy="75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 smtClean="0">
                <a:solidFill>
                  <a:schemeClr val="tx1"/>
                </a:solidFill>
              </a:rPr>
              <a:t>12</a:t>
            </a:r>
            <a:endParaRPr lang="hu-HU" sz="1050" dirty="0">
              <a:solidFill>
                <a:schemeClr val="tx1"/>
              </a:solidFill>
            </a:endParaRPr>
          </a:p>
        </p:txBody>
      </p:sp>
      <p:sp>
        <p:nvSpPr>
          <p:cNvPr id="81" name="Téglalap 80"/>
          <p:cNvSpPr/>
          <p:nvPr/>
        </p:nvSpPr>
        <p:spPr>
          <a:xfrm>
            <a:off x="4625819" y="3267024"/>
            <a:ext cx="445273" cy="75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 smtClean="0">
                <a:solidFill>
                  <a:schemeClr val="tx1"/>
                </a:solidFill>
              </a:rPr>
              <a:t>11</a:t>
            </a:r>
            <a:endParaRPr lang="hu-HU" sz="1050" dirty="0">
              <a:solidFill>
                <a:schemeClr val="tx1"/>
              </a:solidFill>
            </a:endParaRPr>
          </a:p>
        </p:txBody>
      </p:sp>
      <p:sp>
        <p:nvSpPr>
          <p:cNvPr id="82" name="Téglalap 81"/>
          <p:cNvSpPr/>
          <p:nvPr/>
        </p:nvSpPr>
        <p:spPr>
          <a:xfrm>
            <a:off x="4625819" y="5697336"/>
            <a:ext cx="445273" cy="75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 smtClean="0">
                <a:solidFill>
                  <a:schemeClr val="tx1"/>
                </a:solidFill>
              </a:rPr>
              <a:t>14</a:t>
            </a:r>
            <a:endParaRPr lang="hu-HU" sz="1050" dirty="0">
              <a:solidFill>
                <a:schemeClr val="tx1"/>
              </a:solidFill>
            </a:endParaRPr>
          </a:p>
        </p:txBody>
      </p:sp>
      <p:sp>
        <p:nvSpPr>
          <p:cNvPr id="83" name="Téglalap 82"/>
          <p:cNvSpPr/>
          <p:nvPr/>
        </p:nvSpPr>
        <p:spPr>
          <a:xfrm>
            <a:off x="5129875" y="2456920"/>
            <a:ext cx="3960813" cy="756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50" dirty="0">
                <a:solidFill>
                  <a:schemeClr val="tx1"/>
                </a:solidFill>
              </a:rPr>
              <a:t>A sportszervezeteknek kötelességük a rendszeren keresztül megadott adatokat folyamatosan karbantartani és a valóságnak megfelelő információkat közölni. </a:t>
            </a:r>
          </a:p>
        </p:txBody>
      </p:sp>
      <p:sp>
        <p:nvSpPr>
          <p:cNvPr id="84" name="Téglalap 83"/>
          <p:cNvSpPr/>
          <p:nvPr/>
        </p:nvSpPr>
        <p:spPr>
          <a:xfrm>
            <a:off x="5129875" y="1646816"/>
            <a:ext cx="3960813" cy="756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50" dirty="0">
                <a:solidFill>
                  <a:schemeClr val="tx1"/>
                </a:solidFill>
              </a:rPr>
              <a:t>A rendszer minden felhasználójának kötelessége a valóságnak megfelelő adatokat közölni és jóhiszeműen </a:t>
            </a:r>
            <a:r>
              <a:rPr lang="hu-HU" sz="1050" dirty="0" smtClean="0">
                <a:solidFill>
                  <a:schemeClr val="tx1"/>
                </a:solidFill>
              </a:rPr>
              <a:t>eljárni, valamint </a:t>
            </a:r>
            <a:r>
              <a:rPr lang="hu-HU" sz="1050" dirty="0">
                <a:solidFill>
                  <a:schemeClr val="tx1"/>
                </a:solidFill>
              </a:rPr>
              <a:t>a rendszerbe feltöltött adatokat, a folyamatban lévő ügyintézés állapotát </a:t>
            </a:r>
            <a:r>
              <a:rPr lang="hu-HU" sz="1050" dirty="0" smtClean="0">
                <a:solidFill>
                  <a:schemeClr val="tx1"/>
                </a:solidFill>
              </a:rPr>
              <a:t>rendszeresen ellenőrizni</a:t>
            </a:r>
            <a:r>
              <a:rPr lang="hu-HU" sz="105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85" name="Téglalap 84"/>
          <p:cNvSpPr/>
          <p:nvPr/>
        </p:nvSpPr>
        <p:spPr>
          <a:xfrm>
            <a:off x="5129875" y="836712"/>
            <a:ext cx="3960440" cy="756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50" dirty="0" smtClean="0">
                <a:solidFill>
                  <a:schemeClr val="tx1"/>
                </a:solidFill>
              </a:rPr>
              <a:t>Minden felhasználó egyedi </a:t>
            </a:r>
            <a:r>
              <a:rPr lang="hu-HU" sz="1050" dirty="0">
                <a:solidFill>
                  <a:schemeClr val="tx1"/>
                </a:solidFill>
              </a:rPr>
              <a:t>azonosítóval és </a:t>
            </a:r>
            <a:r>
              <a:rPr lang="hu-HU" sz="1050" dirty="0" smtClean="0">
                <a:solidFill>
                  <a:schemeClr val="tx1"/>
                </a:solidFill>
              </a:rPr>
              <a:t>általa </a:t>
            </a:r>
            <a:r>
              <a:rPr lang="hu-HU" sz="1050" dirty="0">
                <a:solidFill>
                  <a:schemeClr val="tx1"/>
                </a:solidFill>
              </a:rPr>
              <a:t>megadott jelszóval </a:t>
            </a:r>
            <a:r>
              <a:rPr lang="hu-HU" sz="1050" dirty="0" smtClean="0">
                <a:solidFill>
                  <a:schemeClr val="tx1"/>
                </a:solidFill>
              </a:rPr>
              <a:t>rendelkezik – köteles ezeket </a:t>
            </a:r>
            <a:r>
              <a:rPr lang="hu-HU" sz="1050" dirty="0">
                <a:solidFill>
                  <a:schemeClr val="tx1"/>
                </a:solidFill>
              </a:rPr>
              <a:t>bizalmasan és elvárható gondossággal kezelni, oly módon, hogy az más számára ne legyen hozzáférhető. </a:t>
            </a:r>
          </a:p>
        </p:txBody>
      </p:sp>
      <p:sp>
        <p:nvSpPr>
          <p:cNvPr id="86" name="Téglalap 85"/>
          <p:cNvSpPr/>
          <p:nvPr/>
        </p:nvSpPr>
        <p:spPr>
          <a:xfrm>
            <a:off x="5129875" y="4887232"/>
            <a:ext cx="3960813" cy="756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50" dirty="0">
                <a:solidFill>
                  <a:schemeClr val="tx1"/>
                </a:solidFill>
              </a:rPr>
              <a:t>A </a:t>
            </a:r>
            <a:r>
              <a:rPr lang="hu-HU" sz="1050" dirty="0" smtClean="0">
                <a:solidFill>
                  <a:schemeClr val="tx1"/>
                </a:solidFill>
              </a:rPr>
              <a:t>szabályzatokban </a:t>
            </a:r>
            <a:r>
              <a:rPr lang="hu-HU" sz="1050" dirty="0">
                <a:solidFill>
                  <a:schemeClr val="tx1"/>
                </a:solidFill>
              </a:rPr>
              <a:t>„írásos” kommunikációnak tekintjük az elektronikus </a:t>
            </a:r>
            <a:r>
              <a:rPr lang="hu-HU" sz="1050" dirty="0" smtClean="0">
                <a:solidFill>
                  <a:schemeClr val="tx1"/>
                </a:solidFill>
              </a:rPr>
              <a:t>csatornákon (pl. e-mail, IFA rendszerüzenet) </a:t>
            </a:r>
            <a:r>
              <a:rPr lang="hu-HU" sz="1050" dirty="0">
                <a:solidFill>
                  <a:schemeClr val="tx1"/>
                </a:solidFill>
              </a:rPr>
              <a:t>megvalósuló kommunikációt is.</a:t>
            </a:r>
          </a:p>
        </p:txBody>
      </p:sp>
      <p:sp>
        <p:nvSpPr>
          <p:cNvPr id="87" name="Téglalap 86"/>
          <p:cNvSpPr/>
          <p:nvPr/>
        </p:nvSpPr>
        <p:spPr>
          <a:xfrm>
            <a:off x="5129875" y="4077128"/>
            <a:ext cx="3960813" cy="756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50" dirty="0" smtClean="0">
                <a:solidFill>
                  <a:schemeClr val="tx1"/>
                </a:solidFill>
              </a:rPr>
              <a:t>Az </a:t>
            </a:r>
            <a:r>
              <a:rPr lang="hu-HU" sz="1050" dirty="0">
                <a:solidFill>
                  <a:schemeClr val="tx1"/>
                </a:solidFill>
              </a:rPr>
              <a:t>ügyviteli rendszerbe feltöltött és az eredeti dokumentumok </a:t>
            </a:r>
            <a:r>
              <a:rPr lang="hu-HU" sz="1050" dirty="0" smtClean="0">
                <a:solidFill>
                  <a:schemeClr val="tx1"/>
                </a:solidFill>
              </a:rPr>
              <a:t>közötti </a:t>
            </a:r>
            <a:r>
              <a:rPr lang="hu-HU" sz="1050" dirty="0">
                <a:solidFill>
                  <a:schemeClr val="tx1"/>
                </a:solidFill>
              </a:rPr>
              <a:t>bárminemű eltérés </a:t>
            </a:r>
            <a:r>
              <a:rPr lang="hu-HU" sz="1050" dirty="0" smtClean="0">
                <a:solidFill>
                  <a:schemeClr val="tx1"/>
                </a:solidFill>
              </a:rPr>
              <a:t>esetén </a:t>
            </a:r>
            <a:r>
              <a:rPr lang="hu-HU" sz="1050" dirty="0">
                <a:solidFill>
                  <a:schemeClr val="tx1"/>
                </a:solidFill>
              </a:rPr>
              <a:t>a sportszervezet fegyelmi felelősséggel tartozik az MLSZ / </a:t>
            </a:r>
            <a:r>
              <a:rPr lang="hu-HU" sz="1050" dirty="0" smtClean="0">
                <a:solidFill>
                  <a:schemeClr val="tx1"/>
                </a:solidFill>
              </a:rPr>
              <a:t>megye felé </a:t>
            </a:r>
            <a:r>
              <a:rPr lang="hu-HU" sz="1050" dirty="0">
                <a:solidFill>
                  <a:schemeClr val="tx1"/>
                </a:solidFill>
              </a:rPr>
              <a:t>és fegyelmi vétséget követ </a:t>
            </a:r>
            <a:r>
              <a:rPr lang="hu-HU" sz="1050" dirty="0" smtClean="0">
                <a:solidFill>
                  <a:schemeClr val="tx1"/>
                </a:solidFill>
              </a:rPr>
              <a:t>el, melyért </a:t>
            </a:r>
            <a:r>
              <a:rPr lang="hu-HU" sz="1050" dirty="0">
                <a:solidFill>
                  <a:schemeClr val="tx1"/>
                </a:solidFill>
              </a:rPr>
              <a:t>fegyelmi büntetéssel szankcionálható.</a:t>
            </a:r>
          </a:p>
        </p:txBody>
      </p:sp>
      <p:sp>
        <p:nvSpPr>
          <p:cNvPr id="88" name="Téglalap 87"/>
          <p:cNvSpPr/>
          <p:nvPr/>
        </p:nvSpPr>
        <p:spPr>
          <a:xfrm>
            <a:off x="5129875" y="3267024"/>
            <a:ext cx="3960813" cy="756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50" dirty="0">
                <a:solidFill>
                  <a:schemeClr val="tx1"/>
                </a:solidFill>
              </a:rPr>
              <a:t>A rendszerbe feltöltött dokumentumok megőrzése – legalább 5 éven keresztül – a sportszervezet feladata. Az MLSZ / </a:t>
            </a:r>
            <a:r>
              <a:rPr lang="hu-HU" sz="1050" dirty="0" smtClean="0">
                <a:solidFill>
                  <a:schemeClr val="tx1"/>
                </a:solidFill>
              </a:rPr>
              <a:t>megye </a:t>
            </a:r>
            <a:r>
              <a:rPr lang="hu-HU" sz="1050" dirty="0">
                <a:solidFill>
                  <a:schemeClr val="tx1"/>
                </a:solidFill>
              </a:rPr>
              <a:t>a külön, a szabályzatokban megfogalmazott eseteket kivéve nem kér be eredeti </a:t>
            </a:r>
            <a:r>
              <a:rPr lang="hu-HU" sz="1050" dirty="0" smtClean="0">
                <a:solidFill>
                  <a:schemeClr val="tx1"/>
                </a:solidFill>
              </a:rPr>
              <a:t>dokumentumot. (Az ellenőrzés </a:t>
            </a:r>
            <a:r>
              <a:rPr lang="hu-HU" sz="1050" dirty="0">
                <a:solidFill>
                  <a:schemeClr val="tx1"/>
                </a:solidFill>
              </a:rPr>
              <a:t>helyszíni </a:t>
            </a:r>
            <a:r>
              <a:rPr lang="hu-HU" sz="1050" dirty="0" smtClean="0">
                <a:solidFill>
                  <a:schemeClr val="tx1"/>
                </a:solidFill>
              </a:rPr>
              <a:t>szemléken </a:t>
            </a:r>
            <a:r>
              <a:rPr lang="hu-HU" sz="1050" dirty="0">
                <a:solidFill>
                  <a:schemeClr val="tx1"/>
                </a:solidFill>
              </a:rPr>
              <a:t>valósulhat meg</a:t>
            </a:r>
            <a:r>
              <a:rPr lang="hu-HU" sz="1050" dirty="0" smtClean="0">
                <a:solidFill>
                  <a:schemeClr val="tx1"/>
                </a:solidFill>
              </a:rPr>
              <a:t>.) </a:t>
            </a:r>
            <a:endParaRPr lang="hu-HU" sz="1050" dirty="0">
              <a:solidFill>
                <a:schemeClr val="tx1"/>
              </a:solidFill>
            </a:endParaRPr>
          </a:p>
        </p:txBody>
      </p:sp>
      <p:sp>
        <p:nvSpPr>
          <p:cNvPr id="89" name="Téglalap 88"/>
          <p:cNvSpPr/>
          <p:nvPr/>
        </p:nvSpPr>
        <p:spPr>
          <a:xfrm>
            <a:off x="5129875" y="5697336"/>
            <a:ext cx="3960813" cy="756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50" dirty="0">
                <a:solidFill>
                  <a:schemeClr val="tx1"/>
                </a:solidFill>
              </a:rPr>
              <a:t>Amennyiben bármely „vis maior”, előre nem látható esemény miatt az IFA alkalmazás nem elérhető, akkor a mindenkor hatályos szakterületi eljárásrendnek megfelelően kell eljárni.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7452693" y="118101"/>
            <a:ext cx="1637995" cy="5510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 smtClean="0">
                <a:solidFill>
                  <a:schemeClr val="tx1"/>
                </a:solidFill>
              </a:rPr>
              <a:t>Jogi Bizottság felülvizsgálhatja az IFA szabályozási alapelveket</a:t>
            </a:r>
            <a:endParaRPr lang="hu-HU" sz="1000" dirty="0">
              <a:solidFill>
                <a:schemeClr val="tx1"/>
              </a:solidFill>
            </a:endParaRPr>
          </a:p>
        </p:txBody>
      </p:sp>
      <p:pic>
        <p:nvPicPr>
          <p:cNvPr id="37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7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um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84471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48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fld id="{6C83D040-832C-4D2F-B606-A4C92D36BE78}" type="slidenum">
              <a:rPr lang="hu-HU" smtClean="0"/>
              <a:pPr/>
              <a:t>40</a:t>
            </a:fld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9" name="Csoportba foglalás 8"/>
          <p:cNvGrpSpPr/>
          <p:nvPr/>
        </p:nvGrpSpPr>
        <p:grpSpPr>
          <a:xfrm>
            <a:off x="353064" y="1896032"/>
            <a:ext cx="374650" cy="401638"/>
            <a:chOff x="376711" y="2163266"/>
            <a:chExt cx="374650" cy="401638"/>
          </a:xfrm>
        </p:grpSpPr>
        <p:pic>
          <p:nvPicPr>
            <p:cNvPr id="13" name="Picture 4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36" y="2163373"/>
              <a:ext cx="374400" cy="401424"/>
            </a:xfrm>
            <a:prstGeom prst="rect">
              <a:avLst/>
            </a:prstGeom>
          </p:spPr>
        </p:pic>
        <p:sp>
          <p:nvSpPr>
            <p:cNvPr id="3" name="Ellipszis 2"/>
            <p:cNvSpPr/>
            <p:nvPr/>
          </p:nvSpPr>
          <p:spPr>
            <a:xfrm>
              <a:off x="376711" y="2163266"/>
              <a:ext cx="374650" cy="4016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smtClean="0">
                  <a:solidFill>
                    <a:schemeClr val="tx1"/>
                  </a:solidFill>
                </a:rPr>
                <a:t>1</a:t>
              </a:r>
              <a:endParaRPr lang="hu-HU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églalap 7"/>
          <p:cNvSpPr/>
          <p:nvPr/>
        </p:nvSpPr>
        <p:spPr>
          <a:xfrm>
            <a:off x="872869" y="1700808"/>
            <a:ext cx="7994637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263525" indent="-171450">
              <a:buClr>
                <a:srgbClr val="9BBB59"/>
              </a:buClr>
              <a:buSzPct val="120000"/>
              <a:buFont typeface="Wingdings" panose="05000000000000000000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</a:rPr>
              <a:t>A regisztrációs kártya igényt az MLSZ szervezeti egysége (MLSZ, vagy az illetékes megyei igazgatóság) felé kell benyújtani </a:t>
            </a:r>
            <a:r>
              <a:rPr lang="hu-HU" sz="1200" dirty="0" smtClean="0">
                <a:solidFill>
                  <a:schemeClr val="tx1"/>
                </a:solidFill>
              </a:rPr>
              <a:t>az IFA rendszeren </a:t>
            </a:r>
            <a:r>
              <a:rPr lang="hu-HU" sz="1200" dirty="0">
                <a:solidFill>
                  <a:schemeClr val="tx1"/>
                </a:solidFill>
              </a:rPr>
              <a:t>keresztül, annak megfelelően, hogy ki szervezi, bonyolítja az adott bajnokságot.</a:t>
            </a:r>
          </a:p>
          <a:p>
            <a:pPr marL="263525" indent="-171450">
              <a:buClr>
                <a:srgbClr val="9BBB59"/>
              </a:buClr>
              <a:buSzPct val="120000"/>
              <a:buFont typeface="Wingdings" panose="05000000000000000000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</a:rPr>
              <a:t>A regisztrációs kártya iránti kérelmet a sportszervezet elektronikus ügyintézője </a:t>
            </a:r>
            <a:r>
              <a:rPr lang="hu-HU" sz="1200" dirty="0" smtClean="0">
                <a:solidFill>
                  <a:schemeClr val="tx1"/>
                </a:solidFill>
              </a:rPr>
              <a:t>az IFA rendszeren </a:t>
            </a:r>
            <a:r>
              <a:rPr lang="hu-HU" sz="1200" dirty="0">
                <a:solidFill>
                  <a:schemeClr val="tx1"/>
                </a:solidFill>
              </a:rPr>
              <a:t>keresztül köteles benyújtani az MLSZ vagy az illetékes megyei igazgatóság felé</a:t>
            </a:r>
            <a:r>
              <a:rPr lang="hu-HU" sz="1200" dirty="0" smtClean="0">
                <a:solidFill>
                  <a:schemeClr val="tx1"/>
                </a:solidFill>
              </a:rPr>
              <a:t>.</a:t>
            </a:r>
            <a:endParaRPr lang="hu-HU" sz="1200" dirty="0">
              <a:solidFill>
                <a:schemeClr val="tx1"/>
              </a:solidFill>
            </a:endParaRPr>
          </a:p>
        </p:txBody>
      </p:sp>
      <p:grpSp>
        <p:nvGrpSpPr>
          <p:cNvPr id="21" name="Csoportba foglalás 20"/>
          <p:cNvGrpSpPr/>
          <p:nvPr/>
        </p:nvGrpSpPr>
        <p:grpSpPr>
          <a:xfrm>
            <a:off x="352939" y="2775719"/>
            <a:ext cx="374650" cy="401638"/>
            <a:chOff x="376711" y="2163266"/>
            <a:chExt cx="374650" cy="401638"/>
          </a:xfrm>
        </p:grpSpPr>
        <p:pic>
          <p:nvPicPr>
            <p:cNvPr id="22" name="Picture 4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36" y="2163373"/>
              <a:ext cx="374400" cy="401424"/>
            </a:xfrm>
            <a:prstGeom prst="rect">
              <a:avLst/>
            </a:prstGeom>
          </p:spPr>
        </p:pic>
        <p:sp>
          <p:nvSpPr>
            <p:cNvPr id="23" name="Ellipszis 22"/>
            <p:cNvSpPr/>
            <p:nvPr/>
          </p:nvSpPr>
          <p:spPr>
            <a:xfrm>
              <a:off x="376711" y="2163266"/>
              <a:ext cx="374650" cy="4016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smtClean="0">
                  <a:solidFill>
                    <a:schemeClr val="tx1"/>
                  </a:solidFill>
                </a:rPr>
                <a:t>2</a:t>
              </a:r>
              <a:endParaRPr lang="hu-HU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Téglalap 23"/>
          <p:cNvSpPr/>
          <p:nvPr/>
        </p:nvSpPr>
        <p:spPr>
          <a:xfrm>
            <a:off x="872869" y="2642103"/>
            <a:ext cx="7994637" cy="668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263525" indent="-171450">
              <a:buClr>
                <a:srgbClr val="9BBB59"/>
              </a:buClr>
              <a:buSzPct val="120000"/>
              <a:buFont typeface="Wingdings" panose="05000000000000000000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</a:rPr>
              <a:t>Az IFA rendszerbe </a:t>
            </a:r>
            <a:r>
              <a:rPr lang="hu-HU" sz="1200" dirty="0" smtClean="0">
                <a:solidFill>
                  <a:schemeClr val="tx1"/>
                </a:solidFill>
              </a:rPr>
              <a:t>feltöltött kérelem és a kapcsolódó adatok (pl. feltöltött kérelem, kapcsolódó szerződés és végzettség) alapján </a:t>
            </a:r>
            <a:r>
              <a:rPr lang="hu-HU" sz="1200" dirty="0">
                <a:solidFill>
                  <a:schemeClr val="tx1"/>
                </a:solidFill>
              </a:rPr>
              <a:t>az MLSZ szervezeti egysége (MLSZ, vagy az illetékes megyei igazgatóság</a:t>
            </a:r>
            <a:r>
              <a:rPr lang="hu-HU" sz="1200" dirty="0" smtClean="0">
                <a:solidFill>
                  <a:schemeClr val="tx1"/>
                </a:solidFill>
              </a:rPr>
              <a:t>) dönt a </a:t>
            </a:r>
            <a:r>
              <a:rPr lang="hu-HU" sz="1200" dirty="0">
                <a:solidFill>
                  <a:schemeClr val="tx1"/>
                </a:solidFill>
              </a:rPr>
              <a:t>sportszervezet által benyújtott regisztrációs kártya iránti kérelem </a:t>
            </a:r>
            <a:r>
              <a:rPr lang="hu-HU" sz="1200" dirty="0" smtClean="0">
                <a:solidFill>
                  <a:schemeClr val="tx1"/>
                </a:solidFill>
              </a:rPr>
              <a:t>elfogadásáról / elutasításáról.</a:t>
            </a:r>
            <a:endParaRPr lang="hu-HU" sz="1200" dirty="0">
              <a:solidFill>
                <a:schemeClr val="tx1"/>
              </a:solidFill>
            </a:endParaRPr>
          </a:p>
        </p:txBody>
      </p:sp>
      <p:grpSp>
        <p:nvGrpSpPr>
          <p:cNvPr id="25" name="Csoportba foglalás 24"/>
          <p:cNvGrpSpPr/>
          <p:nvPr/>
        </p:nvGrpSpPr>
        <p:grpSpPr>
          <a:xfrm>
            <a:off x="352939" y="3623856"/>
            <a:ext cx="374650" cy="401638"/>
            <a:chOff x="376711" y="2163266"/>
            <a:chExt cx="374650" cy="401638"/>
          </a:xfrm>
        </p:grpSpPr>
        <p:pic>
          <p:nvPicPr>
            <p:cNvPr id="26" name="Picture 4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36" y="2163373"/>
              <a:ext cx="374400" cy="401424"/>
            </a:xfrm>
            <a:prstGeom prst="rect">
              <a:avLst/>
            </a:prstGeom>
          </p:spPr>
        </p:pic>
        <p:sp>
          <p:nvSpPr>
            <p:cNvPr id="27" name="Ellipszis 26"/>
            <p:cNvSpPr/>
            <p:nvPr/>
          </p:nvSpPr>
          <p:spPr>
            <a:xfrm>
              <a:off x="376711" y="2163266"/>
              <a:ext cx="374650" cy="4016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smtClean="0">
                  <a:solidFill>
                    <a:schemeClr val="tx1"/>
                  </a:solidFill>
                </a:rPr>
                <a:t>3</a:t>
              </a:r>
              <a:endParaRPr lang="hu-HU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églalap 27"/>
          <p:cNvSpPr/>
          <p:nvPr/>
        </p:nvSpPr>
        <p:spPr>
          <a:xfrm>
            <a:off x="872869" y="3464635"/>
            <a:ext cx="7994637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263525" indent="-171450">
              <a:buClr>
                <a:srgbClr val="9BBB59"/>
              </a:buClr>
              <a:buSzPct val="120000"/>
              <a:buFont typeface="Wingdings" panose="05000000000000000000" pitchFamily="2" charset="2"/>
              <a:buChar char="§"/>
            </a:pPr>
            <a:r>
              <a:rPr lang="hu-HU" sz="1200" dirty="0" smtClean="0">
                <a:solidFill>
                  <a:schemeClr val="tx1"/>
                </a:solidFill>
              </a:rPr>
              <a:t>Az IFA rendszerbe </a:t>
            </a:r>
            <a:r>
              <a:rPr lang="hu-HU" sz="1200" dirty="0">
                <a:solidFill>
                  <a:schemeClr val="tx1"/>
                </a:solidFill>
              </a:rPr>
              <a:t>nem megfelelően (pl. hiányosan, nem láthatóan, másolatban) feltöltött szerződés, hatályát vesztett szerződés vagy nem az előírásoknak megfelelő végzettség benyújtása (pl.: edzők esetében lejárt licenc kártya, stb.) esetén a sportszervezet által benyújtott regisztrációs kártya iránti kérelem elutasításra </a:t>
            </a:r>
            <a:r>
              <a:rPr lang="hu-HU" sz="1200" dirty="0" smtClean="0">
                <a:solidFill>
                  <a:schemeClr val="tx1"/>
                </a:solidFill>
              </a:rPr>
              <a:t>kerül </a:t>
            </a:r>
            <a:r>
              <a:rPr lang="hu-HU" sz="1200" dirty="0">
                <a:solidFill>
                  <a:schemeClr val="tx1"/>
                </a:solidFill>
              </a:rPr>
              <a:t>az MLSZ szervezeti egysége (MLSZ, vagy az illetékes megyei igazgatóság) </a:t>
            </a:r>
            <a:r>
              <a:rPr lang="hu-HU" sz="1200" dirty="0" smtClean="0">
                <a:solidFill>
                  <a:schemeClr val="tx1"/>
                </a:solidFill>
              </a:rPr>
              <a:t>által.</a:t>
            </a:r>
            <a:endParaRPr lang="hu-HU" sz="1200" dirty="0">
              <a:solidFill>
                <a:schemeClr val="tx1"/>
              </a:solidFill>
            </a:endParaRPr>
          </a:p>
        </p:txBody>
      </p:sp>
      <p:grpSp>
        <p:nvGrpSpPr>
          <p:cNvPr id="29" name="Csoportba foglalás 28"/>
          <p:cNvGrpSpPr/>
          <p:nvPr/>
        </p:nvGrpSpPr>
        <p:grpSpPr>
          <a:xfrm>
            <a:off x="352939" y="4569975"/>
            <a:ext cx="374650" cy="401638"/>
            <a:chOff x="376711" y="2163266"/>
            <a:chExt cx="374650" cy="401638"/>
          </a:xfrm>
        </p:grpSpPr>
        <p:pic>
          <p:nvPicPr>
            <p:cNvPr id="30" name="Picture 4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36" y="2163373"/>
              <a:ext cx="374400" cy="401424"/>
            </a:xfrm>
            <a:prstGeom prst="rect">
              <a:avLst/>
            </a:prstGeom>
          </p:spPr>
        </p:pic>
        <p:sp>
          <p:nvSpPr>
            <p:cNvPr id="31" name="Ellipszis 30"/>
            <p:cNvSpPr/>
            <p:nvPr/>
          </p:nvSpPr>
          <p:spPr>
            <a:xfrm>
              <a:off x="376711" y="2163266"/>
              <a:ext cx="374650" cy="4016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smtClean="0">
                  <a:solidFill>
                    <a:schemeClr val="tx1"/>
                  </a:solidFill>
                </a:rPr>
                <a:t>4</a:t>
              </a:r>
              <a:endParaRPr lang="hu-HU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Téglalap 31"/>
          <p:cNvSpPr/>
          <p:nvPr/>
        </p:nvSpPr>
        <p:spPr>
          <a:xfrm>
            <a:off x="872869" y="4403152"/>
            <a:ext cx="7994637" cy="735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263525" indent="-171450">
              <a:buClr>
                <a:srgbClr val="9BBB59"/>
              </a:buClr>
              <a:buSzPct val="120000"/>
              <a:buFont typeface="Wingdings" panose="05000000000000000000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</a:rPr>
              <a:t>A regisztrációs kártyát az MLSZ szervezeti egysége (MLSZ, vagy az illetékes megyei igazgatóság</a:t>
            </a:r>
            <a:r>
              <a:rPr lang="hu-HU" sz="1200" dirty="0" smtClean="0">
                <a:solidFill>
                  <a:schemeClr val="tx1"/>
                </a:solidFill>
              </a:rPr>
              <a:t>) </a:t>
            </a:r>
            <a:r>
              <a:rPr lang="hu-HU" sz="1200" dirty="0">
                <a:solidFill>
                  <a:schemeClr val="tx1"/>
                </a:solidFill>
              </a:rPr>
              <a:t>a sportszervezet és a sportszakember által megkötött, illetve az előírt végezettséget igazoló dokumentum(ok) alapján nyomtatja ki az IFA </a:t>
            </a:r>
            <a:r>
              <a:rPr lang="hu-HU" sz="1200" dirty="0" smtClean="0">
                <a:solidFill>
                  <a:schemeClr val="tx1"/>
                </a:solidFill>
              </a:rPr>
              <a:t>rendszerből – a kinyomtatott regisztrációs kártyát az </a:t>
            </a:r>
            <a:r>
              <a:rPr lang="hu-HU" sz="1200" dirty="0">
                <a:solidFill>
                  <a:schemeClr val="tx1"/>
                </a:solidFill>
              </a:rPr>
              <a:t>MLSZ-nél vagy illetékes megyei </a:t>
            </a:r>
            <a:r>
              <a:rPr lang="hu-HU" sz="1200" dirty="0" smtClean="0">
                <a:solidFill>
                  <a:schemeClr val="tx1"/>
                </a:solidFill>
              </a:rPr>
              <a:t>igazgatóságnál kell átvenni.</a:t>
            </a:r>
            <a:endParaRPr lang="hu-HU" sz="1200" dirty="0">
              <a:solidFill>
                <a:schemeClr val="tx1"/>
              </a:solidFill>
            </a:endParaRPr>
          </a:p>
        </p:txBody>
      </p:sp>
      <p:grpSp>
        <p:nvGrpSpPr>
          <p:cNvPr id="33" name="Csoportba foglalás 32"/>
          <p:cNvGrpSpPr/>
          <p:nvPr/>
        </p:nvGrpSpPr>
        <p:grpSpPr>
          <a:xfrm>
            <a:off x="352939" y="5434823"/>
            <a:ext cx="374650" cy="401638"/>
            <a:chOff x="376711" y="2163266"/>
            <a:chExt cx="374650" cy="401638"/>
          </a:xfrm>
        </p:grpSpPr>
        <p:pic>
          <p:nvPicPr>
            <p:cNvPr id="34" name="Picture 4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36" y="2163373"/>
              <a:ext cx="374400" cy="401424"/>
            </a:xfrm>
            <a:prstGeom prst="rect">
              <a:avLst/>
            </a:prstGeom>
          </p:spPr>
        </p:pic>
        <p:sp>
          <p:nvSpPr>
            <p:cNvPr id="35" name="Ellipszis 34"/>
            <p:cNvSpPr/>
            <p:nvPr/>
          </p:nvSpPr>
          <p:spPr>
            <a:xfrm>
              <a:off x="376711" y="2163266"/>
              <a:ext cx="374650" cy="4016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smtClean="0">
                  <a:solidFill>
                    <a:schemeClr val="tx1"/>
                  </a:solidFill>
                </a:rPr>
                <a:t>5</a:t>
              </a:r>
              <a:endParaRPr lang="hu-HU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Téglalap 35"/>
          <p:cNvSpPr/>
          <p:nvPr/>
        </p:nvSpPr>
        <p:spPr>
          <a:xfrm>
            <a:off x="872869" y="5301207"/>
            <a:ext cx="7994637" cy="668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263525" indent="-171450">
              <a:buClr>
                <a:srgbClr val="9BBB59"/>
              </a:buClr>
              <a:buSzPct val="120000"/>
              <a:buFont typeface="Wingdings" panose="05000000000000000000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</a:rPr>
              <a:t>A sportszakemberrel történt szerződésbontás esetén a regisztrációs kártya azonnal érvényét veszti, és a sportszervezet kötelessége azt az </a:t>
            </a:r>
            <a:r>
              <a:rPr lang="hu-HU" sz="1200" dirty="0" smtClean="0">
                <a:solidFill>
                  <a:schemeClr val="tx1"/>
                </a:solidFill>
              </a:rPr>
              <a:t>MLSZ-be, vagy az illetékes megyei igazgatósághoz </a:t>
            </a:r>
            <a:r>
              <a:rPr lang="hu-HU" sz="1200" dirty="0">
                <a:solidFill>
                  <a:schemeClr val="tx1"/>
                </a:solidFill>
              </a:rPr>
              <a:t>visszajuttatni három napon belül.</a:t>
            </a:r>
          </a:p>
        </p:txBody>
      </p:sp>
      <p:cxnSp>
        <p:nvCxnSpPr>
          <p:cNvPr id="37" name="Egyenes összekötő 36"/>
          <p:cNvCxnSpPr/>
          <p:nvPr/>
        </p:nvCxnSpPr>
        <p:spPr>
          <a:xfrm>
            <a:off x="276494" y="2586238"/>
            <a:ext cx="8532000" cy="2729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/>
          <p:nvPr/>
        </p:nvCxnSpPr>
        <p:spPr>
          <a:xfrm>
            <a:off x="276494" y="3339541"/>
            <a:ext cx="8532000" cy="2729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>
            <a:off x="276494" y="4282512"/>
            <a:ext cx="8532000" cy="2729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/>
          <p:nvPr/>
        </p:nvCxnSpPr>
        <p:spPr>
          <a:xfrm>
            <a:off x="276494" y="5231778"/>
            <a:ext cx="8532000" cy="2729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/>
          <p:nvPr/>
        </p:nvCxnSpPr>
        <p:spPr>
          <a:xfrm>
            <a:off x="6948264" y="742660"/>
            <a:ext cx="2195736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Csoportba foglalás 44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46" name="Téglalap 45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>
                  <a:solidFill>
                    <a:schemeClr val="tx1"/>
                  </a:solidFill>
                </a:rPr>
                <a:t>A regisztrációs kérelem benyújtásának folyamata </a:t>
              </a:r>
              <a:r>
                <a:rPr lang="hu-HU" sz="1600" b="1" dirty="0" smtClean="0">
                  <a:solidFill>
                    <a:schemeClr val="tx1"/>
                  </a:solidFill>
                </a:rPr>
                <a:t>(2/2</a:t>
              </a:r>
              <a:r>
                <a:rPr lang="hu-HU" sz="1600" b="1" dirty="0">
                  <a:solidFill>
                    <a:schemeClr val="tx1"/>
                  </a:solidFill>
                </a:rPr>
                <a:t>):</a:t>
              </a:r>
            </a:p>
          </p:txBody>
        </p:sp>
        <p:sp>
          <p:nvSpPr>
            <p:cNvPr id="47" name="Derékszögű háromszög 46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42" name="Téglalap 41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Játékosok</a:t>
            </a:r>
          </a:p>
        </p:txBody>
      </p:sp>
      <p:sp>
        <p:nvSpPr>
          <p:cNvPr id="43" name="Téglalap 42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>
                <a:solidFill>
                  <a:schemeClr val="tx1"/>
                </a:solidFill>
              </a:rPr>
              <a:t>Sportszakemberek</a:t>
            </a:r>
          </a:p>
        </p:txBody>
      </p:sp>
      <p:sp>
        <p:nvSpPr>
          <p:cNvPr id="44" name="Téglalap 43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églalap 47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1.1.</a:t>
            </a:r>
          </a:p>
        </p:txBody>
      </p:sp>
      <p:sp>
        <p:nvSpPr>
          <p:cNvPr id="49" name="Téglalap 48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>
                <a:solidFill>
                  <a:schemeClr val="tx1"/>
                </a:solidFill>
              </a:rPr>
              <a:t>1.2.</a:t>
            </a:r>
          </a:p>
        </p:txBody>
      </p:sp>
      <p:sp>
        <p:nvSpPr>
          <p:cNvPr id="50" name="Téglalap 49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Téglalap 50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Téglalap 51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Téglalap 52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Téglalap 53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Téglalap 54"/>
          <p:cNvSpPr/>
          <p:nvPr/>
        </p:nvSpPr>
        <p:spPr>
          <a:xfrm>
            <a:off x="879017" y="44624"/>
            <a:ext cx="6802635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>
                <a:solidFill>
                  <a:srgbClr val="9BBB59"/>
                </a:solidFill>
              </a:rPr>
              <a:t>1.2. a „sportszakember ügyintézés” </a:t>
            </a:r>
            <a:r>
              <a:rPr lang="hu-HU" sz="2000" cap="all" dirty="0" smtClean="0">
                <a:solidFill>
                  <a:srgbClr val="9BBB59"/>
                </a:solidFill>
              </a:rPr>
              <a:t>„regisztrációs kártya kérelem” téma tartalma (3/4)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pic>
        <p:nvPicPr>
          <p:cNvPr id="56" name="Picture 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29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36808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72" name="think-cell Slide" r:id="rId20" imgW="592" imgH="591" progId="TCLayout.ActiveDocument.1">
                  <p:embed/>
                </p:oleObj>
              </mc:Choice>
              <mc:Fallback>
                <p:oleObj name="think-cell Slide" r:id="rId2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Téglalap 105"/>
          <p:cNvSpPr/>
          <p:nvPr/>
        </p:nvSpPr>
        <p:spPr>
          <a:xfrm>
            <a:off x="875432" y="3068960"/>
            <a:ext cx="7396163" cy="252033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hu-HU" sz="1200" b="1" cap="all" dirty="0">
              <a:solidFill>
                <a:schemeClr val="tx1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fld id="{6C83D040-832C-4D2F-B606-A4C92D36BE78}" type="slidenum">
              <a:rPr lang="hu-HU" smtClean="0"/>
              <a:pPr/>
              <a:t>41</a:t>
            </a:fld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0" name="Téglalap 89"/>
          <p:cNvSpPr/>
          <p:nvPr/>
        </p:nvSpPr>
        <p:spPr>
          <a:xfrm>
            <a:off x="875432" y="2778302"/>
            <a:ext cx="7396163" cy="3016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/>
            <a:r>
              <a:rPr lang="hu-HU" sz="1200" b="1" cap="all" dirty="0">
                <a:solidFill>
                  <a:schemeClr val="tx1"/>
                </a:solidFill>
              </a:rPr>
              <a:t>A sportszakemberekre vonatkozó végzettség igazolási </a:t>
            </a:r>
            <a:r>
              <a:rPr lang="hu-HU" sz="1200" b="1" cap="all" dirty="0" smtClean="0">
                <a:solidFill>
                  <a:schemeClr val="tx1"/>
                </a:solidFill>
              </a:rPr>
              <a:t>kötelezettségek</a:t>
            </a:r>
            <a:r>
              <a:rPr lang="hu-HU" sz="1200" b="1" cap="all" baseline="30000" dirty="0" smtClean="0">
                <a:solidFill>
                  <a:schemeClr val="tx1"/>
                </a:solidFill>
              </a:rPr>
              <a:t>1</a:t>
            </a:r>
            <a:endParaRPr lang="hu-HU" sz="1200" b="1" cap="all" baseline="30000" dirty="0">
              <a:solidFill>
                <a:schemeClr val="tx1"/>
              </a:solidFill>
            </a:endParaRPr>
          </a:p>
        </p:txBody>
      </p:sp>
      <p:grpSp>
        <p:nvGrpSpPr>
          <p:cNvPr id="103" name="Group 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407251" y="6094518"/>
            <a:ext cx="231310" cy="263178"/>
            <a:chOff x="1117" y="1342"/>
            <a:chExt cx="2260" cy="2366"/>
          </a:xfrm>
          <a:solidFill>
            <a:srgbClr val="FF0000"/>
          </a:solidFill>
        </p:grpSpPr>
        <p:sp>
          <p:nvSpPr>
            <p:cNvPr id="104" name="Freeform 6"/>
            <p:cNvSpPr>
              <a:spLocks/>
            </p:cNvSpPr>
            <p:nvPr/>
          </p:nvSpPr>
          <p:spPr bwMode="auto">
            <a:xfrm>
              <a:off x="1117" y="1342"/>
              <a:ext cx="2260" cy="2315"/>
            </a:xfrm>
            <a:custGeom>
              <a:avLst/>
              <a:gdLst>
                <a:gd name="T0" fmla="*/ 30 w 2260"/>
                <a:gd name="T1" fmla="*/ 181 h 2315"/>
                <a:gd name="T2" fmla="*/ 743 w 2260"/>
                <a:gd name="T3" fmla="*/ 1186 h 2315"/>
                <a:gd name="T4" fmla="*/ 1838 w 2260"/>
                <a:gd name="T5" fmla="*/ 2154 h 2315"/>
                <a:gd name="T6" fmla="*/ 1935 w 2260"/>
                <a:gd name="T7" fmla="*/ 2064 h 2315"/>
                <a:gd name="T8" fmla="*/ 2025 w 2260"/>
                <a:gd name="T9" fmla="*/ 2079 h 2315"/>
                <a:gd name="T10" fmla="*/ 2100 w 2260"/>
                <a:gd name="T11" fmla="*/ 2004 h 2315"/>
                <a:gd name="T12" fmla="*/ 2228 w 2260"/>
                <a:gd name="T13" fmla="*/ 1989 h 2315"/>
                <a:gd name="T14" fmla="*/ 2220 w 2260"/>
                <a:gd name="T15" fmla="*/ 1936 h 2315"/>
                <a:gd name="T16" fmla="*/ 1125 w 2260"/>
                <a:gd name="T17" fmla="*/ 1044 h 2315"/>
                <a:gd name="T18" fmla="*/ 540 w 2260"/>
                <a:gd name="T19" fmla="*/ 346 h 2315"/>
                <a:gd name="T20" fmla="*/ 360 w 2260"/>
                <a:gd name="T21" fmla="*/ 24 h 2315"/>
                <a:gd name="T22" fmla="*/ 315 w 2260"/>
                <a:gd name="T23" fmla="*/ 16 h 2315"/>
                <a:gd name="T24" fmla="*/ 263 w 2260"/>
                <a:gd name="T25" fmla="*/ 76 h 2315"/>
                <a:gd name="T26" fmla="*/ 270 w 2260"/>
                <a:gd name="T27" fmla="*/ 159 h 2315"/>
                <a:gd name="T28" fmla="*/ 195 w 2260"/>
                <a:gd name="T29" fmla="*/ 144 h 2315"/>
                <a:gd name="T30" fmla="*/ 143 w 2260"/>
                <a:gd name="T31" fmla="*/ 204 h 2315"/>
                <a:gd name="T32" fmla="*/ 30 w 2260"/>
                <a:gd name="T33" fmla="*/ 181 h 23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60"/>
                <a:gd name="T52" fmla="*/ 0 h 2315"/>
                <a:gd name="T53" fmla="*/ 2260 w 2260"/>
                <a:gd name="T54" fmla="*/ 2315 h 23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60" h="2315">
                  <a:moveTo>
                    <a:pt x="30" y="181"/>
                  </a:moveTo>
                  <a:cubicBezTo>
                    <a:pt x="0" y="361"/>
                    <a:pt x="442" y="857"/>
                    <a:pt x="743" y="1186"/>
                  </a:cubicBezTo>
                  <a:cubicBezTo>
                    <a:pt x="1044" y="1515"/>
                    <a:pt x="1639" y="2008"/>
                    <a:pt x="1838" y="2154"/>
                  </a:cubicBezTo>
                  <a:cubicBezTo>
                    <a:pt x="2051" y="2315"/>
                    <a:pt x="1875" y="2084"/>
                    <a:pt x="1935" y="2064"/>
                  </a:cubicBezTo>
                  <a:cubicBezTo>
                    <a:pt x="1966" y="2052"/>
                    <a:pt x="1998" y="2089"/>
                    <a:pt x="2025" y="2079"/>
                  </a:cubicBezTo>
                  <a:cubicBezTo>
                    <a:pt x="2052" y="2069"/>
                    <a:pt x="2066" y="2019"/>
                    <a:pt x="2100" y="2004"/>
                  </a:cubicBezTo>
                  <a:cubicBezTo>
                    <a:pt x="2116" y="1995"/>
                    <a:pt x="2228" y="1989"/>
                    <a:pt x="2228" y="1989"/>
                  </a:cubicBezTo>
                  <a:cubicBezTo>
                    <a:pt x="2239" y="1954"/>
                    <a:pt x="2260" y="1950"/>
                    <a:pt x="2220" y="1936"/>
                  </a:cubicBezTo>
                  <a:cubicBezTo>
                    <a:pt x="2010" y="1745"/>
                    <a:pt x="1404" y="1343"/>
                    <a:pt x="1125" y="1044"/>
                  </a:cubicBezTo>
                  <a:cubicBezTo>
                    <a:pt x="845" y="779"/>
                    <a:pt x="639" y="464"/>
                    <a:pt x="540" y="346"/>
                  </a:cubicBezTo>
                  <a:cubicBezTo>
                    <a:pt x="413" y="176"/>
                    <a:pt x="390" y="50"/>
                    <a:pt x="360" y="24"/>
                  </a:cubicBezTo>
                  <a:cubicBezTo>
                    <a:pt x="355" y="33"/>
                    <a:pt x="325" y="13"/>
                    <a:pt x="315" y="16"/>
                  </a:cubicBezTo>
                  <a:cubicBezTo>
                    <a:pt x="284" y="0"/>
                    <a:pt x="296" y="87"/>
                    <a:pt x="263" y="76"/>
                  </a:cubicBezTo>
                  <a:cubicBezTo>
                    <a:pt x="243" y="106"/>
                    <a:pt x="296" y="133"/>
                    <a:pt x="270" y="159"/>
                  </a:cubicBezTo>
                  <a:cubicBezTo>
                    <a:pt x="209" y="220"/>
                    <a:pt x="248" y="152"/>
                    <a:pt x="195" y="144"/>
                  </a:cubicBezTo>
                  <a:cubicBezTo>
                    <a:pt x="171" y="144"/>
                    <a:pt x="170" y="198"/>
                    <a:pt x="143" y="204"/>
                  </a:cubicBezTo>
                  <a:cubicBezTo>
                    <a:pt x="116" y="210"/>
                    <a:pt x="54" y="186"/>
                    <a:pt x="30" y="18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3C58A1"/>
                </a:buClr>
                <a:buSzPct val="80000"/>
                <a:buFont typeface="Wingdings" pitchFamily="2" charset="2"/>
                <a:buNone/>
              </a:pPr>
              <a:endParaRPr lang="de-DE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Freeform 7"/>
            <p:cNvSpPr>
              <a:spLocks/>
            </p:cNvSpPr>
            <p:nvPr/>
          </p:nvSpPr>
          <p:spPr bwMode="auto">
            <a:xfrm flipV="1">
              <a:off x="1177" y="1394"/>
              <a:ext cx="1922" cy="2314"/>
            </a:xfrm>
            <a:custGeom>
              <a:avLst/>
              <a:gdLst>
                <a:gd name="T0" fmla="*/ 26 w 2087"/>
                <a:gd name="T1" fmla="*/ 206 h 2502"/>
                <a:gd name="T2" fmla="*/ 483 w 2087"/>
                <a:gd name="T3" fmla="*/ 1175 h 2502"/>
                <a:gd name="T4" fmla="*/ 1412 w 2087"/>
                <a:gd name="T5" fmla="*/ 2002 h 2502"/>
                <a:gd name="T6" fmla="*/ 1495 w 2087"/>
                <a:gd name="T7" fmla="*/ 1926 h 2502"/>
                <a:gd name="T8" fmla="*/ 1571 w 2087"/>
                <a:gd name="T9" fmla="*/ 1939 h 2502"/>
                <a:gd name="T10" fmla="*/ 1635 w 2087"/>
                <a:gd name="T11" fmla="*/ 1874 h 2502"/>
                <a:gd name="T12" fmla="*/ 1743 w 2087"/>
                <a:gd name="T13" fmla="*/ 1861 h 2502"/>
                <a:gd name="T14" fmla="*/ 1736 w 2087"/>
                <a:gd name="T15" fmla="*/ 1816 h 2502"/>
                <a:gd name="T16" fmla="*/ 375 w 2087"/>
                <a:gd name="T17" fmla="*/ 232 h 2502"/>
                <a:gd name="T18" fmla="*/ 324 w 2087"/>
                <a:gd name="T19" fmla="*/ 58 h 2502"/>
                <a:gd name="T20" fmla="*/ 274 w 2087"/>
                <a:gd name="T21" fmla="*/ 97 h 2502"/>
                <a:gd name="T22" fmla="*/ 248 w 2087"/>
                <a:gd name="T23" fmla="*/ 104 h 2502"/>
                <a:gd name="T24" fmla="*/ 166 w 2087"/>
                <a:gd name="T25" fmla="*/ 65 h 2502"/>
                <a:gd name="T26" fmla="*/ 127 w 2087"/>
                <a:gd name="T27" fmla="*/ 148 h 2502"/>
                <a:gd name="T28" fmla="*/ 44 w 2087"/>
                <a:gd name="T29" fmla="*/ 174 h 2502"/>
                <a:gd name="T30" fmla="*/ 26 w 2087"/>
                <a:gd name="T31" fmla="*/ 206 h 25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87"/>
                <a:gd name="T49" fmla="*/ 0 h 2502"/>
                <a:gd name="T50" fmla="*/ 2087 w 2087"/>
                <a:gd name="T51" fmla="*/ 2502 h 250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87" h="2502">
                  <a:moveTo>
                    <a:pt x="30" y="241"/>
                  </a:moveTo>
                  <a:cubicBezTo>
                    <a:pt x="0" y="421"/>
                    <a:pt x="297" y="1023"/>
                    <a:pt x="570" y="1373"/>
                  </a:cubicBezTo>
                  <a:cubicBezTo>
                    <a:pt x="843" y="1723"/>
                    <a:pt x="1466" y="2195"/>
                    <a:pt x="1665" y="2341"/>
                  </a:cubicBezTo>
                  <a:cubicBezTo>
                    <a:pt x="1878" y="2502"/>
                    <a:pt x="1702" y="2271"/>
                    <a:pt x="1762" y="2251"/>
                  </a:cubicBezTo>
                  <a:cubicBezTo>
                    <a:pt x="1793" y="2239"/>
                    <a:pt x="1825" y="2276"/>
                    <a:pt x="1852" y="2266"/>
                  </a:cubicBezTo>
                  <a:cubicBezTo>
                    <a:pt x="1879" y="2256"/>
                    <a:pt x="1893" y="2206"/>
                    <a:pt x="1927" y="2191"/>
                  </a:cubicBezTo>
                  <a:cubicBezTo>
                    <a:pt x="1943" y="2182"/>
                    <a:pt x="2055" y="2176"/>
                    <a:pt x="2055" y="2176"/>
                  </a:cubicBezTo>
                  <a:cubicBezTo>
                    <a:pt x="2066" y="2141"/>
                    <a:pt x="2087" y="2137"/>
                    <a:pt x="2047" y="2123"/>
                  </a:cubicBezTo>
                  <a:cubicBezTo>
                    <a:pt x="1778" y="1806"/>
                    <a:pt x="682" y="1298"/>
                    <a:pt x="442" y="271"/>
                  </a:cubicBezTo>
                  <a:cubicBezTo>
                    <a:pt x="427" y="204"/>
                    <a:pt x="420" y="126"/>
                    <a:pt x="382" y="68"/>
                  </a:cubicBezTo>
                  <a:cubicBezTo>
                    <a:pt x="360" y="0"/>
                    <a:pt x="330" y="97"/>
                    <a:pt x="322" y="113"/>
                  </a:cubicBezTo>
                  <a:cubicBezTo>
                    <a:pt x="317" y="122"/>
                    <a:pt x="302" y="118"/>
                    <a:pt x="292" y="121"/>
                  </a:cubicBezTo>
                  <a:cubicBezTo>
                    <a:pt x="261" y="105"/>
                    <a:pt x="228" y="87"/>
                    <a:pt x="195" y="76"/>
                  </a:cubicBezTo>
                  <a:cubicBezTo>
                    <a:pt x="175" y="106"/>
                    <a:pt x="176" y="147"/>
                    <a:pt x="150" y="173"/>
                  </a:cubicBezTo>
                  <a:cubicBezTo>
                    <a:pt x="89" y="234"/>
                    <a:pt x="156" y="151"/>
                    <a:pt x="52" y="203"/>
                  </a:cubicBezTo>
                  <a:cubicBezTo>
                    <a:pt x="39" y="210"/>
                    <a:pt x="37" y="228"/>
                    <a:pt x="30" y="2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3C58A1"/>
                </a:buClr>
                <a:buSzPct val="80000"/>
                <a:buFont typeface="Wingdings" pitchFamily="2" charset="2"/>
                <a:buNone/>
              </a:pPr>
              <a:endParaRPr lang="de-DE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55" name="Téglalap 154"/>
          <p:cNvSpPr/>
          <p:nvPr/>
        </p:nvSpPr>
        <p:spPr>
          <a:xfrm>
            <a:off x="873918" y="1700808"/>
            <a:ext cx="7396163" cy="30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/>
            <a:r>
              <a:rPr lang="hu-HU" sz="1200" b="1" cap="all" dirty="0">
                <a:solidFill>
                  <a:schemeClr val="tx1"/>
                </a:solidFill>
              </a:rPr>
              <a:t>A sportszakemberekre vonatkozó </a:t>
            </a:r>
            <a:r>
              <a:rPr lang="hu-HU" sz="1200" b="1" cap="all" dirty="0" smtClean="0">
                <a:solidFill>
                  <a:schemeClr val="tx1"/>
                </a:solidFill>
              </a:rPr>
              <a:t>szerződés igazolási kötelezettségek</a:t>
            </a:r>
            <a:endParaRPr lang="hu-HU" sz="1200" b="1" cap="all" dirty="0">
              <a:solidFill>
                <a:schemeClr val="tx1"/>
              </a:solidFill>
            </a:endParaRPr>
          </a:p>
        </p:txBody>
      </p:sp>
      <p:sp>
        <p:nvSpPr>
          <p:cNvPr id="157" name="Téglalap 156"/>
          <p:cNvSpPr/>
          <p:nvPr/>
        </p:nvSpPr>
        <p:spPr>
          <a:xfrm>
            <a:off x="873918" y="1988840"/>
            <a:ext cx="7395854" cy="71330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263525" indent="-171450">
              <a:buClr>
                <a:srgbClr val="9BBB59"/>
              </a:buClr>
              <a:buSzPct val="120000"/>
              <a:buFont typeface="Wingdings" panose="05000000000000000000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</a:rPr>
              <a:t>A sportszakemberekre vonatkozó szerződési kötelezettséget az adott versenykiírás tartalmazza. </a:t>
            </a:r>
          </a:p>
          <a:p>
            <a:pPr marL="263525" indent="-171450">
              <a:buClr>
                <a:srgbClr val="9BBB59"/>
              </a:buClr>
              <a:buSzPct val="120000"/>
              <a:buFont typeface="Wingdings" panose="05000000000000000000" pitchFamily="2" charset="2"/>
              <a:buChar char="§"/>
            </a:pPr>
            <a:r>
              <a:rPr lang="hu-HU" sz="1200" dirty="0" smtClean="0">
                <a:solidFill>
                  <a:schemeClr val="tx1"/>
                </a:solidFill>
              </a:rPr>
              <a:t>Az IFA rendszerben a felhasználó </a:t>
            </a:r>
            <a:r>
              <a:rPr lang="hu-HU" sz="1200" dirty="0">
                <a:solidFill>
                  <a:schemeClr val="tx1"/>
                </a:solidFill>
              </a:rPr>
              <a:t>láthatja, hogy a meghatározott poszthoz és az adott verseny típushoz kapcsolódóan </a:t>
            </a:r>
            <a:r>
              <a:rPr lang="hu-HU" sz="1200" dirty="0" smtClean="0">
                <a:solidFill>
                  <a:schemeClr val="tx1"/>
                </a:solidFill>
              </a:rPr>
              <a:t>van-e végzettség </a:t>
            </a:r>
            <a:r>
              <a:rPr lang="hu-HU" sz="1200" dirty="0">
                <a:solidFill>
                  <a:schemeClr val="tx1"/>
                </a:solidFill>
              </a:rPr>
              <a:t>-, </a:t>
            </a:r>
            <a:r>
              <a:rPr lang="hu-HU" sz="1200" dirty="0" smtClean="0">
                <a:solidFill>
                  <a:schemeClr val="tx1"/>
                </a:solidFill>
              </a:rPr>
              <a:t>és / vagy </a:t>
            </a:r>
            <a:r>
              <a:rPr lang="hu-HU" sz="1200" dirty="0">
                <a:solidFill>
                  <a:schemeClr val="tx1"/>
                </a:solidFill>
              </a:rPr>
              <a:t>szerződés igazolási kötelezettsége.</a:t>
            </a:r>
          </a:p>
        </p:txBody>
      </p:sp>
      <p:sp>
        <p:nvSpPr>
          <p:cNvPr id="158" name="Téglalap 157"/>
          <p:cNvSpPr/>
          <p:nvPr/>
        </p:nvSpPr>
        <p:spPr>
          <a:xfrm>
            <a:off x="887715" y="5661248"/>
            <a:ext cx="7392268" cy="164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900" dirty="0" smtClean="0">
                <a:solidFill>
                  <a:schemeClr val="tx1"/>
                </a:solidFill>
              </a:rPr>
              <a:t>1: A részletes információk elérhetőek a mindenkor hatályos „Regisztrációs </a:t>
            </a:r>
            <a:r>
              <a:rPr lang="hu-HU" sz="900" dirty="0">
                <a:solidFill>
                  <a:schemeClr val="tx1"/>
                </a:solidFill>
              </a:rPr>
              <a:t>kártya kiadásával kapcsolatos </a:t>
            </a:r>
            <a:r>
              <a:rPr lang="hu-HU" sz="900" dirty="0" smtClean="0">
                <a:solidFill>
                  <a:schemeClr val="tx1"/>
                </a:solidFill>
              </a:rPr>
              <a:t>szabályzatban”.</a:t>
            </a:r>
          </a:p>
        </p:txBody>
      </p:sp>
      <p:sp>
        <p:nvSpPr>
          <p:cNvPr id="62" name="Lekerekített téglalap 61"/>
          <p:cNvSpPr/>
          <p:nvPr/>
        </p:nvSpPr>
        <p:spPr bwMode="auto">
          <a:xfrm>
            <a:off x="1288058" y="3168701"/>
            <a:ext cx="576064" cy="288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</a:t>
            </a:r>
          </a:p>
        </p:txBody>
      </p:sp>
      <p:sp>
        <p:nvSpPr>
          <p:cNvPr id="63" name="Lekerekített téglalap 62"/>
          <p:cNvSpPr/>
          <p:nvPr/>
        </p:nvSpPr>
        <p:spPr bwMode="auto">
          <a:xfrm>
            <a:off x="1288058" y="3513182"/>
            <a:ext cx="576064" cy="288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</a:t>
            </a:r>
          </a:p>
        </p:txBody>
      </p:sp>
      <p:sp>
        <p:nvSpPr>
          <p:cNvPr id="64" name="Lekerekített téglalap 63"/>
          <p:cNvSpPr/>
          <p:nvPr/>
        </p:nvSpPr>
        <p:spPr bwMode="auto">
          <a:xfrm>
            <a:off x="1288058" y="3857663"/>
            <a:ext cx="576064" cy="288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hu-HU" sz="1200" dirty="0"/>
              <a:t>3</a:t>
            </a:r>
          </a:p>
        </p:txBody>
      </p:sp>
      <p:sp>
        <p:nvSpPr>
          <p:cNvPr id="65" name="Lekerekített téglalap 64"/>
          <p:cNvSpPr/>
          <p:nvPr/>
        </p:nvSpPr>
        <p:spPr bwMode="auto">
          <a:xfrm>
            <a:off x="1288058" y="4202144"/>
            <a:ext cx="576064" cy="288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4</a:t>
            </a:r>
          </a:p>
        </p:txBody>
      </p:sp>
      <p:sp>
        <p:nvSpPr>
          <p:cNvPr id="66" name="Lekerekített téglalap 65"/>
          <p:cNvSpPr/>
          <p:nvPr/>
        </p:nvSpPr>
        <p:spPr bwMode="auto">
          <a:xfrm>
            <a:off x="1288058" y="4546625"/>
            <a:ext cx="576064" cy="288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hu-HU" sz="1200" dirty="0"/>
              <a:t>5</a:t>
            </a:r>
          </a:p>
        </p:txBody>
      </p:sp>
      <p:sp>
        <p:nvSpPr>
          <p:cNvPr id="67" name="Lekerekített téglalap 66"/>
          <p:cNvSpPr/>
          <p:nvPr/>
        </p:nvSpPr>
        <p:spPr bwMode="auto">
          <a:xfrm>
            <a:off x="1288058" y="4891106"/>
            <a:ext cx="576064" cy="288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6</a:t>
            </a:r>
          </a:p>
        </p:txBody>
      </p:sp>
      <p:sp>
        <p:nvSpPr>
          <p:cNvPr id="68" name="Lekerekített téglalap 67"/>
          <p:cNvSpPr/>
          <p:nvPr/>
        </p:nvSpPr>
        <p:spPr bwMode="auto">
          <a:xfrm>
            <a:off x="1288058" y="5235586"/>
            <a:ext cx="576064" cy="288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7</a:t>
            </a:r>
          </a:p>
        </p:txBody>
      </p:sp>
      <p:sp>
        <p:nvSpPr>
          <p:cNvPr id="69" name="Lekerekített téglalap 68"/>
          <p:cNvSpPr/>
          <p:nvPr/>
        </p:nvSpPr>
        <p:spPr bwMode="auto">
          <a:xfrm>
            <a:off x="2008138" y="3168701"/>
            <a:ext cx="1944216" cy="28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en-US" sz="1200" dirty="0"/>
              <a:t>Vezetőedző </a:t>
            </a:r>
            <a:endParaRPr kumimoji="0" lang="hu-H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Lekerekített téglalap 69"/>
          <p:cNvSpPr/>
          <p:nvPr/>
        </p:nvSpPr>
        <p:spPr bwMode="auto">
          <a:xfrm>
            <a:off x="2008138" y="3513182"/>
            <a:ext cx="1944688" cy="28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en-US" sz="1200" dirty="0"/>
              <a:t>Asszisztens edző</a:t>
            </a:r>
            <a:endParaRPr kumimoji="0" lang="hu-H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Lekerekített téglalap 70"/>
          <p:cNvSpPr/>
          <p:nvPr/>
        </p:nvSpPr>
        <p:spPr bwMode="auto">
          <a:xfrm>
            <a:off x="2008138" y="3857663"/>
            <a:ext cx="1944688" cy="28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en-US" sz="1200" dirty="0"/>
              <a:t>Szakmai igazgató </a:t>
            </a:r>
            <a:endParaRPr kumimoji="0" lang="hu-H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Lekerekített téglalap 71"/>
          <p:cNvSpPr/>
          <p:nvPr/>
        </p:nvSpPr>
        <p:spPr bwMode="auto">
          <a:xfrm>
            <a:off x="2008138" y="4202144"/>
            <a:ext cx="1944688" cy="28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en-US" sz="1200" dirty="0"/>
              <a:t>Kapusedző </a:t>
            </a:r>
            <a:endParaRPr kumimoji="0" lang="hu-H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Lekerekített téglalap 72"/>
          <p:cNvSpPr/>
          <p:nvPr/>
        </p:nvSpPr>
        <p:spPr bwMode="auto">
          <a:xfrm>
            <a:off x="2008138" y="4546625"/>
            <a:ext cx="1944688" cy="28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Erőnléti edző</a:t>
            </a:r>
            <a:endParaRPr lang="hu-HU" sz="1200" dirty="0"/>
          </a:p>
        </p:txBody>
      </p:sp>
      <p:sp>
        <p:nvSpPr>
          <p:cNvPr id="74" name="Lekerekített téglalap 73"/>
          <p:cNvSpPr/>
          <p:nvPr/>
        </p:nvSpPr>
        <p:spPr bwMode="auto">
          <a:xfrm>
            <a:off x="2008138" y="4891106"/>
            <a:ext cx="1944688" cy="28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en-US" sz="1200" dirty="0"/>
              <a:t>Utánpótlás szakágvezető </a:t>
            </a:r>
            <a:endParaRPr kumimoji="0" lang="hu-H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Lekerekített téglalap 74"/>
          <p:cNvSpPr/>
          <p:nvPr/>
        </p:nvSpPr>
        <p:spPr bwMode="auto">
          <a:xfrm>
            <a:off x="2008138" y="5235586"/>
            <a:ext cx="1944688" cy="28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en-US" sz="1200" dirty="0"/>
              <a:t>Utánpótlás vezetőedző </a:t>
            </a:r>
            <a:endParaRPr kumimoji="0" lang="hu-H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Lekerekített téglalap 75"/>
          <p:cNvSpPr/>
          <p:nvPr/>
        </p:nvSpPr>
        <p:spPr bwMode="auto">
          <a:xfrm>
            <a:off x="4844995" y="3168701"/>
            <a:ext cx="576064" cy="288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hu-HU" sz="1200" dirty="0"/>
              <a:t>8</a:t>
            </a:r>
          </a:p>
        </p:txBody>
      </p:sp>
      <p:sp>
        <p:nvSpPr>
          <p:cNvPr id="77" name="Lekerekített téglalap 76"/>
          <p:cNvSpPr/>
          <p:nvPr/>
        </p:nvSpPr>
        <p:spPr bwMode="auto">
          <a:xfrm>
            <a:off x="4844995" y="3513182"/>
            <a:ext cx="576064" cy="288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hu-HU" sz="1200" dirty="0"/>
              <a:t>9</a:t>
            </a:r>
          </a:p>
        </p:txBody>
      </p:sp>
      <p:sp>
        <p:nvSpPr>
          <p:cNvPr id="78" name="Lekerekített téglalap 77"/>
          <p:cNvSpPr/>
          <p:nvPr/>
        </p:nvSpPr>
        <p:spPr bwMode="auto">
          <a:xfrm>
            <a:off x="4844995" y="3857663"/>
            <a:ext cx="576064" cy="288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hu-HU" sz="1200" dirty="0"/>
              <a:t>10</a:t>
            </a:r>
          </a:p>
        </p:txBody>
      </p:sp>
      <p:sp>
        <p:nvSpPr>
          <p:cNvPr id="79" name="Lekerekített téglalap 78"/>
          <p:cNvSpPr/>
          <p:nvPr/>
        </p:nvSpPr>
        <p:spPr bwMode="auto">
          <a:xfrm>
            <a:off x="4844995" y="4202144"/>
            <a:ext cx="576064" cy="288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hu-HU" sz="1200" dirty="0"/>
              <a:t>11</a:t>
            </a:r>
          </a:p>
        </p:txBody>
      </p:sp>
      <p:sp>
        <p:nvSpPr>
          <p:cNvPr id="80" name="Lekerekített téglalap 79"/>
          <p:cNvSpPr/>
          <p:nvPr/>
        </p:nvSpPr>
        <p:spPr bwMode="auto">
          <a:xfrm>
            <a:off x="4844995" y="4546625"/>
            <a:ext cx="576064" cy="288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hu-HU" sz="1200" dirty="0"/>
              <a:t>12</a:t>
            </a:r>
          </a:p>
        </p:txBody>
      </p:sp>
      <p:sp>
        <p:nvSpPr>
          <p:cNvPr id="81" name="Lekerekített téglalap 80"/>
          <p:cNvSpPr/>
          <p:nvPr/>
        </p:nvSpPr>
        <p:spPr bwMode="auto">
          <a:xfrm>
            <a:off x="4844995" y="4891106"/>
            <a:ext cx="576064" cy="288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hu-HU" sz="1200" dirty="0"/>
              <a:t>13</a:t>
            </a:r>
          </a:p>
        </p:txBody>
      </p:sp>
      <p:sp>
        <p:nvSpPr>
          <p:cNvPr id="82" name="Lekerekített téglalap 81"/>
          <p:cNvSpPr/>
          <p:nvPr/>
        </p:nvSpPr>
        <p:spPr bwMode="auto">
          <a:xfrm>
            <a:off x="4844995" y="5235586"/>
            <a:ext cx="576064" cy="288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hu-HU" sz="1200" dirty="0"/>
              <a:t>14</a:t>
            </a:r>
          </a:p>
        </p:txBody>
      </p:sp>
      <p:sp>
        <p:nvSpPr>
          <p:cNvPr id="83" name="Lekerekített téglalap 82"/>
          <p:cNvSpPr/>
          <p:nvPr/>
        </p:nvSpPr>
        <p:spPr bwMode="auto">
          <a:xfrm>
            <a:off x="5565075" y="3168701"/>
            <a:ext cx="1944216" cy="28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Utánpótlás edző</a:t>
            </a:r>
            <a:endParaRPr lang="hu-HU" sz="1200" dirty="0"/>
          </a:p>
        </p:txBody>
      </p:sp>
      <p:sp>
        <p:nvSpPr>
          <p:cNvPr id="84" name="Lekerekített téglalap 83"/>
          <p:cNvSpPr/>
          <p:nvPr/>
        </p:nvSpPr>
        <p:spPr bwMode="auto">
          <a:xfrm>
            <a:off x="5565075" y="3513182"/>
            <a:ext cx="1944216" cy="28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Orvos</a:t>
            </a:r>
            <a:endParaRPr lang="hu-HU" sz="1200" dirty="0"/>
          </a:p>
        </p:txBody>
      </p:sp>
      <p:sp>
        <p:nvSpPr>
          <p:cNvPr id="85" name="Lekerekített téglalap 84"/>
          <p:cNvSpPr/>
          <p:nvPr/>
        </p:nvSpPr>
        <p:spPr bwMode="auto">
          <a:xfrm>
            <a:off x="5565075" y="3857663"/>
            <a:ext cx="1944216" cy="28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en-US" sz="1200" dirty="0" smtClean="0"/>
              <a:t>Fizioterapeuta </a:t>
            </a:r>
            <a:endParaRPr kumimoji="0" lang="hu-H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Lekerekített téglalap 85"/>
          <p:cNvSpPr/>
          <p:nvPr/>
        </p:nvSpPr>
        <p:spPr bwMode="auto">
          <a:xfrm>
            <a:off x="5565075" y="4202144"/>
            <a:ext cx="1944216" cy="28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en-US" sz="1200" dirty="0"/>
              <a:t>Masszőr</a:t>
            </a:r>
            <a:endParaRPr kumimoji="0" lang="hu-H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Lekerekített téglalap 86"/>
          <p:cNvSpPr/>
          <p:nvPr/>
        </p:nvSpPr>
        <p:spPr bwMode="auto">
          <a:xfrm>
            <a:off x="5565075" y="4546625"/>
            <a:ext cx="1944216" cy="28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en-US" sz="1200" dirty="0"/>
              <a:t>Technikai </a:t>
            </a:r>
            <a:r>
              <a:rPr lang="en-US" sz="1200" dirty="0" smtClean="0"/>
              <a:t>vezető</a:t>
            </a:r>
            <a:r>
              <a:rPr lang="hu-HU" sz="1200" baseline="30000" dirty="0" smtClean="0"/>
              <a:t>2</a:t>
            </a:r>
            <a:r>
              <a:rPr lang="en-US" sz="1200" dirty="0" smtClean="0"/>
              <a:t> </a:t>
            </a:r>
            <a:endParaRPr kumimoji="0" lang="hu-H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Lekerekített téglalap 87"/>
          <p:cNvSpPr/>
          <p:nvPr/>
        </p:nvSpPr>
        <p:spPr bwMode="auto">
          <a:xfrm>
            <a:off x="5565075" y="4891106"/>
            <a:ext cx="1944216" cy="28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Kit </a:t>
            </a:r>
            <a:r>
              <a:rPr lang="en-US" sz="1200" dirty="0" smtClean="0"/>
              <a:t>manager</a:t>
            </a:r>
            <a:endParaRPr lang="hu-HU" sz="1200" dirty="0"/>
          </a:p>
        </p:txBody>
      </p:sp>
      <p:sp>
        <p:nvSpPr>
          <p:cNvPr id="89" name="Lekerekített téglalap 88"/>
          <p:cNvSpPr/>
          <p:nvPr/>
        </p:nvSpPr>
        <p:spPr bwMode="auto">
          <a:xfrm>
            <a:off x="5565075" y="5235586"/>
            <a:ext cx="1944216" cy="28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Tolmács</a:t>
            </a:r>
            <a:endParaRPr lang="hu-HU" sz="1200" dirty="0"/>
          </a:p>
        </p:txBody>
      </p:sp>
      <p:sp>
        <p:nvSpPr>
          <p:cNvPr id="91" name="Freeform 1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018603" y="3126812"/>
            <a:ext cx="307236" cy="316116"/>
          </a:xfrm>
          <a:custGeom>
            <a:avLst/>
            <a:gdLst>
              <a:gd name="T0" fmla="*/ 561 w 573"/>
              <a:gd name="T1" fmla="*/ 0 h 543"/>
              <a:gd name="T2" fmla="*/ 167 w 573"/>
              <a:gd name="T3" fmla="*/ 396 h 543"/>
              <a:gd name="T4" fmla="*/ 86 w 573"/>
              <a:gd name="T5" fmla="*/ 282 h 543"/>
              <a:gd name="T6" fmla="*/ 0 w 573"/>
              <a:gd name="T7" fmla="*/ 330 h 543"/>
              <a:gd name="T8" fmla="*/ 128 w 573"/>
              <a:gd name="T9" fmla="*/ 543 h 543"/>
              <a:gd name="T10" fmla="*/ 215 w 573"/>
              <a:gd name="T11" fmla="*/ 482 h 543"/>
              <a:gd name="T12" fmla="*/ 573 w 573"/>
              <a:gd name="T13" fmla="*/ 18 h 543"/>
              <a:gd name="T14" fmla="*/ 561 w 573"/>
              <a:gd name="T15" fmla="*/ 0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3"/>
              <a:gd name="T25" fmla="*/ 0 h 543"/>
              <a:gd name="T26" fmla="*/ 573 w 573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3" h="543">
                <a:moveTo>
                  <a:pt x="561" y="0"/>
                </a:moveTo>
                <a:cubicBezTo>
                  <a:pt x="350" y="120"/>
                  <a:pt x="212" y="317"/>
                  <a:pt x="167" y="396"/>
                </a:cubicBezTo>
                <a:cubicBezTo>
                  <a:pt x="132" y="318"/>
                  <a:pt x="110" y="290"/>
                  <a:pt x="86" y="282"/>
                </a:cubicBezTo>
                <a:cubicBezTo>
                  <a:pt x="32" y="285"/>
                  <a:pt x="9" y="321"/>
                  <a:pt x="0" y="330"/>
                </a:cubicBezTo>
                <a:cubicBezTo>
                  <a:pt x="62" y="348"/>
                  <a:pt x="119" y="504"/>
                  <a:pt x="128" y="543"/>
                </a:cubicBezTo>
                <a:cubicBezTo>
                  <a:pt x="171" y="512"/>
                  <a:pt x="215" y="482"/>
                  <a:pt x="215" y="482"/>
                </a:cubicBezTo>
                <a:cubicBezTo>
                  <a:pt x="251" y="405"/>
                  <a:pt x="359" y="200"/>
                  <a:pt x="573" y="18"/>
                </a:cubicBezTo>
                <a:cubicBezTo>
                  <a:pt x="573" y="18"/>
                  <a:pt x="567" y="9"/>
                  <a:pt x="561" y="0"/>
                </a:cubicBezTo>
                <a:close/>
              </a:path>
            </a:pathLst>
          </a:custGeom>
          <a:solidFill>
            <a:srgbClr val="9BBB59"/>
          </a:solidFill>
          <a:ln w="3175">
            <a:noFill/>
            <a:prstDash val="dash"/>
            <a:round/>
            <a:headEnd/>
            <a:tailEnd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/>
          <a:lstStyle/>
          <a:p>
            <a:endParaRPr lang="de-DE" dirty="0"/>
          </a:p>
        </p:txBody>
      </p:sp>
      <p:sp>
        <p:nvSpPr>
          <p:cNvPr id="95" name="Freeform 1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021153" y="3478251"/>
            <a:ext cx="307236" cy="316116"/>
          </a:xfrm>
          <a:custGeom>
            <a:avLst/>
            <a:gdLst>
              <a:gd name="T0" fmla="*/ 561 w 573"/>
              <a:gd name="T1" fmla="*/ 0 h 543"/>
              <a:gd name="T2" fmla="*/ 167 w 573"/>
              <a:gd name="T3" fmla="*/ 396 h 543"/>
              <a:gd name="T4" fmla="*/ 86 w 573"/>
              <a:gd name="T5" fmla="*/ 282 h 543"/>
              <a:gd name="T6" fmla="*/ 0 w 573"/>
              <a:gd name="T7" fmla="*/ 330 h 543"/>
              <a:gd name="T8" fmla="*/ 128 w 573"/>
              <a:gd name="T9" fmla="*/ 543 h 543"/>
              <a:gd name="T10" fmla="*/ 215 w 573"/>
              <a:gd name="T11" fmla="*/ 482 h 543"/>
              <a:gd name="T12" fmla="*/ 573 w 573"/>
              <a:gd name="T13" fmla="*/ 18 h 543"/>
              <a:gd name="T14" fmla="*/ 561 w 573"/>
              <a:gd name="T15" fmla="*/ 0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3"/>
              <a:gd name="T25" fmla="*/ 0 h 543"/>
              <a:gd name="T26" fmla="*/ 573 w 573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3" h="543">
                <a:moveTo>
                  <a:pt x="561" y="0"/>
                </a:moveTo>
                <a:cubicBezTo>
                  <a:pt x="350" y="120"/>
                  <a:pt x="212" y="317"/>
                  <a:pt x="167" y="396"/>
                </a:cubicBezTo>
                <a:cubicBezTo>
                  <a:pt x="132" y="318"/>
                  <a:pt x="110" y="290"/>
                  <a:pt x="86" y="282"/>
                </a:cubicBezTo>
                <a:cubicBezTo>
                  <a:pt x="32" y="285"/>
                  <a:pt x="9" y="321"/>
                  <a:pt x="0" y="330"/>
                </a:cubicBezTo>
                <a:cubicBezTo>
                  <a:pt x="62" y="348"/>
                  <a:pt x="119" y="504"/>
                  <a:pt x="128" y="543"/>
                </a:cubicBezTo>
                <a:cubicBezTo>
                  <a:pt x="171" y="512"/>
                  <a:pt x="215" y="482"/>
                  <a:pt x="215" y="482"/>
                </a:cubicBezTo>
                <a:cubicBezTo>
                  <a:pt x="251" y="405"/>
                  <a:pt x="359" y="200"/>
                  <a:pt x="573" y="18"/>
                </a:cubicBezTo>
                <a:cubicBezTo>
                  <a:pt x="573" y="18"/>
                  <a:pt x="567" y="9"/>
                  <a:pt x="561" y="0"/>
                </a:cubicBezTo>
                <a:close/>
              </a:path>
            </a:pathLst>
          </a:custGeom>
          <a:solidFill>
            <a:srgbClr val="9BBB59"/>
          </a:solidFill>
          <a:ln w="3175">
            <a:noFill/>
            <a:prstDash val="dash"/>
            <a:round/>
            <a:headEnd/>
            <a:tailEnd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/>
          <a:lstStyle/>
          <a:p>
            <a:endParaRPr lang="de-DE" dirty="0"/>
          </a:p>
        </p:txBody>
      </p:sp>
      <p:sp>
        <p:nvSpPr>
          <p:cNvPr id="96" name="Freeform 1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029846" y="3829690"/>
            <a:ext cx="307236" cy="316116"/>
          </a:xfrm>
          <a:custGeom>
            <a:avLst/>
            <a:gdLst>
              <a:gd name="T0" fmla="*/ 561 w 573"/>
              <a:gd name="T1" fmla="*/ 0 h 543"/>
              <a:gd name="T2" fmla="*/ 167 w 573"/>
              <a:gd name="T3" fmla="*/ 396 h 543"/>
              <a:gd name="T4" fmla="*/ 86 w 573"/>
              <a:gd name="T5" fmla="*/ 282 h 543"/>
              <a:gd name="T6" fmla="*/ 0 w 573"/>
              <a:gd name="T7" fmla="*/ 330 h 543"/>
              <a:gd name="T8" fmla="*/ 128 w 573"/>
              <a:gd name="T9" fmla="*/ 543 h 543"/>
              <a:gd name="T10" fmla="*/ 215 w 573"/>
              <a:gd name="T11" fmla="*/ 482 h 543"/>
              <a:gd name="T12" fmla="*/ 573 w 573"/>
              <a:gd name="T13" fmla="*/ 18 h 543"/>
              <a:gd name="T14" fmla="*/ 561 w 573"/>
              <a:gd name="T15" fmla="*/ 0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3"/>
              <a:gd name="T25" fmla="*/ 0 h 543"/>
              <a:gd name="T26" fmla="*/ 573 w 573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3" h="543">
                <a:moveTo>
                  <a:pt x="561" y="0"/>
                </a:moveTo>
                <a:cubicBezTo>
                  <a:pt x="350" y="120"/>
                  <a:pt x="212" y="317"/>
                  <a:pt x="167" y="396"/>
                </a:cubicBezTo>
                <a:cubicBezTo>
                  <a:pt x="132" y="318"/>
                  <a:pt x="110" y="290"/>
                  <a:pt x="86" y="282"/>
                </a:cubicBezTo>
                <a:cubicBezTo>
                  <a:pt x="32" y="285"/>
                  <a:pt x="9" y="321"/>
                  <a:pt x="0" y="330"/>
                </a:cubicBezTo>
                <a:cubicBezTo>
                  <a:pt x="62" y="348"/>
                  <a:pt x="119" y="504"/>
                  <a:pt x="128" y="543"/>
                </a:cubicBezTo>
                <a:cubicBezTo>
                  <a:pt x="171" y="512"/>
                  <a:pt x="215" y="482"/>
                  <a:pt x="215" y="482"/>
                </a:cubicBezTo>
                <a:cubicBezTo>
                  <a:pt x="251" y="405"/>
                  <a:pt x="359" y="200"/>
                  <a:pt x="573" y="18"/>
                </a:cubicBezTo>
                <a:cubicBezTo>
                  <a:pt x="573" y="18"/>
                  <a:pt x="567" y="9"/>
                  <a:pt x="561" y="0"/>
                </a:cubicBezTo>
                <a:close/>
              </a:path>
            </a:pathLst>
          </a:custGeom>
          <a:solidFill>
            <a:srgbClr val="9BBB59"/>
          </a:solidFill>
          <a:ln w="3175">
            <a:noFill/>
            <a:prstDash val="dash"/>
            <a:round/>
            <a:headEnd/>
            <a:tailEnd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/>
          <a:lstStyle/>
          <a:p>
            <a:endParaRPr lang="de-DE" dirty="0"/>
          </a:p>
        </p:txBody>
      </p:sp>
      <p:sp>
        <p:nvSpPr>
          <p:cNvPr id="97" name="Freeform 1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029846" y="4181129"/>
            <a:ext cx="307236" cy="316116"/>
          </a:xfrm>
          <a:custGeom>
            <a:avLst/>
            <a:gdLst>
              <a:gd name="T0" fmla="*/ 561 w 573"/>
              <a:gd name="T1" fmla="*/ 0 h 543"/>
              <a:gd name="T2" fmla="*/ 167 w 573"/>
              <a:gd name="T3" fmla="*/ 396 h 543"/>
              <a:gd name="T4" fmla="*/ 86 w 573"/>
              <a:gd name="T5" fmla="*/ 282 h 543"/>
              <a:gd name="T6" fmla="*/ 0 w 573"/>
              <a:gd name="T7" fmla="*/ 330 h 543"/>
              <a:gd name="T8" fmla="*/ 128 w 573"/>
              <a:gd name="T9" fmla="*/ 543 h 543"/>
              <a:gd name="T10" fmla="*/ 215 w 573"/>
              <a:gd name="T11" fmla="*/ 482 h 543"/>
              <a:gd name="T12" fmla="*/ 573 w 573"/>
              <a:gd name="T13" fmla="*/ 18 h 543"/>
              <a:gd name="T14" fmla="*/ 561 w 573"/>
              <a:gd name="T15" fmla="*/ 0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3"/>
              <a:gd name="T25" fmla="*/ 0 h 543"/>
              <a:gd name="T26" fmla="*/ 573 w 573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3" h="543">
                <a:moveTo>
                  <a:pt x="561" y="0"/>
                </a:moveTo>
                <a:cubicBezTo>
                  <a:pt x="350" y="120"/>
                  <a:pt x="212" y="317"/>
                  <a:pt x="167" y="396"/>
                </a:cubicBezTo>
                <a:cubicBezTo>
                  <a:pt x="132" y="318"/>
                  <a:pt x="110" y="290"/>
                  <a:pt x="86" y="282"/>
                </a:cubicBezTo>
                <a:cubicBezTo>
                  <a:pt x="32" y="285"/>
                  <a:pt x="9" y="321"/>
                  <a:pt x="0" y="330"/>
                </a:cubicBezTo>
                <a:cubicBezTo>
                  <a:pt x="62" y="348"/>
                  <a:pt x="119" y="504"/>
                  <a:pt x="128" y="543"/>
                </a:cubicBezTo>
                <a:cubicBezTo>
                  <a:pt x="171" y="512"/>
                  <a:pt x="215" y="482"/>
                  <a:pt x="215" y="482"/>
                </a:cubicBezTo>
                <a:cubicBezTo>
                  <a:pt x="251" y="405"/>
                  <a:pt x="359" y="200"/>
                  <a:pt x="573" y="18"/>
                </a:cubicBezTo>
                <a:cubicBezTo>
                  <a:pt x="573" y="18"/>
                  <a:pt x="567" y="9"/>
                  <a:pt x="561" y="0"/>
                </a:cubicBezTo>
                <a:close/>
              </a:path>
            </a:pathLst>
          </a:custGeom>
          <a:solidFill>
            <a:srgbClr val="9BBB59"/>
          </a:solidFill>
          <a:ln w="3175">
            <a:noFill/>
            <a:prstDash val="dash"/>
            <a:round/>
            <a:headEnd/>
            <a:tailEnd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/>
          <a:lstStyle/>
          <a:p>
            <a:endParaRPr lang="de-DE" dirty="0"/>
          </a:p>
        </p:txBody>
      </p:sp>
      <p:sp>
        <p:nvSpPr>
          <p:cNvPr id="98" name="Freeform 12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029846" y="4532567"/>
            <a:ext cx="307236" cy="316116"/>
          </a:xfrm>
          <a:custGeom>
            <a:avLst/>
            <a:gdLst>
              <a:gd name="T0" fmla="*/ 561 w 573"/>
              <a:gd name="T1" fmla="*/ 0 h 543"/>
              <a:gd name="T2" fmla="*/ 167 w 573"/>
              <a:gd name="T3" fmla="*/ 396 h 543"/>
              <a:gd name="T4" fmla="*/ 86 w 573"/>
              <a:gd name="T5" fmla="*/ 282 h 543"/>
              <a:gd name="T6" fmla="*/ 0 w 573"/>
              <a:gd name="T7" fmla="*/ 330 h 543"/>
              <a:gd name="T8" fmla="*/ 128 w 573"/>
              <a:gd name="T9" fmla="*/ 543 h 543"/>
              <a:gd name="T10" fmla="*/ 215 w 573"/>
              <a:gd name="T11" fmla="*/ 482 h 543"/>
              <a:gd name="T12" fmla="*/ 573 w 573"/>
              <a:gd name="T13" fmla="*/ 18 h 543"/>
              <a:gd name="T14" fmla="*/ 561 w 573"/>
              <a:gd name="T15" fmla="*/ 0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3"/>
              <a:gd name="T25" fmla="*/ 0 h 543"/>
              <a:gd name="T26" fmla="*/ 573 w 573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3" h="543">
                <a:moveTo>
                  <a:pt x="561" y="0"/>
                </a:moveTo>
                <a:cubicBezTo>
                  <a:pt x="350" y="120"/>
                  <a:pt x="212" y="317"/>
                  <a:pt x="167" y="396"/>
                </a:cubicBezTo>
                <a:cubicBezTo>
                  <a:pt x="132" y="318"/>
                  <a:pt x="110" y="290"/>
                  <a:pt x="86" y="282"/>
                </a:cubicBezTo>
                <a:cubicBezTo>
                  <a:pt x="32" y="285"/>
                  <a:pt x="9" y="321"/>
                  <a:pt x="0" y="330"/>
                </a:cubicBezTo>
                <a:cubicBezTo>
                  <a:pt x="62" y="348"/>
                  <a:pt x="119" y="504"/>
                  <a:pt x="128" y="543"/>
                </a:cubicBezTo>
                <a:cubicBezTo>
                  <a:pt x="171" y="512"/>
                  <a:pt x="215" y="482"/>
                  <a:pt x="215" y="482"/>
                </a:cubicBezTo>
                <a:cubicBezTo>
                  <a:pt x="251" y="405"/>
                  <a:pt x="359" y="200"/>
                  <a:pt x="573" y="18"/>
                </a:cubicBezTo>
                <a:cubicBezTo>
                  <a:pt x="573" y="18"/>
                  <a:pt x="567" y="9"/>
                  <a:pt x="561" y="0"/>
                </a:cubicBezTo>
                <a:close/>
              </a:path>
            </a:pathLst>
          </a:custGeom>
          <a:solidFill>
            <a:srgbClr val="9BBB59"/>
          </a:solidFill>
          <a:ln w="3175">
            <a:noFill/>
            <a:prstDash val="dash"/>
            <a:round/>
            <a:headEnd/>
            <a:tailEnd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/>
          <a:lstStyle/>
          <a:p>
            <a:endParaRPr lang="de-DE" dirty="0"/>
          </a:p>
        </p:txBody>
      </p:sp>
      <p:sp>
        <p:nvSpPr>
          <p:cNvPr id="99" name="Freeform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7548706" y="3500433"/>
            <a:ext cx="307236" cy="316116"/>
          </a:xfrm>
          <a:custGeom>
            <a:avLst/>
            <a:gdLst>
              <a:gd name="T0" fmla="*/ 561 w 573"/>
              <a:gd name="T1" fmla="*/ 0 h 543"/>
              <a:gd name="T2" fmla="*/ 167 w 573"/>
              <a:gd name="T3" fmla="*/ 396 h 543"/>
              <a:gd name="T4" fmla="*/ 86 w 573"/>
              <a:gd name="T5" fmla="*/ 282 h 543"/>
              <a:gd name="T6" fmla="*/ 0 w 573"/>
              <a:gd name="T7" fmla="*/ 330 h 543"/>
              <a:gd name="T8" fmla="*/ 128 w 573"/>
              <a:gd name="T9" fmla="*/ 543 h 543"/>
              <a:gd name="T10" fmla="*/ 215 w 573"/>
              <a:gd name="T11" fmla="*/ 482 h 543"/>
              <a:gd name="T12" fmla="*/ 573 w 573"/>
              <a:gd name="T13" fmla="*/ 18 h 543"/>
              <a:gd name="T14" fmla="*/ 561 w 573"/>
              <a:gd name="T15" fmla="*/ 0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3"/>
              <a:gd name="T25" fmla="*/ 0 h 543"/>
              <a:gd name="T26" fmla="*/ 573 w 573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3" h="543">
                <a:moveTo>
                  <a:pt x="561" y="0"/>
                </a:moveTo>
                <a:cubicBezTo>
                  <a:pt x="350" y="120"/>
                  <a:pt x="212" y="317"/>
                  <a:pt x="167" y="396"/>
                </a:cubicBezTo>
                <a:cubicBezTo>
                  <a:pt x="132" y="318"/>
                  <a:pt x="110" y="290"/>
                  <a:pt x="86" y="282"/>
                </a:cubicBezTo>
                <a:cubicBezTo>
                  <a:pt x="32" y="285"/>
                  <a:pt x="9" y="321"/>
                  <a:pt x="0" y="330"/>
                </a:cubicBezTo>
                <a:cubicBezTo>
                  <a:pt x="62" y="348"/>
                  <a:pt x="119" y="504"/>
                  <a:pt x="128" y="543"/>
                </a:cubicBezTo>
                <a:cubicBezTo>
                  <a:pt x="171" y="512"/>
                  <a:pt x="215" y="482"/>
                  <a:pt x="215" y="482"/>
                </a:cubicBezTo>
                <a:cubicBezTo>
                  <a:pt x="251" y="405"/>
                  <a:pt x="359" y="200"/>
                  <a:pt x="573" y="18"/>
                </a:cubicBezTo>
                <a:cubicBezTo>
                  <a:pt x="573" y="18"/>
                  <a:pt x="567" y="9"/>
                  <a:pt x="561" y="0"/>
                </a:cubicBezTo>
                <a:close/>
              </a:path>
            </a:pathLst>
          </a:custGeom>
          <a:solidFill>
            <a:srgbClr val="9BBB59"/>
          </a:solidFill>
          <a:ln w="3175">
            <a:noFill/>
            <a:prstDash val="dash"/>
            <a:round/>
            <a:headEnd/>
            <a:tailEnd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/>
          <a:lstStyle/>
          <a:p>
            <a:endParaRPr lang="de-DE" dirty="0"/>
          </a:p>
        </p:txBody>
      </p:sp>
      <p:sp>
        <p:nvSpPr>
          <p:cNvPr id="100" name="Freeform 12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7548706" y="4518509"/>
            <a:ext cx="307236" cy="316116"/>
          </a:xfrm>
          <a:custGeom>
            <a:avLst/>
            <a:gdLst>
              <a:gd name="T0" fmla="*/ 561 w 573"/>
              <a:gd name="T1" fmla="*/ 0 h 543"/>
              <a:gd name="T2" fmla="*/ 167 w 573"/>
              <a:gd name="T3" fmla="*/ 396 h 543"/>
              <a:gd name="T4" fmla="*/ 86 w 573"/>
              <a:gd name="T5" fmla="*/ 282 h 543"/>
              <a:gd name="T6" fmla="*/ 0 w 573"/>
              <a:gd name="T7" fmla="*/ 330 h 543"/>
              <a:gd name="T8" fmla="*/ 128 w 573"/>
              <a:gd name="T9" fmla="*/ 543 h 543"/>
              <a:gd name="T10" fmla="*/ 215 w 573"/>
              <a:gd name="T11" fmla="*/ 482 h 543"/>
              <a:gd name="T12" fmla="*/ 573 w 573"/>
              <a:gd name="T13" fmla="*/ 18 h 543"/>
              <a:gd name="T14" fmla="*/ 561 w 573"/>
              <a:gd name="T15" fmla="*/ 0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3"/>
              <a:gd name="T25" fmla="*/ 0 h 543"/>
              <a:gd name="T26" fmla="*/ 573 w 573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3" h="543">
                <a:moveTo>
                  <a:pt x="561" y="0"/>
                </a:moveTo>
                <a:cubicBezTo>
                  <a:pt x="350" y="120"/>
                  <a:pt x="212" y="317"/>
                  <a:pt x="167" y="396"/>
                </a:cubicBezTo>
                <a:cubicBezTo>
                  <a:pt x="132" y="318"/>
                  <a:pt x="110" y="290"/>
                  <a:pt x="86" y="282"/>
                </a:cubicBezTo>
                <a:cubicBezTo>
                  <a:pt x="32" y="285"/>
                  <a:pt x="9" y="321"/>
                  <a:pt x="0" y="330"/>
                </a:cubicBezTo>
                <a:cubicBezTo>
                  <a:pt x="62" y="348"/>
                  <a:pt x="119" y="504"/>
                  <a:pt x="128" y="543"/>
                </a:cubicBezTo>
                <a:cubicBezTo>
                  <a:pt x="171" y="512"/>
                  <a:pt x="215" y="482"/>
                  <a:pt x="215" y="482"/>
                </a:cubicBezTo>
                <a:cubicBezTo>
                  <a:pt x="251" y="405"/>
                  <a:pt x="359" y="200"/>
                  <a:pt x="573" y="18"/>
                </a:cubicBezTo>
                <a:cubicBezTo>
                  <a:pt x="573" y="18"/>
                  <a:pt x="567" y="9"/>
                  <a:pt x="561" y="0"/>
                </a:cubicBezTo>
                <a:close/>
              </a:path>
            </a:pathLst>
          </a:custGeom>
          <a:solidFill>
            <a:srgbClr val="9BBB59"/>
          </a:solidFill>
          <a:ln w="3175">
            <a:noFill/>
            <a:prstDash val="dash"/>
            <a:round/>
            <a:headEnd/>
            <a:tailEnd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/>
          <a:lstStyle/>
          <a:p>
            <a:endParaRPr lang="de-DE" dirty="0"/>
          </a:p>
        </p:txBody>
      </p:sp>
      <p:sp>
        <p:nvSpPr>
          <p:cNvPr id="101" name="Freeform 1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7548706" y="4179151"/>
            <a:ext cx="307236" cy="316116"/>
          </a:xfrm>
          <a:custGeom>
            <a:avLst/>
            <a:gdLst>
              <a:gd name="T0" fmla="*/ 561 w 573"/>
              <a:gd name="T1" fmla="*/ 0 h 543"/>
              <a:gd name="T2" fmla="*/ 167 w 573"/>
              <a:gd name="T3" fmla="*/ 396 h 543"/>
              <a:gd name="T4" fmla="*/ 86 w 573"/>
              <a:gd name="T5" fmla="*/ 282 h 543"/>
              <a:gd name="T6" fmla="*/ 0 w 573"/>
              <a:gd name="T7" fmla="*/ 330 h 543"/>
              <a:gd name="T8" fmla="*/ 128 w 573"/>
              <a:gd name="T9" fmla="*/ 543 h 543"/>
              <a:gd name="T10" fmla="*/ 215 w 573"/>
              <a:gd name="T11" fmla="*/ 482 h 543"/>
              <a:gd name="T12" fmla="*/ 573 w 573"/>
              <a:gd name="T13" fmla="*/ 18 h 543"/>
              <a:gd name="T14" fmla="*/ 561 w 573"/>
              <a:gd name="T15" fmla="*/ 0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3"/>
              <a:gd name="T25" fmla="*/ 0 h 543"/>
              <a:gd name="T26" fmla="*/ 573 w 573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3" h="543">
                <a:moveTo>
                  <a:pt x="561" y="0"/>
                </a:moveTo>
                <a:cubicBezTo>
                  <a:pt x="350" y="120"/>
                  <a:pt x="212" y="317"/>
                  <a:pt x="167" y="396"/>
                </a:cubicBezTo>
                <a:cubicBezTo>
                  <a:pt x="132" y="318"/>
                  <a:pt x="110" y="290"/>
                  <a:pt x="86" y="282"/>
                </a:cubicBezTo>
                <a:cubicBezTo>
                  <a:pt x="32" y="285"/>
                  <a:pt x="9" y="321"/>
                  <a:pt x="0" y="330"/>
                </a:cubicBezTo>
                <a:cubicBezTo>
                  <a:pt x="62" y="348"/>
                  <a:pt x="119" y="504"/>
                  <a:pt x="128" y="543"/>
                </a:cubicBezTo>
                <a:cubicBezTo>
                  <a:pt x="171" y="512"/>
                  <a:pt x="215" y="482"/>
                  <a:pt x="215" y="482"/>
                </a:cubicBezTo>
                <a:cubicBezTo>
                  <a:pt x="251" y="405"/>
                  <a:pt x="359" y="200"/>
                  <a:pt x="573" y="18"/>
                </a:cubicBezTo>
                <a:cubicBezTo>
                  <a:pt x="573" y="18"/>
                  <a:pt x="567" y="9"/>
                  <a:pt x="561" y="0"/>
                </a:cubicBezTo>
                <a:close/>
              </a:path>
            </a:pathLst>
          </a:custGeom>
          <a:solidFill>
            <a:srgbClr val="9BBB59"/>
          </a:solidFill>
          <a:ln w="3175">
            <a:noFill/>
            <a:prstDash val="dash"/>
            <a:round/>
            <a:headEnd/>
            <a:tailEnd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/>
          <a:lstStyle/>
          <a:p>
            <a:endParaRPr lang="de-DE" dirty="0"/>
          </a:p>
        </p:txBody>
      </p:sp>
      <p:sp>
        <p:nvSpPr>
          <p:cNvPr id="102" name="Freeform 12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7540241" y="3839792"/>
            <a:ext cx="307236" cy="316116"/>
          </a:xfrm>
          <a:custGeom>
            <a:avLst/>
            <a:gdLst>
              <a:gd name="T0" fmla="*/ 561 w 573"/>
              <a:gd name="T1" fmla="*/ 0 h 543"/>
              <a:gd name="T2" fmla="*/ 167 w 573"/>
              <a:gd name="T3" fmla="*/ 396 h 543"/>
              <a:gd name="T4" fmla="*/ 86 w 573"/>
              <a:gd name="T5" fmla="*/ 282 h 543"/>
              <a:gd name="T6" fmla="*/ 0 w 573"/>
              <a:gd name="T7" fmla="*/ 330 h 543"/>
              <a:gd name="T8" fmla="*/ 128 w 573"/>
              <a:gd name="T9" fmla="*/ 543 h 543"/>
              <a:gd name="T10" fmla="*/ 215 w 573"/>
              <a:gd name="T11" fmla="*/ 482 h 543"/>
              <a:gd name="T12" fmla="*/ 573 w 573"/>
              <a:gd name="T13" fmla="*/ 18 h 543"/>
              <a:gd name="T14" fmla="*/ 561 w 573"/>
              <a:gd name="T15" fmla="*/ 0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3"/>
              <a:gd name="T25" fmla="*/ 0 h 543"/>
              <a:gd name="T26" fmla="*/ 573 w 573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3" h="543">
                <a:moveTo>
                  <a:pt x="561" y="0"/>
                </a:moveTo>
                <a:cubicBezTo>
                  <a:pt x="350" y="120"/>
                  <a:pt x="212" y="317"/>
                  <a:pt x="167" y="396"/>
                </a:cubicBezTo>
                <a:cubicBezTo>
                  <a:pt x="132" y="318"/>
                  <a:pt x="110" y="290"/>
                  <a:pt x="86" y="282"/>
                </a:cubicBezTo>
                <a:cubicBezTo>
                  <a:pt x="32" y="285"/>
                  <a:pt x="9" y="321"/>
                  <a:pt x="0" y="330"/>
                </a:cubicBezTo>
                <a:cubicBezTo>
                  <a:pt x="62" y="348"/>
                  <a:pt x="119" y="504"/>
                  <a:pt x="128" y="543"/>
                </a:cubicBezTo>
                <a:cubicBezTo>
                  <a:pt x="171" y="512"/>
                  <a:pt x="215" y="482"/>
                  <a:pt x="215" y="482"/>
                </a:cubicBezTo>
                <a:cubicBezTo>
                  <a:pt x="251" y="405"/>
                  <a:pt x="359" y="200"/>
                  <a:pt x="573" y="18"/>
                </a:cubicBezTo>
                <a:cubicBezTo>
                  <a:pt x="573" y="18"/>
                  <a:pt x="567" y="9"/>
                  <a:pt x="561" y="0"/>
                </a:cubicBezTo>
                <a:close/>
              </a:path>
            </a:pathLst>
          </a:custGeom>
          <a:solidFill>
            <a:srgbClr val="9BBB59"/>
          </a:solidFill>
          <a:ln w="3175">
            <a:noFill/>
            <a:prstDash val="dash"/>
            <a:round/>
            <a:headEnd/>
            <a:tailEnd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/>
          <a:lstStyle/>
          <a:p>
            <a:endParaRPr lang="de-DE" dirty="0"/>
          </a:p>
        </p:txBody>
      </p:sp>
      <p:sp>
        <p:nvSpPr>
          <p:cNvPr id="159" name="Freeform 12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7548706" y="5207470"/>
            <a:ext cx="307236" cy="316116"/>
          </a:xfrm>
          <a:custGeom>
            <a:avLst/>
            <a:gdLst>
              <a:gd name="T0" fmla="*/ 561 w 573"/>
              <a:gd name="T1" fmla="*/ 0 h 543"/>
              <a:gd name="T2" fmla="*/ 167 w 573"/>
              <a:gd name="T3" fmla="*/ 396 h 543"/>
              <a:gd name="T4" fmla="*/ 86 w 573"/>
              <a:gd name="T5" fmla="*/ 282 h 543"/>
              <a:gd name="T6" fmla="*/ 0 w 573"/>
              <a:gd name="T7" fmla="*/ 330 h 543"/>
              <a:gd name="T8" fmla="*/ 128 w 573"/>
              <a:gd name="T9" fmla="*/ 543 h 543"/>
              <a:gd name="T10" fmla="*/ 215 w 573"/>
              <a:gd name="T11" fmla="*/ 482 h 543"/>
              <a:gd name="T12" fmla="*/ 573 w 573"/>
              <a:gd name="T13" fmla="*/ 18 h 543"/>
              <a:gd name="T14" fmla="*/ 561 w 573"/>
              <a:gd name="T15" fmla="*/ 0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3"/>
              <a:gd name="T25" fmla="*/ 0 h 543"/>
              <a:gd name="T26" fmla="*/ 573 w 573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3" h="543">
                <a:moveTo>
                  <a:pt x="561" y="0"/>
                </a:moveTo>
                <a:cubicBezTo>
                  <a:pt x="350" y="120"/>
                  <a:pt x="212" y="317"/>
                  <a:pt x="167" y="396"/>
                </a:cubicBezTo>
                <a:cubicBezTo>
                  <a:pt x="132" y="318"/>
                  <a:pt x="110" y="290"/>
                  <a:pt x="86" y="282"/>
                </a:cubicBezTo>
                <a:cubicBezTo>
                  <a:pt x="32" y="285"/>
                  <a:pt x="9" y="321"/>
                  <a:pt x="0" y="330"/>
                </a:cubicBezTo>
                <a:cubicBezTo>
                  <a:pt x="62" y="348"/>
                  <a:pt x="119" y="504"/>
                  <a:pt x="128" y="543"/>
                </a:cubicBezTo>
                <a:cubicBezTo>
                  <a:pt x="171" y="512"/>
                  <a:pt x="215" y="482"/>
                  <a:pt x="215" y="482"/>
                </a:cubicBezTo>
                <a:cubicBezTo>
                  <a:pt x="251" y="405"/>
                  <a:pt x="359" y="200"/>
                  <a:pt x="573" y="18"/>
                </a:cubicBezTo>
                <a:cubicBezTo>
                  <a:pt x="573" y="18"/>
                  <a:pt x="567" y="9"/>
                  <a:pt x="561" y="0"/>
                </a:cubicBezTo>
                <a:close/>
              </a:path>
            </a:pathLst>
          </a:custGeom>
          <a:solidFill>
            <a:srgbClr val="9BBB59"/>
          </a:solidFill>
          <a:ln w="3175">
            <a:noFill/>
            <a:prstDash val="dash"/>
            <a:round/>
            <a:headEnd/>
            <a:tailEnd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/>
          <a:lstStyle/>
          <a:p>
            <a:endParaRPr lang="de-DE" dirty="0"/>
          </a:p>
        </p:txBody>
      </p:sp>
      <p:sp>
        <p:nvSpPr>
          <p:cNvPr id="59" name="Freeform 12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1012753" y="6065212"/>
            <a:ext cx="307236" cy="316116"/>
          </a:xfrm>
          <a:custGeom>
            <a:avLst/>
            <a:gdLst>
              <a:gd name="T0" fmla="*/ 561 w 573"/>
              <a:gd name="T1" fmla="*/ 0 h 543"/>
              <a:gd name="T2" fmla="*/ 167 w 573"/>
              <a:gd name="T3" fmla="*/ 396 h 543"/>
              <a:gd name="T4" fmla="*/ 86 w 573"/>
              <a:gd name="T5" fmla="*/ 282 h 543"/>
              <a:gd name="T6" fmla="*/ 0 w 573"/>
              <a:gd name="T7" fmla="*/ 330 h 543"/>
              <a:gd name="T8" fmla="*/ 128 w 573"/>
              <a:gd name="T9" fmla="*/ 543 h 543"/>
              <a:gd name="T10" fmla="*/ 215 w 573"/>
              <a:gd name="T11" fmla="*/ 482 h 543"/>
              <a:gd name="T12" fmla="*/ 573 w 573"/>
              <a:gd name="T13" fmla="*/ 18 h 543"/>
              <a:gd name="T14" fmla="*/ 561 w 573"/>
              <a:gd name="T15" fmla="*/ 0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3"/>
              <a:gd name="T25" fmla="*/ 0 h 543"/>
              <a:gd name="T26" fmla="*/ 573 w 573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3" h="543">
                <a:moveTo>
                  <a:pt x="561" y="0"/>
                </a:moveTo>
                <a:cubicBezTo>
                  <a:pt x="350" y="120"/>
                  <a:pt x="212" y="317"/>
                  <a:pt x="167" y="396"/>
                </a:cubicBezTo>
                <a:cubicBezTo>
                  <a:pt x="132" y="318"/>
                  <a:pt x="110" y="290"/>
                  <a:pt x="86" y="282"/>
                </a:cubicBezTo>
                <a:cubicBezTo>
                  <a:pt x="32" y="285"/>
                  <a:pt x="9" y="321"/>
                  <a:pt x="0" y="330"/>
                </a:cubicBezTo>
                <a:cubicBezTo>
                  <a:pt x="62" y="348"/>
                  <a:pt x="119" y="504"/>
                  <a:pt x="128" y="543"/>
                </a:cubicBezTo>
                <a:cubicBezTo>
                  <a:pt x="171" y="512"/>
                  <a:pt x="215" y="482"/>
                  <a:pt x="215" y="482"/>
                </a:cubicBezTo>
                <a:cubicBezTo>
                  <a:pt x="251" y="405"/>
                  <a:pt x="359" y="200"/>
                  <a:pt x="573" y="18"/>
                </a:cubicBezTo>
                <a:cubicBezTo>
                  <a:pt x="573" y="18"/>
                  <a:pt x="567" y="9"/>
                  <a:pt x="561" y="0"/>
                </a:cubicBezTo>
                <a:close/>
              </a:path>
            </a:pathLst>
          </a:custGeom>
          <a:solidFill>
            <a:srgbClr val="9BBB59"/>
          </a:solidFill>
          <a:ln w="3175">
            <a:noFill/>
            <a:prstDash val="dash"/>
            <a:round/>
            <a:headEnd/>
            <a:tailEnd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/>
          <a:lstStyle/>
          <a:p>
            <a:endParaRPr lang="de-DE" dirty="0"/>
          </a:p>
        </p:txBody>
      </p:sp>
      <p:sp>
        <p:nvSpPr>
          <p:cNvPr id="60" name="Téglalap 59"/>
          <p:cNvSpPr/>
          <p:nvPr/>
        </p:nvSpPr>
        <p:spPr>
          <a:xfrm>
            <a:off x="1190035" y="6102510"/>
            <a:ext cx="2422901" cy="24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900" dirty="0" smtClean="0">
                <a:solidFill>
                  <a:schemeClr val="tx1"/>
                </a:solidFill>
              </a:rPr>
              <a:t>Van végzettség igazolási kötelezettsége</a:t>
            </a:r>
          </a:p>
        </p:txBody>
      </p:sp>
      <p:sp>
        <p:nvSpPr>
          <p:cNvPr id="61" name="Téglalap 60"/>
          <p:cNvSpPr/>
          <p:nvPr/>
        </p:nvSpPr>
        <p:spPr>
          <a:xfrm>
            <a:off x="3661267" y="6102510"/>
            <a:ext cx="2422901" cy="24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900" dirty="0" smtClean="0">
                <a:solidFill>
                  <a:schemeClr val="tx1"/>
                </a:solidFill>
              </a:rPr>
              <a:t>Nincs végzettség igazolási kötelezettsége</a:t>
            </a:r>
          </a:p>
        </p:txBody>
      </p:sp>
      <p:grpSp>
        <p:nvGrpSpPr>
          <p:cNvPr id="94" name="Group 5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7586669" y="4898868"/>
            <a:ext cx="231310" cy="263178"/>
            <a:chOff x="1117" y="1342"/>
            <a:chExt cx="2260" cy="2366"/>
          </a:xfrm>
          <a:solidFill>
            <a:srgbClr val="FF0000"/>
          </a:solidFill>
        </p:grpSpPr>
        <p:sp>
          <p:nvSpPr>
            <p:cNvPr id="108" name="Freeform 6"/>
            <p:cNvSpPr>
              <a:spLocks/>
            </p:cNvSpPr>
            <p:nvPr/>
          </p:nvSpPr>
          <p:spPr bwMode="auto">
            <a:xfrm>
              <a:off x="1117" y="1342"/>
              <a:ext cx="2260" cy="2315"/>
            </a:xfrm>
            <a:custGeom>
              <a:avLst/>
              <a:gdLst>
                <a:gd name="T0" fmla="*/ 30 w 2260"/>
                <a:gd name="T1" fmla="*/ 181 h 2315"/>
                <a:gd name="T2" fmla="*/ 743 w 2260"/>
                <a:gd name="T3" fmla="*/ 1186 h 2315"/>
                <a:gd name="T4" fmla="*/ 1838 w 2260"/>
                <a:gd name="T5" fmla="*/ 2154 h 2315"/>
                <a:gd name="T6" fmla="*/ 1935 w 2260"/>
                <a:gd name="T7" fmla="*/ 2064 h 2315"/>
                <a:gd name="T8" fmla="*/ 2025 w 2260"/>
                <a:gd name="T9" fmla="*/ 2079 h 2315"/>
                <a:gd name="T10" fmla="*/ 2100 w 2260"/>
                <a:gd name="T11" fmla="*/ 2004 h 2315"/>
                <a:gd name="T12" fmla="*/ 2228 w 2260"/>
                <a:gd name="T13" fmla="*/ 1989 h 2315"/>
                <a:gd name="T14" fmla="*/ 2220 w 2260"/>
                <a:gd name="T15" fmla="*/ 1936 h 2315"/>
                <a:gd name="T16" fmla="*/ 1125 w 2260"/>
                <a:gd name="T17" fmla="*/ 1044 h 2315"/>
                <a:gd name="T18" fmla="*/ 540 w 2260"/>
                <a:gd name="T19" fmla="*/ 346 h 2315"/>
                <a:gd name="T20" fmla="*/ 360 w 2260"/>
                <a:gd name="T21" fmla="*/ 24 h 2315"/>
                <a:gd name="T22" fmla="*/ 315 w 2260"/>
                <a:gd name="T23" fmla="*/ 16 h 2315"/>
                <a:gd name="T24" fmla="*/ 263 w 2260"/>
                <a:gd name="T25" fmla="*/ 76 h 2315"/>
                <a:gd name="T26" fmla="*/ 270 w 2260"/>
                <a:gd name="T27" fmla="*/ 159 h 2315"/>
                <a:gd name="T28" fmla="*/ 195 w 2260"/>
                <a:gd name="T29" fmla="*/ 144 h 2315"/>
                <a:gd name="T30" fmla="*/ 143 w 2260"/>
                <a:gd name="T31" fmla="*/ 204 h 2315"/>
                <a:gd name="T32" fmla="*/ 30 w 2260"/>
                <a:gd name="T33" fmla="*/ 181 h 23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60"/>
                <a:gd name="T52" fmla="*/ 0 h 2315"/>
                <a:gd name="T53" fmla="*/ 2260 w 2260"/>
                <a:gd name="T54" fmla="*/ 2315 h 23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60" h="2315">
                  <a:moveTo>
                    <a:pt x="30" y="181"/>
                  </a:moveTo>
                  <a:cubicBezTo>
                    <a:pt x="0" y="361"/>
                    <a:pt x="442" y="857"/>
                    <a:pt x="743" y="1186"/>
                  </a:cubicBezTo>
                  <a:cubicBezTo>
                    <a:pt x="1044" y="1515"/>
                    <a:pt x="1639" y="2008"/>
                    <a:pt x="1838" y="2154"/>
                  </a:cubicBezTo>
                  <a:cubicBezTo>
                    <a:pt x="2051" y="2315"/>
                    <a:pt x="1875" y="2084"/>
                    <a:pt x="1935" y="2064"/>
                  </a:cubicBezTo>
                  <a:cubicBezTo>
                    <a:pt x="1966" y="2052"/>
                    <a:pt x="1998" y="2089"/>
                    <a:pt x="2025" y="2079"/>
                  </a:cubicBezTo>
                  <a:cubicBezTo>
                    <a:pt x="2052" y="2069"/>
                    <a:pt x="2066" y="2019"/>
                    <a:pt x="2100" y="2004"/>
                  </a:cubicBezTo>
                  <a:cubicBezTo>
                    <a:pt x="2116" y="1995"/>
                    <a:pt x="2228" y="1989"/>
                    <a:pt x="2228" y="1989"/>
                  </a:cubicBezTo>
                  <a:cubicBezTo>
                    <a:pt x="2239" y="1954"/>
                    <a:pt x="2260" y="1950"/>
                    <a:pt x="2220" y="1936"/>
                  </a:cubicBezTo>
                  <a:cubicBezTo>
                    <a:pt x="2010" y="1745"/>
                    <a:pt x="1404" y="1343"/>
                    <a:pt x="1125" y="1044"/>
                  </a:cubicBezTo>
                  <a:cubicBezTo>
                    <a:pt x="845" y="779"/>
                    <a:pt x="639" y="464"/>
                    <a:pt x="540" y="346"/>
                  </a:cubicBezTo>
                  <a:cubicBezTo>
                    <a:pt x="413" y="176"/>
                    <a:pt x="390" y="50"/>
                    <a:pt x="360" y="24"/>
                  </a:cubicBezTo>
                  <a:cubicBezTo>
                    <a:pt x="355" y="33"/>
                    <a:pt x="325" y="13"/>
                    <a:pt x="315" y="16"/>
                  </a:cubicBezTo>
                  <a:cubicBezTo>
                    <a:pt x="284" y="0"/>
                    <a:pt x="296" y="87"/>
                    <a:pt x="263" y="76"/>
                  </a:cubicBezTo>
                  <a:cubicBezTo>
                    <a:pt x="243" y="106"/>
                    <a:pt x="296" y="133"/>
                    <a:pt x="270" y="159"/>
                  </a:cubicBezTo>
                  <a:cubicBezTo>
                    <a:pt x="209" y="220"/>
                    <a:pt x="248" y="152"/>
                    <a:pt x="195" y="144"/>
                  </a:cubicBezTo>
                  <a:cubicBezTo>
                    <a:pt x="171" y="144"/>
                    <a:pt x="170" y="198"/>
                    <a:pt x="143" y="204"/>
                  </a:cubicBezTo>
                  <a:cubicBezTo>
                    <a:pt x="116" y="210"/>
                    <a:pt x="54" y="186"/>
                    <a:pt x="30" y="18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3C58A1"/>
                </a:buClr>
                <a:buSzPct val="80000"/>
                <a:buFont typeface="Wingdings" pitchFamily="2" charset="2"/>
                <a:buNone/>
              </a:pPr>
              <a:endParaRPr lang="de-DE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Freeform 7"/>
            <p:cNvSpPr>
              <a:spLocks/>
            </p:cNvSpPr>
            <p:nvPr/>
          </p:nvSpPr>
          <p:spPr bwMode="auto">
            <a:xfrm flipV="1">
              <a:off x="1177" y="1394"/>
              <a:ext cx="1922" cy="2314"/>
            </a:xfrm>
            <a:custGeom>
              <a:avLst/>
              <a:gdLst>
                <a:gd name="T0" fmla="*/ 26 w 2087"/>
                <a:gd name="T1" fmla="*/ 206 h 2502"/>
                <a:gd name="T2" fmla="*/ 483 w 2087"/>
                <a:gd name="T3" fmla="*/ 1175 h 2502"/>
                <a:gd name="T4" fmla="*/ 1412 w 2087"/>
                <a:gd name="T5" fmla="*/ 2002 h 2502"/>
                <a:gd name="T6" fmla="*/ 1495 w 2087"/>
                <a:gd name="T7" fmla="*/ 1926 h 2502"/>
                <a:gd name="T8" fmla="*/ 1571 w 2087"/>
                <a:gd name="T9" fmla="*/ 1939 h 2502"/>
                <a:gd name="T10" fmla="*/ 1635 w 2087"/>
                <a:gd name="T11" fmla="*/ 1874 h 2502"/>
                <a:gd name="T12" fmla="*/ 1743 w 2087"/>
                <a:gd name="T13" fmla="*/ 1861 h 2502"/>
                <a:gd name="T14" fmla="*/ 1736 w 2087"/>
                <a:gd name="T15" fmla="*/ 1816 h 2502"/>
                <a:gd name="T16" fmla="*/ 375 w 2087"/>
                <a:gd name="T17" fmla="*/ 232 h 2502"/>
                <a:gd name="T18" fmla="*/ 324 w 2087"/>
                <a:gd name="T19" fmla="*/ 58 h 2502"/>
                <a:gd name="T20" fmla="*/ 274 w 2087"/>
                <a:gd name="T21" fmla="*/ 97 h 2502"/>
                <a:gd name="T22" fmla="*/ 248 w 2087"/>
                <a:gd name="T23" fmla="*/ 104 h 2502"/>
                <a:gd name="T24" fmla="*/ 166 w 2087"/>
                <a:gd name="T25" fmla="*/ 65 h 2502"/>
                <a:gd name="T26" fmla="*/ 127 w 2087"/>
                <a:gd name="T27" fmla="*/ 148 h 2502"/>
                <a:gd name="T28" fmla="*/ 44 w 2087"/>
                <a:gd name="T29" fmla="*/ 174 h 2502"/>
                <a:gd name="T30" fmla="*/ 26 w 2087"/>
                <a:gd name="T31" fmla="*/ 206 h 25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87"/>
                <a:gd name="T49" fmla="*/ 0 h 2502"/>
                <a:gd name="T50" fmla="*/ 2087 w 2087"/>
                <a:gd name="T51" fmla="*/ 2502 h 250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87" h="2502">
                  <a:moveTo>
                    <a:pt x="30" y="241"/>
                  </a:moveTo>
                  <a:cubicBezTo>
                    <a:pt x="0" y="421"/>
                    <a:pt x="297" y="1023"/>
                    <a:pt x="570" y="1373"/>
                  </a:cubicBezTo>
                  <a:cubicBezTo>
                    <a:pt x="843" y="1723"/>
                    <a:pt x="1466" y="2195"/>
                    <a:pt x="1665" y="2341"/>
                  </a:cubicBezTo>
                  <a:cubicBezTo>
                    <a:pt x="1878" y="2502"/>
                    <a:pt x="1702" y="2271"/>
                    <a:pt x="1762" y="2251"/>
                  </a:cubicBezTo>
                  <a:cubicBezTo>
                    <a:pt x="1793" y="2239"/>
                    <a:pt x="1825" y="2276"/>
                    <a:pt x="1852" y="2266"/>
                  </a:cubicBezTo>
                  <a:cubicBezTo>
                    <a:pt x="1879" y="2256"/>
                    <a:pt x="1893" y="2206"/>
                    <a:pt x="1927" y="2191"/>
                  </a:cubicBezTo>
                  <a:cubicBezTo>
                    <a:pt x="1943" y="2182"/>
                    <a:pt x="2055" y="2176"/>
                    <a:pt x="2055" y="2176"/>
                  </a:cubicBezTo>
                  <a:cubicBezTo>
                    <a:pt x="2066" y="2141"/>
                    <a:pt x="2087" y="2137"/>
                    <a:pt x="2047" y="2123"/>
                  </a:cubicBezTo>
                  <a:cubicBezTo>
                    <a:pt x="1778" y="1806"/>
                    <a:pt x="682" y="1298"/>
                    <a:pt x="442" y="271"/>
                  </a:cubicBezTo>
                  <a:cubicBezTo>
                    <a:pt x="427" y="204"/>
                    <a:pt x="420" y="126"/>
                    <a:pt x="382" y="68"/>
                  </a:cubicBezTo>
                  <a:cubicBezTo>
                    <a:pt x="360" y="0"/>
                    <a:pt x="330" y="97"/>
                    <a:pt x="322" y="113"/>
                  </a:cubicBezTo>
                  <a:cubicBezTo>
                    <a:pt x="317" y="122"/>
                    <a:pt x="302" y="118"/>
                    <a:pt x="292" y="121"/>
                  </a:cubicBezTo>
                  <a:cubicBezTo>
                    <a:pt x="261" y="105"/>
                    <a:pt x="228" y="87"/>
                    <a:pt x="195" y="76"/>
                  </a:cubicBezTo>
                  <a:cubicBezTo>
                    <a:pt x="175" y="106"/>
                    <a:pt x="176" y="147"/>
                    <a:pt x="150" y="173"/>
                  </a:cubicBezTo>
                  <a:cubicBezTo>
                    <a:pt x="89" y="234"/>
                    <a:pt x="156" y="151"/>
                    <a:pt x="52" y="203"/>
                  </a:cubicBezTo>
                  <a:cubicBezTo>
                    <a:pt x="39" y="210"/>
                    <a:pt x="37" y="228"/>
                    <a:pt x="30" y="2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3C58A1"/>
                </a:buClr>
                <a:buSzPct val="80000"/>
                <a:buFont typeface="Wingdings" pitchFamily="2" charset="2"/>
                <a:buNone/>
              </a:pPr>
              <a:endParaRPr lang="de-DE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0" name="Freeform 12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7548706" y="3126812"/>
            <a:ext cx="307236" cy="316116"/>
          </a:xfrm>
          <a:custGeom>
            <a:avLst/>
            <a:gdLst>
              <a:gd name="T0" fmla="*/ 561 w 573"/>
              <a:gd name="T1" fmla="*/ 0 h 543"/>
              <a:gd name="T2" fmla="*/ 167 w 573"/>
              <a:gd name="T3" fmla="*/ 396 h 543"/>
              <a:gd name="T4" fmla="*/ 86 w 573"/>
              <a:gd name="T5" fmla="*/ 282 h 543"/>
              <a:gd name="T6" fmla="*/ 0 w 573"/>
              <a:gd name="T7" fmla="*/ 330 h 543"/>
              <a:gd name="T8" fmla="*/ 128 w 573"/>
              <a:gd name="T9" fmla="*/ 543 h 543"/>
              <a:gd name="T10" fmla="*/ 215 w 573"/>
              <a:gd name="T11" fmla="*/ 482 h 543"/>
              <a:gd name="T12" fmla="*/ 573 w 573"/>
              <a:gd name="T13" fmla="*/ 18 h 543"/>
              <a:gd name="T14" fmla="*/ 561 w 573"/>
              <a:gd name="T15" fmla="*/ 0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3"/>
              <a:gd name="T25" fmla="*/ 0 h 543"/>
              <a:gd name="T26" fmla="*/ 573 w 573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3" h="543">
                <a:moveTo>
                  <a:pt x="561" y="0"/>
                </a:moveTo>
                <a:cubicBezTo>
                  <a:pt x="350" y="120"/>
                  <a:pt x="212" y="317"/>
                  <a:pt x="167" y="396"/>
                </a:cubicBezTo>
                <a:cubicBezTo>
                  <a:pt x="132" y="318"/>
                  <a:pt x="110" y="290"/>
                  <a:pt x="86" y="282"/>
                </a:cubicBezTo>
                <a:cubicBezTo>
                  <a:pt x="32" y="285"/>
                  <a:pt x="9" y="321"/>
                  <a:pt x="0" y="330"/>
                </a:cubicBezTo>
                <a:cubicBezTo>
                  <a:pt x="62" y="348"/>
                  <a:pt x="119" y="504"/>
                  <a:pt x="128" y="543"/>
                </a:cubicBezTo>
                <a:cubicBezTo>
                  <a:pt x="171" y="512"/>
                  <a:pt x="215" y="482"/>
                  <a:pt x="215" y="482"/>
                </a:cubicBezTo>
                <a:cubicBezTo>
                  <a:pt x="251" y="405"/>
                  <a:pt x="359" y="200"/>
                  <a:pt x="573" y="18"/>
                </a:cubicBezTo>
                <a:cubicBezTo>
                  <a:pt x="573" y="18"/>
                  <a:pt x="567" y="9"/>
                  <a:pt x="561" y="0"/>
                </a:cubicBezTo>
                <a:close/>
              </a:path>
            </a:pathLst>
          </a:custGeom>
          <a:solidFill>
            <a:srgbClr val="9BBB59"/>
          </a:solidFill>
          <a:ln w="3175">
            <a:noFill/>
            <a:prstDash val="dash"/>
            <a:round/>
            <a:headEnd/>
            <a:tailEnd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/>
          <a:lstStyle/>
          <a:p>
            <a:endParaRPr lang="de-DE" dirty="0"/>
          </a:p>
        </p:txBody>
      </p:sp>
      <p:sp>
        <p:nvSpPr>
          <p:cNvPr id="111" name="Freeform 12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029846" y="4874708"/>
            <a:ext cx="307236" cy="316116"/>
          </a:xfrm>
          <a:custGeom>
            <a:avLst/>
            <a:gdLst>
              <a:gd name="T0" fmla="*/ 561 w 573"/>
              <a:gd name="T1" fmla="*/ 0 h 543"/>
              <a:gd name="T2" fmla="*/ 167 w 573"/>
              <a:gd name="T3" fmla="*/ 396 h 543"/>
              <a:gd name="T4" fmla="*/ 86 w 573"/>
              <a:gd name="T5" fmla="*/ 282 h 543"/>
              <a:gd name="T6" fmla="*/ 0 w 573"/>
              <a:gd name="T7" fmla="*/ 330 h 543"/>
              <a:gd name="T8" fmla="*/ 128 w 573"/>
              <a:gd name="T9" fmla="*/ 543 h 543"/>
              <a:gd name="T10" fmla="*/ 215 w 573"/>
              <a:gd name="T11" fmla="*/ 482 h 543"/>
              <a:gd name="T12" fmla="*/ 573 w 573"/>
              <a:gd name="T13" fmla="*/ 18 h 543"/>
              <a:gd name="T14" fmla="*/ 561 w 573"/>
              <a:gd name="T15" fmla="*/ 0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3"/>
              <a:gd name="T25" fmla="*/ 0 h 543"/>
              <a:gd name="T26" fmla="*/ 573 w 573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3" h="543">
                <a:moveTo>
                  <a:pt x="561" y="0"/>
                </a:moveTo>
                <a:cubicBezTo>
                  <a:pt x="350" y="120"/>
                  <a:pt x="212" y="317"/>
                  <a:pt x="167" y="396"/>
                </a:cubicBezTo>
                <a:cubicBezTo>
                  <a:pt x="132" y="318"/>
                  <a:pt x="110" y="290"/>
                  <a:pt x="86" y="282"/>
                </a:cubicBezTo>
                <a:cubicBezTo>
                  <a:pt x="32" y="285"/>
                  <a:pt x="9" y="321"/>
                  <a:pt x="0" y="330"/>
                </a:cubicBezTo>
                <a:cubicBezTo>
                  <a:pt x="62" y="348"/>
                  <a:pt x="119" y="504"/>
                  <a:pt x="128" y="543"/>
                </a:cubicBezTo>
                <a:cubicBezTo>
                  <a:pt x="171" y="512"/>
                  <a:pt x="215" y="482"/>
                  <a:pt x="215" y="482"/>
                </a:cubicBezTo>
                <a:cubicBezTo>
                  <a:pt x="251" y="405"/>
                  <a:pt x="359" y="200"/>
                  <a:pt x="573" y="18"/>
                </a:cubicBezTo>
                <a:cubicBezTo>
                  <a:pt x="573" y="18"/>
                  <a:pt x="567" y="9"/>
                  <a:pt x="561" y="0"/>
                </a:cubicBezTo>
                <a:close/>
              </a:path>
            </a:pathLst>
          </a:custGeom>
          <a:solidFill>
            <a:srgbClr val="9BBB59"/>
          </a:solidFill>
          <a:ln w="3175">
            <a:noFill/>
            <a:prstDash val="dash"/>
            <a:round/>
            <a:headEnd/>
            <a:tailEnd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/>
          <a:lstStyle/>
          <a:p>
            <a:endParaRPr lang="de-DE" dirty="0"/>
          </a:p>
        </p:txBody>
      </p:sp>
      <p:sp>
        <p:nvSpPr>
          <p:cNvPr id="112" name="Freeform 12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4029846" y="5229261"/>
            <a:ext cx="307236" cy="316116"/>
          </a:xfrm>
          <a:custGeom>
            <a:avLst/>
            <a:gdLst>
              <a:gd name="T0" fmla="*/ 561 w 573"/>
              <a:gd name="T1" fmla="*/ 0 h 543"/>
              <a:gd name="T2" fmla="*/ 167 w 573"/>
              <a:gd name="T3" fmla="*/ 396 h 543"/>
              <a:gd name="T4" fmla="*/ 86 w 573"/>
              <a:gd name="T5" fmla="*/ 282 h 543"/>
              <a:gd name="T6" fmla="*/ 0 w 573"/>
              <a:gd name="T7" fmla="*/ 330 h 543"/>
              <a:gd name="T8" fmla="*/ 128 w 573"/>
              <a:gd name="T9" fmla="*/ 543 h 543"/>
              <a:gd name="T10" fmla="*/ 215 w 573"/>
              <a:gd name="T11" fmla="*/ 482 h 543"/>
              <a:gd name="T12" fmla="*/ 573 w 573"/>
              <a:gd name="T13" fmla="*/ 18 h 543"/>
              <a:gd name="T14" fmla="*/ 561 w 573"/>
              <a:gd name="T15" fmla="*/ 0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3"/>
              <a:gd name="T25" fmla="*/ 0 h 543"/>
              <a:gd name="T26" fmla="*/ 573 w 573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3" h="543">
                <a:moveTo>
                  <a:pt x="561" y="0"/>
                </a:moveTo>
                <a:cubicBezTo>
                  <a:pt x="350" y="120"/>
                  <a:pt x="212" y="317"/>
                  <a:pt x="167" y="396"/>
                </a:cubicBezTo>
                <a:cubicBezTo>
                  <a:pt x="132" y="318"/>
                  <a:pt x="110" y="290"/>
                  <a:pt x="86" y="282"/>
                </a:cubicBezTo>
                <a:cubicBezTo>
                  <a:pt x="32" y="285"/>
                  <a:pt x="9" y="321"/>
                  <a:pt x="0" y="330"/>
                </a:cubicBezTo>
                <a:cubicBezTo>
                  <a:pt x="62" y="348"/>
                  <a:pt x="119" y="504"/>
                  <a:pt x="128" y="543"/>
                </a:cubicBezTo>
                <a:cubicBezTo>
                  <a:pt x="171" y="512"/>
                  <a:pt x="215" y="482"/>
                  <a:pt x="215" y="482"/>
                </a:cubicBezTo>
                <a:cubicBezTo>
                  <a:pt x="251" y="405"/>
                  <a:pt x="359" y="200"/>
                  <a:pt x="573" y="18"/>
                </a:cubicBezTo>
                <a:cubicBezTo>
                  <a:pt x="573" y="18"/>
                  <a:pt x="567" y="9"/>
                  <a:pt x="561" y="0"/>
                </a:cubicBezTo>
                <a:close/>
              </a:path>
            </a:pathLst>
          </a:custGeom>
          <a:solidFill>
            <a:srgbClr val="9BBB59"/>
          </a:solidFill>
          <a:ln w="3175">
            <a:noFill/>
            <a:prstDash val="dash"/>
            <a:round/>
            <a:headEnd/>
            <a:tailEnd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/>
          <a:lstStyle/>
          <a:p>
            <a:endParaRPr lang="de-DE" dirty="0"/>
          </a:p>
        </p:txBody>
      </p:sp>
      <p:sp>
        <p:nvSpPr>
          <p:cNvPr id="116" name="Téglalap 115"/>
          <p:cNvSpPr/>
          <p:nvPr/>
        </p:nvSpPr>
        <p:spPr>
          <a:xfrm>
            <a:off x="887715" y="5857145"/>
            <a:ext cx="7392268" cy="164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900" dirty="0" smtClean="0">
                <a:solidFill>
                  <a:schemeClr val="tx1"/>
                </a:solidFill>
              </a:rPr>
              <a:t>2: Csak MLSZ rendezésű verseny esetén van előírt végzettség igazolási kötelezettség.</a:t>
            </a:r>
          </a:p>
        </p:txBody>
      </p:sp>
      <p:cxnSp>
        <p:nvCxnSpPr>
          <p:cNvPr id="107" name="Egyenes összekötő 106"/>
          <p:cNvCxnSpPr/>
          <p:nvPr/>
        </p:nvCxnSpPr>
        <p:spPr>
          <a:xfrm>
            <a:off x="6948264" y="742660"/>
            <a:ext cx="2195736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Csoportba foglalás 92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117" name="Téglalap 116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>
                  <a:solidFill>
                    <a:schemeClr val="tx1"/>
                  </a:solidFill>
                </a:rPr>
                <a:t>Szerződés és végzettség</a:t>
              </a:r>
              <a:br>
                <a:rPr lang="hu-HU" sz="1600" b="1" dirty="0">
                  <a:solidFill>
                    <a:schemeClr val="tx1"/>
                  </a:solidFill>
                </a:rPr>
              </a:br>
              <a:r>
                <a:rPr lang="hu-HU" sz="1600" b="1" dirty="0">
                  <a:solidFill>
                    <a:schemeClr val="tx1"/>
                  </a:solidFill>
                </a:rPr>
                <a:t>igazolási kötelezettségek:</a:t>
              </a:r>
            </a:p>
          </p:txBody>
        </p:sp>
        <p:sp>
          <p:nvSpPr>
            <p:cNvPr id="118" name="Derékszögű háromszög 117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113" name="Téglalap 112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Játékosok</a:t>
            </a:r>
          </a:p>
        </p:txBody>
      </p:sp>
      <p:sp>
        <p:nvSpPr>
          <p:cNvPr id="114" name="Téglalap 113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>
                <a:solidFill>
                  <a:schemeClr val="tx1"/>
                </a:solidFill>
              </a:rPr>
              <a:t>Sportszakemberek</a:t>
            </a:r>
          </a:p>
        </p:txBody>
      </p:sp>
      <p:sp>
        <p:nvSpPr>
          <p:cNvPr id="115" name="Téglalap 114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Téglalap 118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1.1.</a:t>
            </a:r>
          </a:p>
        </p:txBody>
      </p:sp>
      <p:sp>
        <p:nvSpPr>
          <p:cNvPr id="120" name="Téglalap 119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>
                <a:solidFill>
                  <a:schemeClr val="tx1"/>
                </a:solidFill>
              </a:rPr>
              <a:t>1.2.</a:t>
            </a:r>
          </a:p>
        </p:txBody>
      </p:sp>
      <p:sp>
        <p:nvSpPr>
          <p:cNvPr id="121" name="Téglalap 120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2" name="Téglalap 121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3" name="Téglalap 122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4" name="Téglalap 123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5" name="Téglalap 124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6" name="Téglalap 125"/>
          <p:cNvSpPr/>
          <p:nvPr/>
        </p:nvSpPr>
        <p:spPr>
          <a:xfrm>
            <a:off x="879017" y="44624"/>
            <a:ext cx="6802635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>
                <a:solidFill>
                  <a:srgbClr val="9BBB59"/>
                </a:solidFill>
              </a:rPr>
              <a:t>1.2. a „sportszakember ügyintézés” </a:t>
            </a:r>
            <a:r>
              <a:rPr lang="hu-HU" sz="2000" cap="all" dirty="0" smtClean="0">
                <a:solidFill>
                  <a:srgbClr val="9BBB59"/>
                </a:solidFill>
              </a:rPr>
              <a:t>„regisztrációs kártya kérelem” téma tartalma (1/4)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pic>
        <p:nvPicPr>
          <p:cNvPr id="92" name="Picture 4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3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44020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96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églalap 16"/>
          <p:cNvSpPr/>
          <p:nvPr/>
        </p:nvSpPr>
        <p:spPr>
          <a:xfrm>
            <a:off x="71501" y="1653851"/>
            <a:ext cx="4392488" cy="438735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fld id="{6C83D040-832C-4D2F-B606-A4C92D36BE78}" type="slidenum">
              <a:rPr lang="hu-HU" smtClean="0"/>
              <a:pPr/>
              <a:t>42</a:t>
            </a:fld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Téglalap 20"/>
          <p:cNvSpPr/>
          <p:nvPr/>
        </p:nvSpPr>
        <p:spPr>
          <a:xfrm>
            <a:off x="879018" y="44624"/>
            <a:ext cx="5277158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 smtClean="0">
                <a:solidFill>
                  <a:srgbClr val="9BBB59"/>
                </a:solidFill>
              </a:rPr>
              <a:t>1.2.1</a:t>
            </a:r>
            <a:r>
              <a:rPr lang="hu-HU" sz="2000" cap="all" dirty="0">
                <a:solidFill>
                  <a:srgbClr val="9BBB59"/>
                </a:solidFill>
              </a:rPr>
              <a:t>. A </a:t>
            </a:r>
            <a:r>
              <a:rPr lang="hu-HU" sz="2000" cap="all" dirty="0" smtClean="0">
                <a:solidFill>
                  <a:srgbClr val="9BBB59"/>
                </a:solidFill>
              </a:rPr>
              <a:t>„regisztrációs kártya kérelem” téma </a:t>
            </a:r>
            <a:br>
              <a:rPr lang="hu-HU" sz="2000" cap="all" dirty="0" smtClean="0">
                <a:solidFill>
                  <a:srgbClr val="9BBB59"/>
                </a:solidFill>
              </a:rPr>
            </a:br>
            <a:r>
              <a:rPr lang="hu-HU" sz="2000" cap="all" dirty="0" smtClean="0">
                <a:solidFill>
                  <a:srgbClr val="9BBB59"/>
                </a:solidFill>
              </a:rPr>
              <a:t>alatt az </a:t>
            </a:r>
            <a:r>
              <a:rPr lang="hu-HU" sz="2000" cap="all" dirty="0">
                <a:solidFill>
                  <a:srgbClr val="9BBB59"/>
                </a:solidFill>
              </a:rPr>
              <a:t>alábbi funkciók érhetőek el</a:t>
            </a:r>
          </a:p>
        </p:txBody>
      </p:sp>
      <p:cxnSp>
        <p:nvCxnSpPr>
          <p:cNvPr id="22" name="Egyenes összekötő 21"/>
          <p:cNvCxnSpPr/>
          <p:nvPr/>
        </p:nvCxnSpPr>
        <p:spPr>
          <a:xfrm>
            <a:off x="6156176" y="742660"/>
            <a:ext cx="2987824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ábláza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594061"/>
              </p:ext>
            </p:extLst>
          </p:nvPr>
        </p:nvGraphicFramePr>
        <p:xfrm>
          <a:off x="4572000" y="1653851"/>
          <a:ext cx="4464495" cy="439143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60040"/>
                <a:gridCol w="1008112"/>
                <a:gridCol w="3096343"/>
              </a:tblGrid>
              <a:tr h="357714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Funkció megnevezése</a:t>
                      </a:r>
                      <a:endParaRPr lang="hu-H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Funkció </a:t>
                      </a:r>
                      <a:br>
                        <a:rPr lang="hu-HU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rövid leírása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239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Új</a:t>
                      </a:r>
                      <a:r>
                        <a:rPr lang="hu-HU" sz="1200" baseline="0" dirty="0" smtClean="0"/>
                        <a:t> felvitel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A megfelelő jogosultsággal rendelkező ügyintéző a funkció</a:t>
                      </a:r>
                      <a:r>
                        <a:rPr lang="hu-HU" sz="1200" baseline="0" dirty="0" smtClean="0"/>
                        <a:t> használatával viheti fel a rendszerbe – a megfelelő adatok kitöltésével – a stábtagok regisztrációs kártya kérelmét. 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239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Módosít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A megfelelő jogosultsággal rendelkező</a:t>
                      </a:r>
                      <a:r>
                        <a:rPr lang="hu-HU" sz="1200" baseline="0" dirty="0" smtClean="0"/>
                        <a:t> ügyintéző a funkció használatával módosíthatja a rendszerbe felvitt regisztrációs kártya kérelmét.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239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Megtekint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A megfelelő jogosultsággal rendelkező</a:t>
                      </a:r>
                      <a:r>
                        <a:rPr lang="hu-HU" sz="1200" baseline="0" dirty="0" smtClean="0"/>
                        <a:t> ügyintéző a funkció használatával – módosítás nélkül – tekintheti meg a korábban felvitt adatokat.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239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Töröl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A megfelelő jogosultsággal rendelkező</a:t>
                      </a:r>
                      <a:r>
                        <a:rPr lang="hu-HU" sz="1200" baseline="0" dirty="0" smtClean="0"/>
                        <a:t> ügyintéző a funkció használatával törölheti a még nem „jóváhagyott” státuszú regisztrációs kérelmet.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239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Bevonás indítása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A megfelelő jogosultsággal rendelkező ügyintéző itt indíthatja el a regisztrációs kártya bevonásának folyamatát.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7" name="Csoportba foglalás 26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28" name="Téglalap 27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>
                  <a:solidFill>
                    <a:schemeClr val="tx1"/>
                  </a:solidFill>
                </a:rPr>
                <a:t>A témához tartozó </a:t>
              </a:r>
              <a:br>
                <a:rPr lang="hu-HU" sz="1600" b="1" dirty="0">
                  <a:solidFill>
                    <a:schemeClr val="tx1"/>
                  </a:solidFill>
                </a:rPr>
              </a:br>
              <a:r>
                <a:rPr lang="hu-HU" sz="1600" b="1" dirty="0">
                  <a:solidFill>
                    <a:schemeClr val="tx1"/>
                  </a:solidFill>
                </a:rPr>
                <a:t>legfőbb funkciók:</a:t>
              </a:r>
            </a:p>
          </p:txBody>
        </p:sp>
        <p:sp>
          <p:nvSpPr>
            <p:cNvPr id="29" name="Derékszögű háromszög 28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14" name="Téglalap 13"/>
          <p:cNvSpPr/>
          <p:nvPr/>
        </p:nvSpPr>
        <p:spPr>
          <a:xfrm>
            <a:off x="5149590" y="742660"/>
            <a:ext cx="3985778" cy="503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00" dirty="0" smtClean="0">
                <a:solidFill>
                  <a:schemeClr val="tx1"/>
                </a:solidFill>
              </a:rPr>
              <a:t>„Adatmező” szintű – részletesebb – információhoz a képernyő jobb felső sarkában található „info” gombbal juthat a felhasználó.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4788024" y="832502"/>
            <a:ext cx="324000" cy="324000"/>
          </a:xfrm>
          <a:prstGeom prst="ellipse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i</a:t>
            </a:r>
            <a:endParaRPr lang="hu-HU" sz="2400" b="1" dirty="0"/>
          </a:p>
        </p:txBody>
      </p:sp>
      <p:sp>
        <p:nvSpPr>
          <p:cNvPr id="18" name="Téglalap 17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Játékosok</a:t>
            </a:r>
          </a:p>
        </p:txBody>
      </p:sp>
      <p:sp>
        <p:nvSpPr>
          <p:cNvPr id="19" name="Téglalap 18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>
                <a:solidFill>
                  <a:schemeClr val="tx1"/>
                </a:solidFill>
              </a:rPr>
              <a:t>Sportszakemberek</a:t>
            </a:r>
          </a:p>
        </p:txBody>
      </p:sp>
      <p:sp>
        <p:nvSpPr>
          <p:cNvPr id="20" name="Téglalap 19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1.1.</a:t>
            </a:r>
          </a:p>
        </p:txBody>
      </p:sp>
      <p:sp>
        <p:nvSpPr>
          <p:cNvPr id="25" name="Téglalap 24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>
                <a:solidFill>
                  <a:schemeClr val="tx1"/>
                </a:solidFill>
              </a:rPr>
              <a:t>1.2.</a:t>
            </a:r>
          </a:p>
        </p:txBody>
      </p:sp>
      <p:sp>
        <p:nvSpPr>
          <p:cNvPr id="26" name="Téglalap 25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509" name="Picture 6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0" y="2600434"/>
            <a:ext cx="4294049" cy="2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59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00961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0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églalap 16"/>
          <p:cNvSpPr/>
          <p:nvPr/>
        </p:nvSpPr>
        <p:spPr>
          <a:xfrm>
            <a:off x="71501" y="1653850"/>
            <a:ext cx="4392488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fld id="{6C83D040-832C-4D2F-B606-A4C92D36BE78}" type="slidenum">
              <a:rPr lang="hu-HU" smtClean="0"/>
              <a:pPr/>
              <a:t>43</a:t>
            </a:fld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Téglalap 20"/>
          <p:cNvSpPr/>
          <p:nvPr/>
        </p:nvSpPr>
        <p:spPr>
          <a:xfrm>
            <a:off x="879018" y="44624"/>
            <a:ext cx="5277158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 smtClean="0">
                <a:solidFill>
                  <a:srgbClr val="9BBB59"/>
                </a:solidFill>
              </a:rPr>
              <a:t>1.2.2. </a:t>
            </a:r>
            <a:r>
              <a:rPr lang="hu-HU" sz="2000" cap="all" dirty="0">
                <a:solidFill>
                  <a:srgbClr val="9BBB59"/>
                </a:solidFill>
              </a:rPr>
              <a:t>A </a:t>
            </a:r>
            <a:r>
              <a:rPr lang="hu-HU" sz="2000" cap="all" dirty="0" smtClean="0">
                <a:solidFill>
                  <a:srgbClr val="9BBB59"/>
                </a:solidFill>
              </a:rPr>
              <a:t>„sportszakember szerződések” téma </a:t>
            </a:r>
            <a:br>
              <a:rPr lang="hu-HU" sz="2000" cap="all" dirty="0" smtClean="0">
                <a:solidFill>
                  <a:srgbClr val="9BBB59"/>
                </a:solidFill>
              </a:rPr>
            </a:br>
            <a:r>
              <a:rPr lang="hu-HU" sz="2000" cap="all" dirty="0" smtClean="0">
                <a:solidFill>
                  <a:srgbClr val="9BBB59"/>
                </a:solidFill>
              </a:rPr>
              <a:t>alatt az </a:t>
            </a:r>
            <a:r>
              <a:rPr lang="hu-HU" sz="2000" cap="all" dirty="0">
                <a:solidFill>
                  <a:srgbClr val="9BBB59"/>
                </a:solidFill>
              </a:rPr>
              <a:t>alábbi funkciók érhetőek el</a:t>
            </a:r>
          </a:p>
        </p:txBody>
      </p:sp>
      <p:cxnSp>
        <p:nvCxnSpPr>
          <p:cNvPr id="22" name="Egyenes összekötő 21"/>
          <p:cNvCxnSpPr/>
          <p:nvPr/>
        </p:nvCxnSpPr>
        <p:spPr>
          <a:xfrm>
            <a:off x="6156176" y="742660"/>
            <a:ext cx="2987824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ábláza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18463"/>
              </p:ext>
            </p:extLst>
          </p:nvPr>
        </p:nvGraphicFramePr>
        <p:xfrm>
          <a:off x="4572000" y="1653851"/>
          <a:ext cx="4464495" cy="45720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60040"/>
                <a:gridCol w="1008112"/>
                <a:gridCol w="3096343"/>
              </a:tblGrid>
              <a:tr h="3888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Funkció megnevezése</a:t>
                      </a:r>
                      <a:endParaRPr lang="hu-H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Funkció </a:t>
                      </a:r>
                      <a:br>
                        <a:rPr lang="hu-HU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rövid leírása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999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Módosít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A megfelelő jogosultsággal rendelkező</a:t>
                      </a:r>
                      <a:r>
                        <a:rPr lang="hu-HU" sz="1200" baseline="0" dirty="0" smtClean="0"/>
                        <a:t> ügyintéző a funkció használatával módosíthatja a rendszerbe felvitt szerződéshez kapcsolódó adatokat.</a:t>
                      </a:r>
                      <a:r>
                        <a:rPr lang="hu-HU" sz="1200" baseline="30000" dirty="0" smtClean="0"/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99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Megtekint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A megfelelő jogosultsággal rendelkező</a:t>
                      </a:r>
                      <a:r>
                        <a:rPr lang="hu-HU" sz="1200" baseline="0" dirty="0" smtClean="0"/>
                        <a:t> ügyintéző a funkció használatával – módosítás nélkül – tekintheti meg a korábban felvitt adatokat.</a:t>
                      </a:r>
                      <a:r>
                        <a:rPr lang="hu-HU" sz="1200" baseline="30000" dirty="0" smtClean="0"/>
                        <a:t>1</a:t>
                      </a:r>
                      <a:endParaRPr lang="hu-HU" sz="1200" dirty="0" smtClean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99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Töröl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A megfelelő jogosultsággal rendelkező</a:t>
                      </a:r>
                      <a:r>
                        <a:rPr lang="hu-HU" sz="1200" baseline="0" dirty="0" smtClean="0"/>
                        <a:t> ügyintéző a funkció használatával törölheti a regisztrációs kérelemhez kapcsolódó szerződéseket.</a:t>
                      </a:r>
                      <a:r>
                        <a:rPr lang="hu-HU" sz="1200" baseline="30000" dirty="0" smtClean="0"/>
                        <a:t>1</a:t>
                      </a:r>
                      <a:r>
                        <a:rPr lang="hu-HU" sz="1200" baseline="0" dirty="0" smtClean="0"/>
                        <a:t>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99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Szerződés</a:t>
                      </a:r>
                      <a:r>
                        <a:rPr lang="hu-HU" sz="1200" baseline="0" dirty="0" smtClean="0"/>
                        <a:t> módosítása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A megfelelő jogosultsággal rendelkező</a:t>
                      </a:r>
                      <a:r>
                        <a:rPr lang="hu-HU" sz="1200" baseline="0" dirty="0" smtClean="0"/>
                        <a:t> ügyintéző a funkció használatával módosíthatja a rendszerbe felvitt szerződéshez kapcsolódó adatokat.</a:t>
                      </a:r>
                      <a:r>
                        <a:rPr lang="hu-HU" sz="1200" baseline="30000" dirty="0" smtClean="0"/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99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Szerződés</a:t>
                      </a:r>
                      <a:r>
                        <a:rPr lang="hu-HU" sz="1200" baseline="0" dirty="0" smtClean="0"/>
                        <a:t> felbontása</a:t>
                      </a:r>
                      <a:endParaRPr lang="hu-HU" sz="1200" dirty="0" smtClean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A megfelelő jogosultsággal rendelkező</a:t>
                      </a:r>
                      <a:r>
                        <a:rPr lang="hu-HU" sz="1200" baseline="0" dirty="0" smtClean="0"/>
                        <a:t> ügyintéző a funkció használatával felbonthatja a regisztrációs kérelemhez kapcsolódó szerződéseket.</a:t>
                      </a:r>
                      <a:r>
                        <a:rPr lang="hu-HU" sz="1200" baseline="30000" dirty="0" smtClean="0"/>
                        <a:t>2</a:t>
                      </a:r>
                      <a:r>
                        <a:rPr lang="hu-HU" sz="1200" baseline="0" dirty="0" smtClean="0"/>
                        <a:t>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4" name="Csoportba foglalás 23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25" name="Téglalap 24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>
                  <a:solidFill>
                    <a:schemeClr val="tx1"/>
                  </a:solidFill>
                </a:rPr>
                <a:t>A témához tartozó </a:t>
              </a:r>
              <a:br>
                <a:rPr lang="hu-HU" sz="1600" b="1" dirty="0">
                  <a:solidFill>
                    <a:schemeClr val="tx1"/>
                  </a:solidFill>
                </a:rPr>
              </a:br>
              <a:r>
                <a:rPr lang="hu-HU" sz="1600" b="1" dirty="0">
                  <a:solidFill>
                    <a:schemeClr val="tx1"/>
                  </a:solidFill>
                </a:rPr>
                <a:t>legfőbb funkciók:</a:t>
              </a:r>
            </a:p>
          </p:txBody>
        </p:sp>
        <p:sp>
          <p:nvSpPr>
            <p:cNvPr id="26" name="Derékszögű háromszög 25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28" name="Téglalap 27"/>
          <p:cNvSpPr/>
          <p:nvPr/>
        </p:nvSpPr>
        <p:spPr>
          <a:xfrm>
            <a:off x="302875" y="6280445"/>
            <a:ext cx="5493261" cy="21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900" dirty="0">
                <a:solidFill>
                  <a:schemeClr val="tx1"/>
                </a:solidFill>
              </a:rPr>
              <a:t>1: Csak „feltöltött” státusz esetén lehetséges. 2: Csak „ellenőrzött” státusz esetén lehetséges </a:t>
            </a:r>
          </a:p>
        </p:txBody>
      </p:sp>
      <p:sp>
        <p:nvSpPr>
          <p:cNvPr id="15" name="Téglalap 14"/>
          <p:cNvSpPr/>
          <p:nvPr/>
        </p:nvSpPr>
        <p:spPr>
          <a:xfrm>
            <a:off x="5149590" y="742660"/>
            <a:ext cx="3985778" cy="503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00" dirty="0" smtClean="0">
                <a:solidFill>
                  <a:schemeClr val="tx1"/>
                </a:solidFill>
              </a:rPr>
              <a:t>„Adatmező” szintű – részletesebb – információhoz a képernyő jobb felső sarkában található „info” gombbal juthat a felhasználó.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16" name="Ellipszis 15"/>
          <p:cNvSpPr/>
          <p:nvPr/>
        </p:nvSpPr>
        <p:spPr>
          <a:xfrm>
            <a:off x="4788024" y="832502"/>
            <a:ext cx="324000" cy="324000"/>
          </a:xfrm>
          <a:prstGeom prst="ellipse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i</a:t>
            </a:r>
            <a:endParaRPr lang="hu-HU" sz="2400" b="1" dirty="0"/>
          </a:p>
        </p:txBody>
      </p:sp>
      <p:sp>
        <p:nvSpPr>
          <p:cNvPr id="20" name="Téglalap 19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Játékosok</a:t>
            </a:r>
          </a:p>
        </p:txBody>
      </p:sp>
      <p:sp>
        <p:nvSpPr>
          <p:cNvPr id="23" name="Téglalap 22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>
                <a:solidFill>
                  <a:schemeClr val="tx1"/>
                </a:solidFill>
              </a:rPr>
              <a:t>Sportszakemberek</a:t>
            </a:r>
          </a:p>
        </p:txBody>
      </p:sp>
      <p:sp>
        <p:nvSpPr>
          <p:cNvPr id="27" name="Téglalap 26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1.1.</a:t>
            </a:r>
          </a:p>
        </p:txBody>
      </p:sp>
      <p:sp>
        <p:nvSpPr>
          <p:cNvPr id="30" name="Téglalap 29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>
                <a:solidFill>
                  <a:schemeClr val="tx1"/>
                </a:solidFill>
              </a:rPr>
              <a:t>1.2.</a:t>
            </a:r>
          </a:p>
        </p:txBody>
      </p:sp>
      <p:sp>
        <p:nvSpPr>
          <p:cNvPr id="31" name="Téglalap 30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6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513" name="Picture 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9" y="2700518"/>
            <a:ext cx="4155491" cy="247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5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75913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44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églalap 18"/>
          <p:cNvSpPr/>
          <p:nvPr/>
        </p:nvSpPr>
        <p:spPr>
          <a:xfrm>
            <a:off x="71501" y="1653851"/>
            <a:ext cx="4392488" cy="37449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fld id="{6C83D040-832C-4D2F-B606-A4C92D36BE78}" type="slidenum">
              <a:rPr lang="hu-HU" smtClean="0"/>
              <a:pPr/>
              <a:t>44</a:t>
            </a:fld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Téglalap 20"/>
          <p:cNvSpPr/>
          <p:nvPr/>
        </p:nvSpPr>
        <p:spPr>
          <a:xfrm>
            <a:off x="879018" y="44624"/>
            <a:ext cx="5421174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 smtClean="0">
                <a:solidFill>
                  <a:srgbClr val="9BBB59"/>
                </a:solidFill>
              </a:rPr>
              <a:t>1.2.3. </a:t>
            </a:r>
            <a:r>
              <a:rPr lang="hu-HU" sz="2000" cap="all" dirty="0">
                <a:solidFill>
                  <a:srgbClr val="9BBB59"/>
                </a:solidFill>
              </a:rPr>
              <a:t>A </a:t>
            </a:r>
            <a:r>
              <a:rPr lang="hu-HU" sz="2000" cap="all" dirty="0" smtClean="0">
                <a:solidFill>
                  <a:srgbClr val="9BBB59"/>
                </a:solidFill>
              </a:rPr>
              <a:t>„sportszakember végzettségek” téma </a:t>
            </a:r>
            <a:br>
              <a:rPr lang="hu-HU" sz="2000" cap="all" dirty="0" smtClean="0">
                <a:solidFill>
                  <a:srgbClr val="9BBB59"/>
                </a:solidFill>
              </a:rPr>
            </a:br>
            <a:r>
              <a:rPr lang="hu-HU" sz="2000" cap="all" dirty="0" smtClean="0">
                <a:solidFill>
                  <a:srgbClr val="9BBB59"/>
                </a:solidFill>
              </a:rPr>
              <a:t>alatt az </a:t>
            </a:r>
            <a:r>
              <a:rPr lang="hu-HU" sz="2000" cap="all" dirty="0">
                <a:solidFill>
                  <a:srgbClr val="9BBB59"/>
                </a:solidFill>
              </a:rPr>
              <a:t>alábbi funkciók érhetőek el</a:t>
            </a:r>
          </a:p>
        </p:txBody>
      </p:sp>
      <p:cxnSp>
        <p:nvCxnSpPr>
          <p:cNvPr id="22" name="Egyenes összekötő 21"/>
          <p:cNvCxnSpPr/>
          <p:nvPr/>
        </p:nvCxnSpPr>
        <p:spPr>
          <a:xfrm>
            <a:off x="6300192" y="742660"/>
            <a:ext cx="2843808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ábláza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00554"/>
              </p:ext>
            </p:extLst>
          </p:nvPr>
        </p:nvGraphicFramePr>
        <p:xfrm>
          <a:off x="4572000" y="1653851"/>
          <a:ext cx="4464495" cy="374491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60040"/>
                <a:gridCol w="1008112"/>
                <a:gridCol w="3096343"/>
              </a:tblGrid>
              <a:tr h="5919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Funkció megnevezése</a:t>
                      </a:r>
                      <a:endParaRPr lang="hu-H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Funkció </a:t>
                      </a:r>
                      <a:br>
                        <a:rPr lang="hu-HU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rövid leírása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520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Módosít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A megfelelő jogosultsággal rendelkező</a:t>
                      </a:r>
                      <a:r>
                        <a:rPr lang="hu-HU" sz="1200" baseline="0" dirty="0" smtClean="0"/>
                        <a:t> ügyintéző a funkció használatával módosíthatja a rendszerbe felvitt szerződéshez kapcsolódó adatokat.</a:t>
                      </a:r>
                      <a:r>
                        <a:rPr lang="hu-HU" sz="1200" baseline="30000" dirty="0" smtClean="0"/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874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Megtekint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A megfelelő jogosultsággal rendelkező</a:t>
                      </a:r>
                      <a:r>
                        <a:rPr lang="hu-HU" sz="1200" baseline="0" dirty="0" smtClean="0"/>
                        <a:t> ügyintéző a funkció használatával – módosítás nélkül – tekintheti meg a korábban felvitt adatokat.</a:t>
                      </a:r>
                      <a:r>
                        <a:rPr lang="hu-HU" sz="1200" baseline="30000" dirty="0" smtClean="0"/>
                        <a:t>1</a:t>
                      </a:r>
                      <a:endParaRPr lang="hu-HU" sz="1200" dirty="0" smtClean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20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Töröl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A megfelelő jogosultsággal rendelkező</a:t>
                      </a:r>
                      <a:r>
                        <a:rPr lang="hu-HU" sz="1200" baseline="0" dirty="0" smtClean="0"/>
                        <a:t> ügyintéző a funkció használatával törölheti a regisztrációs kérelemhez kapcsolódó szerződéseket.</a:t>
                      </a:r>
                      <a:r>
                        <a:rPr lang="hu-HU" sz="1200" baseline="30000" dirty="0" smtClean="0"/>
                        <a:t>1</a:t>
                      </a:r>
                      <a:endParaRPr lang="hu-HU" sz="1200" baseline="0" dirty="0" smtClean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" name="Téglalap 25"/>
          <p:cNvSpPr/>
          <p:nvPr/>
        </p:nvSpPr>
        <p:spPr>
          <a:xfrm>
            <a:off x="302875" y="6201246"/>
            <a:ext cx="3862793" cy="21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900" dirty="0" smtClean="0">
                <a:solidFill>
                  <a:schemeClr val="tx1"/>
                </a:solidFill>
              </a:rPr>
              <a:t>1: </a:t>
            </a:r>
            <a:r>
              <a:rPr lang="hu-HU" sz="900" dirty="0">
                <a:solidFill>
                  <a:schemeClr val="tx1"/>
                </a:solidFill>
              </a:rPr>
              <a:t>Csak „feltöltött” státusz esetén lehetséges.</a:t>
            </a:r>
          </a:p>
        </p:txBody>
      </p:sp>
      <p:grpSp>
        <p:nvGrpSpPr>
          <p:cNvPr id="27" name="Csoportba foglalás 26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28" name="Téglalap 27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>
                  <a:solidFill>
                    <a:schemeClr val="tx1"/>
                  </a:solidFill>
                </a:rPr>
                <a:t>A témához tartozó </a:t>
              </a:r>
              <a:br>
                <a:rPr lang="hu-HU" sz="1600" b="1" dirty="0">
                  <a:solidFill>
                    <a:schemeClr val="tx1"/>
                  </a:solidFill>
                </a:rPr>
              </a:br>
              <a:r>
                <a:rPr lang="hu-HU" sz="1600" b="1" dirty="0">
                  <a:solidFill>
                    <a:schemeClr val="tx1"/>
                  </a:solidFill>
                </a:rPr>
                <a:t>legfőbb funkciók:</a:t>
              </a:r>
            </a:p>
          </p:txBody>
        </p:sp>
        <p:sp>
          <p:nvSpPr>
            <p:cNvPr id="29" name="Derékszögű háromszög 28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pic>
        <p:nvPicPr>
          <p:cNvPr id="43049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86" y="2261425"/>
            <a:ext cx="4177118" cy="252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églalap 15"/>
          <p:cNvSpPr/>
          <p:nvPr/>
        </p:nvSpPr>
        <p:spPr>
          <a:xfrm>
            <a:off x="5149590" y="742660"/>
            <a:ext cx="3985778" cy="503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00" dirty="0" smtClean="0">
                <a:solidFill>
                  <a:schemeClr val="tx1"/>
                </a:solidFill>
              </a:rPr>
              <a:t>„Adatmező” szintű – részletesebb – információhoz a képernyő jobb felső sarkában található „info” gombbal juthat a felhasználó.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4788024" y="832502"/>
            <a:ext cx="324000" cy="324000"/>
          </a:xfrm>
          <a:prstGeom prst="ellipse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i</a:t>
            </a:r>
            <a:endParaRPr lang="hu-HU" sz="2400" b="1" dirty="0"/>
          </a:p>
        </p:txBody>
      </p:sp>
      <p:sp>
        <p:nvSpPr>
          <p:cNvPr id="20" name="Téglalap 19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Játékosok</a:t>
            </a:r>
          </a:p>
        </p:txBody>
      </p:sp>
      <p:sp>
        <p:nvSpPr>
          <p:cNvPr id="23" name="Téglalap 22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>
                <a:solidFill>
                  <a:schemeClr val="tx1"/>
                </a:solidFill>
              </a:rPr>
              <a:t>Sportszakemberek</a:t>
            </a:r>
          </a:p>
        </p:txBody>
      </p:sp>
      <p:sp>
        <p:nvSpPr>
          <p:cNvPr id="24" name="Téglalap 23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1.1.</a:t>
            </a:r>
          </a:p>
        </p:txBody>
      </p:sp>
      <p:sp>
        <p:nvSpPr>
          <p:cNvPr id="30" name="Téglalap 29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>
                <a:solidFill>
                  <a:schemeClr val="tx1"/>
                </a:solidFill>
              </a:rPr>
              <a:t>1.2.</a:t>
            </a:r>
          </a:p>
        </p:txBody>
      </p:sp>
      <p:sp>
        <p:nvSpPr>
          <p:cNvPr id="31" name="Téglalap 30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6" name="Picture 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7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45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79018" y="44624"/>
            <a:ext cx="4773102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 smtClean="0">
                <a:solidFill>
                  <a:srgbClr val="9BBB59"/>
                </a:solidFill>
              </a:rPr>
              <a:t>2.1. </a:t>
            </a:r>
            <a:r>
              <a:rPr lang="hu-HU" sz="2000" cap="all" dirty="0">
                <a:solidFill>
                  <a:srgbClr val="9BBB59"/>
                </a:solidFill>
              </a:rPr>
              <a:t>A </a:t>
            </a:r>
            <a:r>
              <a:rPr lang="hu-HU" sz="2000" cap="all" dirty="0" smtClean="0">
                <a:solidFill>
                  <a:srgbClr val="9BBB59"/>
                </a:solidFill>
              </a:rPr>
              <a:t>„</a:t>
            </a:r>
            <a:r>
              <a:rPr lang="hu-HU" sz="2000" cap="all" dirty="0">
                <a:solidFill>
                  <a:srgbClr val="9BBB59"/>
                </a:solidFill>
              </a:rPr>
              <a:t>Versenynaptár” </a:t>
            </a:r>
            <a:r>
              <a:rPr lang="hu-HU" sz="2000" cap="all" dirty="0" err="1" smtClean="0">
                <a:solidFill>
                  <a:srgbClr val="9BBB59"/>
                </a:solidFill>
              </a:rPr>
              <a:t>Almodulról</a:t>
            </a:r>
            <a:r>
              <a:rPr lang="hu-HU" sz="2000" cap="all" dirty="0" smtClean="0">
                <a:solidFill>
                  <a:srgbClr val="9BBB59"/>
                </a:solidFill>
              </a:rPr>
              <a:t> </a:t>
            </a:r>
            <a:br>
              <a:rPr lang="hu-HU" sz="2000" cap="all" dirty="0" smtClean="0">
                <a:solidFill>
                  <a:srgbClr val="9BBB59"/>
                </a:solidFill>
              </a:rPr>
            </a:br>
            <a:r>
              <a:rPr lang="hu-HU" sz="2000" cap="all" dirty="0" smtClean="0">
                <a:solidFill>
                  <a:srgbClr val="9BBB59"/>
                </a:solidFill>
              </a:rPr>
              <a:t>az alábbiakat érdemes tudni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Téglalap 19"/>
          <p:cNvSpPr/>
          <p:nvPr/>
        </p:nvSpPr>
        <p:spPr>
          <a:xfrm>
            <a:off x="359532" y="1772816"/>
            <a:ext cx="8424936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36000" rtlCol="0" anchor="t"/>
          <a:lstStyle/>
          <a:p>
            <a:pPr marL="266700" indent="-174625"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schemeClr val="tx1"/>
                </a:solidFill>
              </a:rPr>
              <a:t>Az MLSZ Elnöksége által elfogadott hatályos </a:t>
            </a:r>
            <a:r>
              <a:rPr lang="hu-HU" sz="1600" b="1" dirty="0">
                <a:solidFill>
                  <a:schemeClr val="tx1"/>
                </a:solidFill>
              </a:rPr>
              <a:t>versenyszabályzatok határozzák meg, </a:t>
            </a:r>
            <a:r>
              <a:rPr lang="hu-HU" sz="1600" dirty="0" smtClean="0">
                <a:solidFill>
                  <a:schemeClr val="tx1"/>
                </a:solidFill>
              </a:rPr>
              <a:t>hogy a </a:t>
            </a:r>
            <a:r>
              <a:rPr lang="hu-HU" sz="1600" dirty="0">
                <a:solidFill>
                  <a:schemeClr val="tx1"/>
                </a:solidFill>
              </a:rPr>
              <a:t>mérkőzés helye és / vagy időpontja mely esetekben változtatható </a:t>
            </a:r>
            <a:r>
              <a:rPr lang="hu-HU" sz="1600" dirty="0" smtClean="0">
                <a:solidFill>
                  <a:schemeClr val="tx1"/>
                </a:solidFill>
              </a:rPr>
              <a:t>meg a mérkőzését kezdése előtt. </a:t>
            </a:r>
            <a:endParaRPr lang="hu-HU" sz="2000" dirty="0">
              <a:solidFill>
                <a:srgbClr val="FF0000"/>
              </a:solidFill>
            </a:endParaRPr>
          </a:p>
          <a:p>
            <a:pPr marL="266700" indent="-174625"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endParaRPr lang="hu-HU" sz="1600" dirty="0" smtClean="0">
              <a:solidFill>
                <a:schemeClr val="tx1"/>
              </a:solidFill>
            </a:endParaRPr>
          </a:p>
          <a:p>
            <a:pPr marL="266700" indent="-174625"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1600" dirty="0" smtClean="0">
                <a:solidFill>
                  <a:schemeClr val="tx1"/>
                </a:solidFill>
              </a:rPr>
              <a:t>A </a:t>
            </a:r>
            <a:r>
              <a:rPr lang="hu-HU" sz="1600" dirty="0">
                <a:solidFill>
                  <a:schemeClr val="tx1"/>
                </a:solidFill>
              </a:rPr>
              <a:t>mérkőzés </a:t>
            </a:r>
            <a:r>
              <a:rPr lang="hu-HU" sz="1600" dirty="0" smtClean="0">
                <a:solidFill>
                  <a:schemeClr val="tx1"/>
                </a:solidFill>
              </a:rPr>
              <a:t>helyének és / vagy időpontjának módosítását </a:t>
            </a:r>
            <a:r>
              <a:rPr lang="hu-HU" sz="1600" dirty="0">
                <a:solidFill>
                  <a:schemeClr val="tx1"/>
                </a:solidFill>
              </a:rPr>
              <a:t>mindig </a:t>
            </a:r>
            <a:r>
              <a:rPr lang="hu-HU" sz="1600" dirty="0" smtClean="0">
                <a:solidFill>
                  <a:schemeClr val="tx1"/>
                </a:solidFill>
              </a:rPr>
              <a:t>a </a:t>
            </a:r>
            <a:r>
              <a:rPr lang="hu-HU" sz="1600" b="1" dirty="0" smtClean="0">
                <a:solidFill>
                  <a:schemeClr val="tx1"/>
                </a:solidFill>
              </a:rPr>
              <a:t>sportszervezetnek </a:t>
            </a:r>
            <a:r>
              <a:rPr lang="hu-HU" sz="1600" b="1" dirty="0">
                <a:solidFill>
                  <a:schemeClr val="tx1"/>
                </a:solidFill>
              </a:rPr>
              <a:t>kell kezdeményeznie</a:t>
            </a:r>
            <a:r>
              <a:rPr lang="hu-HU" sz="1600" dirty="0">
                <a:solidFill>
                  <a:schemeClr val="tx1"/>
                </a:solidFill>
              </a:rPr>
              <a:t>, miután egyeztetett az ellenfél </a:t>
            </a:r>
            <a:r>
              <a:rPr lang="hu-HU" sz="1600" dirty="0" smtClean="0">
                <a:solidFill>
                  <a:schemeClr val="tx1"/>
                </a:solidFill>
              </a:rPr>
              <a:t>sportszervezetével. </a:t>
            </a:r>
          </a:p>
          <a:p>
            <a:pPr marL="266700" indent="-174625"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endParaRPr lang="hu-HU" sz="1600" dirty="0" smtClean="0">
              <a:solidFill>
                <a:schemeClr val="tx1"/>
              </a:solidFill>
            </a:endParaRPr>
          </a:p>
          <a:p>
            <a:pPr marL="266700" indent="-174625"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1600" dirty="0" smtClean="0">
                <a:solidFill>
                  <a:schemeClr val="tx1"/>
                </a:solidFill>
              </a:rPr>
              <a:t>A kérelem csak </a:t>
            </a:r>
            <a:r>
              <a:rPr lang="hu-HU" sz="1600" b="1" dirty="0" smtClean="0">
                <a:solidFill>
                  <a:schemeClr val="tx1"/>
                </a:solidFill>
              </a:rPr>
              <a:t>az alábbi esetekben adható be</a:t>
            </a:r>
            <a:r>
              <a:rPr lang="hu-HU" sz="1600" dirty="0" smtClean="0">
                <a:solidFill>
                  <a:schemeClr val="tx1"/>
                </a:solidFill>
              </a:rPr>
              <a:t>:</a:t>
            </a:r>
          </a:p>
          <a:p>
            <a:pPr marL="804863" indent="-285750">
              <a:buClr>
                <a:srgbClr val="9BBB59"/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chemeClr val="tx1"/>
                </a:solidFill>
              </a:rPr>
              <a:t>rendkívül </a:t>
            </a:r>
            <a:r>
              <a:rPr lang="hu-HU" sz="1600" dirty="0" smtClean="0">
                <a:solidFill>
                  <a:schemeClr val="tx1"/>
                </a:solidFill>
              </a:rPr>
              <a:t>indokolt-, illetve kényszerkörülmény </a:t>
            </a:r>
            <a:r>
              <a:rPr lang="hu-HU" sz="1600" dirty="0">
                <a:solidFill>
                  <a:schemeClr val="tx1"/>
                </a:solidFill>
              </a:rPr>
              <a:t>(pl</a:t>
            </a:r>
            <a:r>
              <a:rPr lang="hu-HU" sz="1600" dirty="0" smtClean="0">
                <a:solidFill>
                  <a:schemeClr val="tx1"/>
                </a:solidFill>
              </a:rPr>
              <a:t>. természeti </a:t>
            </a:r>
            <a:r>
              <a:rPr lang="hu-HU" sz="1600" dirty="0">
                <a:solidFill>
                  <a:schemeClr val="tx1"/>
                </a:solidFill>
              </a:rPr>
              <a:t>katasztrófa</a:t>
            </a:r>
            <a:r>
              <a:rPr lang="hu-HU" sz="1600" dirty="0" smtClean="0">
                <a:solidFill>
                  <a:schemeClr val="tx1"/>
                </a:solidFill>
              </a:rPr>
              <a:t>);</a:t>
            </a:r>
            <a:endParaRPr lang="hu-HU" sz="1600" dirty="0">
              <a:solidFill>
                <a:schemeClr val="tx1"/>
              </a:solidFill>
            </a:endParaRPr>
          </a:p>
          <a:p>
            <a:pPr marL="804863" indent="-285750">
              <a:buClr>
                <a:srgbClr val="9BBB59"/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chemeClr val="tx1"/>
                </a:solidFill>
              </a:rPr>
              <a:t>sportszervezet csapatából legalább három labdarúgó tagja a magyar felnőtt, vagy adott korosztályos nemzeti </a:t>
            </a:r>
            <a:r>
              <a:rPr lang="hu-HU" sz="1600" dirty="0" smtClean="0">
                <a:solidFill>
                  <a:schemeClr val="tx1"/>
                </a:solidFill>
              </a:rPr>
              <a:t>válogatottnak és a halasztani kívánt mérkőzés legalább 8 nap múlva esedékes.</a:t>
            </a:r>
          </a:p>
          <a:p>
            <a:pPr marL="804863" indent="-285750">
              <a:buClr>
                <a:srgbClr val="9BBB59"/>
              </a:buClr>
              <a:buSzPct val="100000"/>
              <a:buFont typeface="Arial" panose="020B0604020202020204" pitchFamily="34" charset="0"/>
              <a:buChar char="•"/>
            </a:pPr>
            <a:endParaRPr lang="hu-HU" sz="1600" dirty="0">
              <a:solidFill>
                <a:schemeClr val="tx1"/>
              </a:solidFill>
            </a:endParaRPr>
          </a:p>
          <a:p>
            <a:pPr marL="266700" indent="-174625"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1600" dirty="0" smtClean="0">
                <a:solidFill>
                  <a:schemeClr val="tx1"/>
                </a:solidFill>
              </a:rPr>
              <a:t>Amennyiben a </a:t>
            </a:r>
            <a:r>
              <a:rPr lang="hu-HU" sz="1600" dirty="0">
                <a:solidFill>
                  <a:schemeClr val="tx1"/>
                </a:solidFill>
              </a:rPr>
              <a:t>sorsolás szerinti időpontot megelőzően </a:t>
            </a:r>
            <a:r>
              <a:rPr lang="hu-HU" sz="1600" b="1" dirty="0">
                <a:solidFill>
                  <a:schemeClr val="tx1"/>
                </a:solidFill>
              </a:rPr>
              <a:t>legalább 15 nappal előbb </a:t>
            </a:r>
            <a:r>
              <a:rPr lang="hu-HU" sz="1600" dirty="0">
                <a:solidFill>
                  <a:schemeClr val="tx1"/>
                </a:solidFill>
              </a:rPr>
              <a:t>kérte a </a:t>
            </a:r>
            <a:r>
              <a:rPr lang="hu-HU" sz="1600" dirty="0" smtClean="0">
                <a:solidFill>
                  <a:schemeClr val="tx1"/>
                </a:solidFill>
              </a:rPr>
              <a:t>sportszervezet a módosítási kérelem </a:t>
            </a:r>
            <a:r>
              <a:rPr lang="hu-HU" sz="1600" b="1" dirty="0" smtClean="0">
                <a:solidFill>
                  <a:schemeClr val="tx1"/>
                </a:solidFill>
              </a:rPr>
              <a:t>díjtalan</a:t>
            </a:r>
            <a:r>
              <a:rPr lang="hu-HU" sz="1600" dirty="0" smtClean="0">
                <a:solidFill>
                  <a:schemeClr val="tx1"/>
                </a:solidFill>
              </a:rPr>
              <a:t>.</a:t>
            </a:r>
            <a:endParaRPr lang="hu-HU" sz="1600" dirty="0">
              <a:solidFill>
                <a:schemeClr val="tx1"/>
              </a:solidFill>
            </a:endParaRPr>
          </a:p>
          <a:p>
            <a:pPr marL="266700" indent="-174625"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endParaRPr lang="hu-HU" sz="1600" dirty="0" smtClean="0">
              <a:solidFill>
                <a:schemeClr val="tx1"/>
              </a:solidFill>
            </a:endParaRPr>
          </a:p>
          <a:p>
            <a:pPr marL="266700" indent="-174625"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1600" dirty="0" smtClean="0">
                <a:solidFill>
                  <a:schemeClr val="tx1"/>
                </a:solidFill>
              </a:rPr>
              <a:t>A </a:t>
            </a:r>
            <a:r>
              <a:rPr lang="hu-HU" sz="1600" b="1" dirty="0" smtClean="0">
                <a:solidFill>
                  <a:schemeClr val="tx1"/>
                </a:solidFill>
              </a:rPr>
              <a:t>15 napon belül beérkező kérelem díjköteles</a:t>
            </a:r>
            <a:r>
              <a:rPr lang="hu-HU" sz="1600" dirty="0" smtClean="0">
                <a:solidFill>
                  <a:schemeClr val="tx1"/>
                </a:solidFill>
              </a:rPr>
              <a:t>. A díj mértékét az </a:t>
            </a:r>
            <a:r>
              <a:rPr lang="hu-HU" sz="1600" dirty="0">
                <a:solidFill>
                  <a:schemeClr val="tx1"/>
                </a:solidFill>
              </a:rPr>
              <a:t>MLSZ Elnöksége által elfogadott hatályos </a:t>
            </a:r>
            <a:r>
              <a:rPr lang="hu-HU" sz="1600" b="1" dirty="0" smtClean="0">
                <a:solidFill>
                  <a:schemeClr val="tx1"/>
                </a:solidFill>
              </a:rPr>
              <a:t>Díjfizetési Rend </a:t>
            </a:r>
            <a:r>
              <a:rPr lang="hu-HU" sz="1600" dirty="0" smtClean="0">
                <a:solidFill>
                  <a:schemeClr val="tx1"/>
                </a:solidFill>
              </a:rPr>
              <a:t>tartalmazza</a:t>
            </a:r>
            <a:r>
              <a:rPr lang="hu-HU" sz="1600" b="1" dirty="0" smtClean="0">
                <a:solidFill>
                  <a:schemeClr val="tx1"/>
                </a:solidFill>
              </a:rPr>
              <a:t>.</a:t>
            </a:r>
            <a:endParaRPr lang="hu-HU" sz="1600" dirty="0">
              <a:solidFill>
                <a:schemeClr val="tx1"/>
              </a:solidFill>
            </a:endParaRPr>
          </a:p>
          <a:p>
            <a:pPr marL="266700" indent="-174625"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endParaRPr lang="hu-HU" sz="1600" dirty="0">
              <a:solidFill>
                <a:schemeClr val="tx1"/>
              </a:solidFill>
            </a:endParaRPr>
          </a:p>
        </p:txBody>
      </p:sp>
      <p:cxnSp>
        <p:nvCxnSpPr>
          <p:cNvPr id="14" name="Egyenes összekötő 13"/>
          <p:cNvCxnSpPr/>
          <p:nvPr/>
        </p:nvCxnSpPr>
        <p:spPr>
          <a:xfrm>
            <a:off x="5220072" y="742660"/>
            <a:ext cx="3923928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Csoportba foglalás 10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16" name="Téglalap 15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>
                  <a:solidFill>
                    <a:schemeClr val="tx1"/>
                  </a:solidFill>
                </a:rPr>
                <a:t>Bevezetés a modul használatához:</a:t>
              </a:r>
            </a:p>
          </p:txBody>
        </p:sp>
        <p:sp>
          <p:nvSpPr>
            <p:cNvPr id="17" name="Derékszögű háromszög 16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18" name="Téglalap 17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Játékosok</a:t>
            </a:r>
          </a:p>
        </p:txBody>
      </p:sp>
      <p:sp>
        <p:nvSpPr>
          <p:cNvPr id="19" name="Téglalap 18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</a:p>
        </p:txBody>
      </p:sp>
      <p:sp>
        <p:nvSpPr>
          <p:cNvPr id="21" name="Téglalap 20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>
                <a:solidFill>
                  <a:schemeClr val="tx1"/>
                </a:solidFill>
              </a:rPr>
              <a:t>Versenyeztetés</a:t>
            </a:r>
          </a:p>
        </p:txBody>
      </p:sp>
      <p:sp>
        <p:nvSpPr>
          <p:cNvPr id="22" name="Téglalap 21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1.1.</a:t>
            </a:r>
          </a:p>
        </p:txBody>
      </p:sp>
      <p:sp>
        <p:nvSpPr>
          <p:cNvPr id="23" name="Téglalap 22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1.2.</a:t>
            </a:r>
          </a:p>
        </p:txBody>
      </p:sp>
      <p:sp>
        <p:nvSpPr>
          <p:cNvPr id="24" name="Téglalap 23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25" name="Téglalap 24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9" name="Picture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24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40874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68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46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79018" y="44624"/>
            <a:ext cx="4629086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 smtClean="0">
                <a:solidFill>
                  <a:srgbClr val="9BBB59"/>
                </a:solidFill>
              </a:rPr>
              <a:t>2.1. A „versenynaptár” Almodul alatt </a:t>
            </a:r>
            <a:r>
              <a:rPr lang="hu-HU" sz="2000" cap="all" dirty="0">
                <a:solidFill>
                  <a:srgbClr val="9BBB59"/>
                </a:solidFill>
              </a:rPr>
              <a:t>az alábbi funkciók érhetők el</a:t>
            </a:r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5508104" y="742660"/>
            <a:ext cx="3635896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ábláza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90129"/>
              </p:ext>
            </p:extLst>
          </p:nvPr>
        </p:nvGraphicFramePr>
        <p:xfrm>
          <a:off x="4601141" y="1653852"/>
          <a:ext cx="4471359" cy="423909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38400"/>
                <a:gridCol w="1072619"/>
                <a:gridCol w="3060340"/>
              </a:tblGrid>
              <a:tr h="3058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Funkció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egnevezése</a:t>
                      </a:r>
                      <a:endParaRPr lang="hu-H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Funkció </a:t>
                      </a:r>
                      <a:br>
                        <a:rPr lang="hu-HU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rövid leírása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2823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1.</a:t>
                      </a:r>
                      <a:endParaRPr lang="hu-HU" sz="12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Mérkőzés módosítási kérelem </a:t>
                      </a:r>
                      <a:endParaRPr lang="hu-HU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megfelelő jogosultsággal rendelkező ügyintéző itt adhat be mérkőzésmódosítási kérelmet.</a:t>
                      </a:r>
                      <a:endParaRPr lang="hu-HU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823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2.</a:t>
                      </a:r>
                      <a:endParaRPr lang="hu-HU" sz="12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Kérelem véleményezés</a:t>
                      </a:r>
                      <a:endParaRPr lang="hu-HU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megfelelő jogosultsággal rendelkező ügyintéző itt véleményezheti a beadott kérelmeket.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2933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3.</a:t>
                      </a:r>
                      <a:endParaRPr lang="hu-HU" sz="12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Összeállítás</a:t>
                      </a:r>
                      <a:endParaRPr lang="hu-HU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megfelelő jogosultsággal rendelkező ügyintéző itt adhatja meg a kiválasztott mérkőzés kezdő és csere játékosait, valamint a kispadon és kiegészítő kispadon ülő stábtagokat.</a:t>
                      </a:r>
                      <a:endParaRPr lang="hu-HU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2933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4.</a:t>
                      </a:r>
                      <a:endParaRPr lang="hu-HU" sz="12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Naptár nézet</a:t>
                      </a:r>
                      <a:endParaRPr lang="hu-HU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megfelelő jogosultsággal rendelkező ügyintézőnek itt van lehetősége a hozzájuk tartozó versenynaptárak letöltésére.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05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5.</a:t>
                      </a:r>
                    </a:p>
                    <a:p>
                      <a:pPr algn="ctr"/>
                      <a:endParaRPr lang="hu-HU" sz="12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Sportorvosi ellenőrzés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megfelelő jogosultsággal rendelkező ügyintéző itt juthat információhoz egy adott mérkőzéshez kapcsolódó játékosainak sportorvosi adatairól.</a:t>
                      </a:r>
                      <a:endParaRPr lang="hu-HU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églalap 13"/>
          <p:cNvSpPr/>
          <p:nvPr/>
        </p:nvSpPr>
        <p:spPr>
          <a:xfrm>
            <a:off x="71501" y="1653851"/>
            <a:ext cx="4392488" cy="42259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48" name="Téglalap 47"/>
          <p:cNvSpPr/>
          <p:nvPr/>
        </p:nvSpPr>
        <p:spPr>
          <a:xfrm>
            <a:off x="71501" y="6093296"/>
            <a:ext cx="9000999" cy="36004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A megfelelő jogosultsággal rendelkező ügyintézőnek, a kezelni kívánt adatok eléréshez kötelező használnia a szűrés funkciót „Sportágra”, „Évadra”, a versenyt szervező „Megyére” és a „Versenyre”. Adott mérkőzés opcionálisan, egy listából választható ki. </a:t>
            </a:r>
            <a:endParaRPr lang="hu-HU" sz="1200" dirty="0">
              <a:solidFill>
                <a:schemeClr val="tx1"/>
              </a:solidFill>
            </a:endParaRPr>
          </a:p>
        </p:txBody>
      </p:sp>
      <p:grpSp>
        <p:nvGrpSpPr>
          <p:cNvPr id="27" name="Csoportba foglalás 26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28" name="Téglalap 27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 smtClean="0">
                  <a:solidFill>
                    <a:schemeClr val="tx1"/>
                  </a:solidFill>
                </a:rPr>
                <a:t>Az almodulhoz tartozó </a:t>
              </a:r>
              <a:r>
                <a:rPr lang="hu-HU" sz="1600" b="1" dirty="0">
                  <a:solidFill>
                    <a:schemeClr val="tx1"/>
                  </a:solidFill>
                </a:rPr>
                <a:t/>
              </a:r>
              <a:br>
                <a:rPr lang="hu-HU" sz="1600" b="1" dirty="0">
                  <a:solidFill>
                    <a:schemeClr val="tx1"/>
                  </a:solidFill>
                </a:rPr>
              </a:br>
              <a:r>
                <a:rPr lang="hu-HU" sz="1600" b="1" dirty="0">
                  <a:solidFill>
                    <a:schemeClr val="tx1"/>
                  </a:solidFill>
                </a:rPr>
                <a:t>legfőbb funkciók:</a:t>
              </a:r>
            </a:p>
          </p:txBody>
        </p:sp>
        <p:sp>
          <p:nvSpPr>
            <p:cNvPr id="29" name="Derékszögű háromszög 28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15" name="Téglalap 14"/>
          <p:cNvSpPr/>
          <p:nvPr/>
        </p:nvSpPr>
        <p:spPr>
          <a:xfrm>
            <a:off x="5149590" y="742660"/>
            <a:ext cx="3985778" cy="503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00" dirty="0" smtClean="0">
                <a:solidFill>
                  <a:schemeClr val="tx1"/>
                </a:solidFill>
              </a:rPr>
              <a:t>„Adatmező” szintű – részletesebb – információhoz a képernyő jobb felső sarkában található „info” gombbal juthat a felhasználó.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4788024" y="832502"/>
            <a:ext cx="324000" cy="324000"/>
          </a:xfrm>
          <a:prstGeom prst="ellipse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i</a:t>
            </a:r>
            <a:endParaRPr lang="hu-HU" sz="2400" b="1" dirty="0"/>
          </a:p>
        </p:txBody>
      </p:sp>
      <p:sp>
        <p:nvSpPr>
          <p:cNvPr id="20" name="Téglalap 19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Játékosok</a:t>
            </a:r>
          </a:p>
        </p:txBody>
      </p:sp>
      <p:sp>
        <p:nvSpPr>
          <p:cNvPr id="21" name="Téglalap 20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</a:p>
        </p:txBody>
      </p:sp>
      <p:sp>
        <p:nvSpPr>
          <p:cNvPr id="22" name="Téglalap 21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>
                <a:solidFill>
                  <a:schemeClr val="tx1"/>
                </a:solidFill>
              </a:rPr>
              <a:t>Versenyeztetés</a:t>
            </a:r>
          </a:p>
        </p:txBody>
      </p:sp>
      <p:sp>
        <p:nvSpPr>
          <p:cNvPr id="24" name="Téglalap 23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1.1.</a:t>
            </a:r>
          </a:p>
        </p:txBody>
      </p:sp>
      <p:sp>
        <p:nvSpPr>
          <p:cNvPr id="25" name="Téglalap 24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1.2.</a:t>
            </a:r>
          </a:p>
        </p:txBody>
      </p:sp>
      <p:sp>
        <p:nvSpPr>
          <p:cNvPr id="26" name="Téglalap 25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30" name="Téglalap 29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59" name="Picture 4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2" y="2686708"/>
            <a:ext cx="421588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85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fld id="{6C83D040-832C-4D2F-B606-A4C92D36BE78}" type="slidenum">
              <a:rPr lang="hu-HU" smtClean="0"/>
              <a:pPr/>
              <a:t>47</a:t>
            </a:fld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5" name="Téglalap 44"/>
          <p:cNvSpPr/>
          <p:nvPr/>
        </p:nvSpPr>
        <p:spPr>
          <a:xfrm>
            <a:off x="202818" y="2480010"/>
            <a:ext cx="519486" cy="5532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1.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46" name="Téglalap 45"/>
          <p:cNvSpPr/>
          <p:nvPr/>
        </p:nvSpPr>
        <p:spPr>
          <a:xfrm>
            <a:off x="798254" y="2480010"/>
            <a:ext cx="6883400" cy="5532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2550"/>
            <a:r>
              <a:rPr lang="hu-HU" sz="1200" dirty="0" smtClean="0">
                <a:solidFill>
                  <a:schemeClr val="tx1"/>
                </a:solidFill>
              </a:rPr>
              <a:t>A mérkőzés módosítási kérelem benyújtásához a sportszervezetnek meg kell adnia az Integrált Futball Alkalmazásban a megfelelő jogosultsággal bíró sportszervezeti kapcsolattartót.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47" name="Téglalap 46"/>
          <p:cNvSpPr/>
          <p:nvPr/>
        </p:nvSpPr>
        <p:spPr>
          <a:xfrm>
            <a:off x="7757603" y="2480010"/>
            <a:ext cx="1183580" cy="5532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  <a:hlinkClick r:id="rId2" action="ppaction://hlinksldjump"/>
              </a:rPr>
              <a:t>Kapcsolattartók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48" name="Téglalap 47"/>
          <p:cNvSpPr/>
          <p:nvPr/>
        </p:nvSpPr>
        <p:spPr>
          <a:xfrm>
            <a:off x="202818" y="1844824"/>
            <a:ext cx="519486" cy="5532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b="1" cap="all" dirty="0">
                <a:solidFill>
                  <a:schemeClr val="tx1"/>
                </a:solidFill>
              </a:rPr>
              <a:t>#</a:t>
            </a:r>
          </a:p>
        </p:txBody>
      </p:sp>
      <p:sp>
        <p:nvSpPr>
          <p:cNvPr id="49" name="Téglalap 48"/>
          <p:cNvSpPr/>
          <p:nvPr/>
        </p:nvSpPr>
        <p:spPr>
          <a:xfrm>
            <a:off x="798254" y="1844824"/>
            <a:ext cx="6883400" cy="5532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2550"/>
            <a:r>
              <a:rPr lang="hu-HU" sz="1200" b="1" dirty="0" smtClean="0">
                <a:solidFill>
                  <a:schemeClr val="tx1"/>
                </a:solidFill>
              </a:rPr>
              <a:t>A MÉRKŐZÉS MÓDOSÍTÁSI KÉRELEM </a:t>
            </a:r>
            <a:r>
              <a:rPr lang="hu-HU" sz="1200" b="1" cap="all" dirty="0" smtClean="0">
                <a:solidFill>
                  <a:schemeClr val="tx1"/>
                </a:solidFill>
              </a:rPr>
              <a:t>benyújtásának </a:t>
            </a:r>
            <a:r>
              <a:rPr lang="hu-HU" sz="1200" b="1" cap="all" dirty="0">
                <a:solidFill>
                  <a:schemeClr val="tx1"/>
                </a:solidFill>
              </a:rPr>
              <a:t>előfeltételei</a:t>
            </a:r>
          </a:p>
        </p:txBody>
      </p:sp>
      <p:sp>
        <p:nvSpPr>
          <p:cNvPr id="50" name="Téglalap 49"/>
          <p:cNvSpPr/>
          <p:nvPr/>
        </p:nvSpPr>
        <p:spPr>
          <a:xfrm>
            <a:off x="7757603" y="1844824"/>
            <a:ext cx="1183580" cy="5532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b="1" cap="all" dirty="0">
                <a:solidFill>
                  <a:schemeClr val="tx1"/>
                </a:solidFill>
              </a:rPr>
              <a:t>Bővebben</a:t>
            </a:r>
            <a:br>
              <a:rPr lang="hu-HU" sz="1200" b="1" cap="all" dirty="0">
                <a:solidFill>
                  <a:schemeClr val="tx1"/>
                </a:solidFill>
              </a:rPr>
            </a:br>
            <a:r>
              <a:rPr lang="hu-HU" sz="1200" b="1" cap="all" dirty="0">
                <a:solidFill>
                  <a:schemeClr val="tx1"/>
                </a:solidFill>
              </a:rPr>
              <a:t>megtalálható</a:t>
            </a:r>
          </a:p>
        </p:txBody>
      </p:sp>
      <p:sp>
        <p:nvSpPr>
          <p:cNvPr id="20" name="Téglalap 19"/>
          <p:cNvSpPr/>
          <p:nvPr/>
        </p:nvSpPr>
        <p:spPr>
          <a:xfrm>
            <a:off x="879018" y="44624"/>
            <a:ext cx="6933342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 smtClean="0">
                <a:solidFill>
                  <a:srgbClr val="9BBB59"/>
                </a:solidFill>
              </a:rPr>
              <a:t>2.1.1. </a:t>
            </a:r>
            <a:r>
              <a:rPr lang="hu-HU" sz="2000" cap="all" dirty="0">
                <a:solidFill>
                  <a:srgbClr val="9BBB59"/>
                </a:solidFill>
              </a:rPr>
              <a:t>A „Versenynaptár” Almodul „mérkőzésmódosítási kérelem” funkció </a:t>
            </a:r>
            <a:r>
              <a:rPr lang="hu-HU" sz="2000" cap="all" dirty="0" smtClean="0">
                <a:solidFill>
                  <a:srgbClr val="9BBB59"/>
                </a:solidFill>
              </a:rPr>
              <a:t>tartalma (1/3)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cxnSp>
        <p:nvCxnSpPr>
          <p:cNvPr id="22" name="Egyenes összekötő 21"/>
          <p:cNvCxnSpPr/>
          <p:nvPr/>
        </p:nvCxnSpPr>
        <p:spPr>
          <a:xfrm>
            <a:off x="7757603" y="742660"/>
            <a:ext cx="1386397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églalap 16"/>
          <p:cNvSpPr/>
          <p:nvPr/>
        </p:nvSpPr>
        <p:spPr>
          <a:xfrm>
            <a:off x="202818" y="3140968"/>
            <a:ext cx="8738365" cy="3347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/>
            <a:r>
              <a:rPr lang="hu-HU" sz="1200" b="1" cap="all" dirty="0" smtClean="0">
                <a:solidFill>
                  <a:schemeClr val="tx1"/>
                </a:solidFill>
              </a:rPr>
              <a:t>A </a:t>
            </a:r>
            <a:r>
              <a:rPr lang="hu-HU" sz="1200" b="1" cap="all" dirty="0">
                <a:solidFill>
                  <a:schemeClr val="tx1"/>
                </a:solidFill>
              </a:rPr>
              <a:t>kapcsolattartó felvitele, módosítása </a:t>
            </a:r>
            <a:r>
              <a:rPr lang="hu-HU" sz="1200" b="1" cap="all" dirty="0" smtClean="0">
                <a:solidFill>
                  <a:schemeClr val="tx1"/>
                </a:solidFill>
              </a:rPr>
              <a:t>során kitöltendő </a:t>
            </a:r>
            <a:r>
              <a:rPr lang="hu-HU" sz="1200" b="1" cap="all" dirty="0">
                <a:solidFill>
                  <a:schemeClr val="tx1"/>
                </a:solidFill>
              </a:rPr>
              <a:t>adatok</a:t>
            </a:r>
            <a:endParaRPr lang="hu-HU" sz="1200" b="1" cap="all" baseline="30000" dirty="0">
              <a:solidFill>
                <a:schemeClr val="tx1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202818" y="3540600"/>
            <a:ext cx="8737600" cy="19766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endParaRPr lang="hu-HU" sz="1200" dirty="0">
              <a:solidFill>
                <a:schemeClr val="tx1"/>
              </a:solidFill>
            </a:endParaRPr>
          </a:p>
        </p:txBody>
      </p:sp>
      <p:pic>
        <p:nvPicPr>
          <p:cNvPr id="32" name="Picture 3" descr="C:\Users\vpe\Desktop\pum_lock_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14" y="3720879"/>
            <a:ext cx="1584176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églalap 32"/>
          <p:cNvSpPr/>
          <p:nvPr/>
        </p:nvSpPr>
        <p:spPr>
          <a:xfrm>
            <a:off x="4536724" y="3684859"/>
            <a:ext cx="4248854" cy="1688115"/>
          </a:xfrm>
          <a:prstGeom prst="rect">
            <a:avLst/>
          </a:prstGeom>
          <a:noFill/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12900" algn="ctr"/>
            <a:r>
              <a:rPr lang="hu-HU" sz="1200" b="1" dirty="0" smtClean="0">
                <a:solidFill>
                  <a:srgbClr val="9BBB59"/>
                </a:solidFill>
              </a:rPr>
              <a:t>SZÜKSÉGES SPORTSZERVEZETI JOGOSULTSÁG BEÁLLÍTÁS(OK)</a:t>
            </a:r>
            <a:endParaRPr lang="hu-HU" sz="1200" b="1" dirty="0">
              <a:solidFill>
                <a:srgbClr val="9BBB59"/>
              </a:solidFill>
            </a:endParaRPr>
          </a:p>
        </p:txBody>
      </p:sp>
      <p:sp>
        <p:nvSpPr>
          <p:cNvPr id="34" name="Sávnyíl 33"/>
          <p:cNvSpPr/>
          <p:nvPr/>
        </p:nvSpPr>
        <p:spPr>
          <a:xfrm>
            <a:off x="6481322" y="4556784"/>
            <a:ext cx="2232248" cy="340276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Verseny ügyintéző</a:t>
            </a:r>
            <a:endParaRPr lang="hu-HU" sz="1200" dirty="0">
              <a:solidFill>
                <a:schemeClr val="tx1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3" y="3720878"/>
            <a:ext cx="38989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églalap 36"/>
          <p:cNvSpPr/>
          <p:nvPr/>
        </p:nvSpPr>
        <p:spPr>
          <a:xfrm>
            <a:off x="2290503" y="4823031"/>
            <a:ext cx="1422635" cy="163051"/>
          </a:xfrm>
          <a:prstGeom prst="rect">
            <a:avLst/>
          </a:prstGeom>
          <a:noFill/>
          <a:ln>
            <a:solidFill>
              <a:srgbClr val="9BBB5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24" name="Csoportba foglalás 23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25" name="Téglalap 24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>
                  <a:solidFill>
                    <a:schemeClr val="tx1"/>
                  </a:solidFill>
                </a:rPr>
                <a:t>A mérkőzés módosítási kérelem benyújtásának előfeltételei:</a:t>
              </a:r>
            </a:p>
          </p:txBody>
        </p:sp>
        <p:sp>
          <p:nvSpPr>
            <p:cNvPr id="26" name="Derékszögű háromszög 25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28" name="Téglalap 27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Játékosok</a:t>
            </a:r>
          </a:p>
        </p:txBody>
      </p:sp>
      <p:sp>
        <p:nvSpPr>
          <p:cNvPr id="29" name="Téglalap 28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</a:p>
        </p:txBody>
      </p:sp>
      <p:sp>
        <p:nvSpPr>
          <p:cNvPr id="30" name="Téglalap 29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>
                <a:solidFill>
                  <a:schemeClr val="tx1"/>
                </a:solidFill>
              </a:rPr>
              <a:t>Versenyeztetés</a:t>
            </a:r>
          </a:p>
        </p:txBody>
      </p:sp>
      <p:sp>
        <p:nvSpPr>
          <p:cNvPr id="36" name="Téglalap 35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1.1.</a:t>
            </a:r>
          </a:p>
        </p:txBody>
      </p:sp>
      <p:sp>
        <p:nvSpPr>
          <p:cNvPr id="38" name="Téglalap 37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1.2.</a:t>
            </a:r>
          </a:p>
        </p:txBody>
      </p:sp>
      <p:sp>
        <p:nvSpPr>
          <p:cNvPr id="39" name="Téglalap 38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40" name="Téglalap 39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églalap 41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Téglalap 42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4" name="Picture 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6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um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60193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10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um 4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0169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11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églalap 36"/>
          <p:cNvSpPr/>
          <p:nvPr/>
        </p:nvSpPr>
        <p:spPr>
          <a:xfrm>
            <a:off x="145712" y="1700808"/>
            <a:ext cx="8852576" cy="4320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fld id="{6C83D040-832C-4D2F-B606-A4C92D36BE78}" type="slidenum">
              <a:rPr lang="hu-HU" smtClean="0"/>
              <a:pPr/>
              <a:t>48</a:t>
            </a:fld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259020" y="2100023"/>
            <a:ext cx="8625960" cy="3522050"/>
            <a:chOff x="259020" y="2460063"/>
            <a:chExt cx="8625960" cy="3522050"/>
          </a:xfrm>
        </p:grpSpPr>
        <p:sp>
          <p:nvSpPr>
            <p:cNvPr id="48" name="Téglalap 47"/>
            <p:cNvSpPr/>
            <p:nvPr/>
          </p:nvSpPr>
          <p:spPr bwMode="auto">
            <a:xfrm>
              <a:off x="259020" y="2460063"/>
              <a:ext cx="937379" cy="117172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itchFamily="2" charset="2"/>
                <a:buNone/>
                <a:tabLst/>
              </a:pPr>
              <a:r>
                <a:rPr kumimoji="0" lang="hu-H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Sportszervezet</a:t>
              </a:r>
            </a:p>
          </p:txBody>
        </p:sp>
        <p:sp>
          <p:nvSpPr>
            <p:cNvPr id="49" name="Téglalap 48"/>
            <p:cNvSpPr/>
            <p:nvPr/>
          </p:nvSpPr>
          <p:spPr bwMode="auto">
            <a:xfrm>
              <a:off x="259020" y="3635226"/>
              <a:ext cx="937379" cy="117172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itchFamily="2" charset="2"/>
                <a:buNone/>
                <a:tabLst/>
              </a:pPr>
              <a:r>
                <a:rPr kumimoji="0" lang="hu-H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MLSZ / Megyei (Budapesti) Igazgatóság</a:t>
              </a:r>
            </a:p>
          </p:txBody>
        </p:sp>
        <p:sp>
          <p:nvSpPr>
            <p:cNvPr id="46" name="Téglalap 45"/>
            <p:cNvSpPr/>
            <p:nvPr/>
          </p:nvSpPr>
          <p:spPr bwMode="auto">
            <a:xfrm>
              <a:off x="1196400" y="2460063"/>
              <a:ext cx="7688580" cy="117172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itchFamily="2" charset="2"/>
                <a:buNone/>
                <a:tabLst/>
              </a:pPr>
              <a:endPara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7" name="Téglalap 46"/>
            <p:cNvSpPr/>
            <p:nvPr/>
          </p:nvSpPr>
          <p:spPr bwMode="auto">
            <a:xfrm>
              <a:off x="1196400" y="3631786"/>
              <a:ext cx="7688580" cy="117172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itchFamily="2" charset="2"/>
                <a:buNone/>
                <a:tabLst/>
              </a:pPr>
              <a:endPara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3" name="Téglalap 52"/>
            <p:cNvSpPr/>
            <p:nvPr/>
          </p:nvSpPr>
          <p:spPr bwMode="auto">
            <a:xfrm>
              <a:off x="1196400" y="4806950"/>
              <a:ext cx="7688580" cy="117172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itchFamily="2" charset="2"/>
                <a:buNone/>
                <a:tabLst/>
              </a:pPr>
              <a:endPara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4" name="Téglalap 53"/>
            <p:cNvSpPr/>
            <p:nvPr/>
          </p:nvSpPr>
          <p:spPr bwMode="auto">
            <a:xfrm>
              <a:off x="259020" y="4810390"/>
              <a:ext cx="937379" cy="117172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itchFamily="2" charset="2"/>
                <a:buNone/>
                <a:tabLst/>
              </a:pPr>
              <a:r>
                <a:rPr kumimoji="0" lang="hu-H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Rendszer-támogatás</a:t>
              </a:r>
            </a:p>
          </p:txBody>
        </p:sp>
        <p:sp>
          <p:nvSpPr>
            <p:cNvPr id="50" name="Téglalap 49"/>
            <p:cNvSpPr/>
            <p:nvPr/>
          </p:nvSpPr>
          <p:spPr bwMode="auto">
            <a:xfrm>
              <a:off x="1382401" y="2653631"/>
              <a:ext cx="1015494" cy="8592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itchFamily="2" charset="2"/>
                <a:buNone/>
                <a:tabLst/>
              </a:pPr>
              <a:r>
                <a:rPr kumimoji="0" lang="hu-H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1. Módosítási igény</a:t>
              </a:r>
              <a:r>
                <a:rPr kumimoji="0" lang="hu-HU" sz="1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benyújtása</a:t>
              </a:r>
              <a:endPara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1" name="Rombusz 50"/>
            <p:cNvSpPr/>
            <p:nvPr/>
          </p:nvSpPr>
          <p:spPr bwMode="auto">
            <a:xfrm>
              <a:off x="2397894" y="3716392"/>
              <a:ext cx="1525050" cy="953156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itchFamily="2" charset="2"/>
                <a:buNone/>
              </a:pPr>
              <a:r>
                <a:rPr lang="hu-HU" sz="1000" dirty="0">
                  <a:latin typeface="+mj-lt"/>
                </a:rPr>
                <a:t>2. </a:t>
              </a:r>
              <a:r>
                <a:rPr lang="hu-HU" sz="1000" dirty="0" smtClean="0">
                  <a:latin typeface="+mj-lt"/>
                </a:rPr>
                <a:t>Igény jóvá-hagyható?</a:t>
              </a:r>
              <a:endParaRPr lang="hu-HU" sz="1000" dirty="0">
                <a:latin typeface="+mj-lt"/>
              </a:endParaRPr>
            </a:p>
          </p:txBody>
        </p:sp>
        <p:cxnSp>
          <p:nvCxnSpPr>
            <p:cNvPr id="52" name="Szögletes összekötő 51"/>
            <p:cNvCxnSpPr>
              <a:stCxn id="50" idx="3"/>
              <a:endCxn id="51" idx="0"/>
            </p:cNvCxnSpPr>
            <p:nvPr/>
          </p:nvCxnSpPr>
          <p:spPr bwMode="auto">
            <a:xfrm>
              <a:off x="2397895" y="3083263"/>
              <a:ext cx="762524" cy="633129"/>
            </a:xfrm>
            <a:prstGeom prst="bentConnector2">
              <a:avLst/>
            </a:prstGeom>
            <a:solidFill>
              <a:schemeClr val="bg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5" name="Henger 54"/>
            <p:cNvSpPr/>
            <p:nvPr/>
          </p:nvSpPr>
          <p:spPr bwMode="auto">
            <a:xfrm>
              <a:off x="1382401" y="5075192"/>
              <a:ext cx="1015494" cy="709914"/>
            </a:xfrm>
            <a:prstGeom prst="can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itchFamily="2" charset="2"/>
                <a:buNone/>
              </a:pPr>
              <a:r>
                <a:rPr lang="hu-HU" sz="1000" dirty="0" smtClean="0">
                  <a:latin typeface="+mj-lt"/>
                </a:rPr>
                <a:t>IFA</a:t>
              </a:r>
              <a:endParaRPr lang="hu-HU" sz="1000" dirty="0">
                <a:latin typeface="+mj-lt"/>
              </a:endParaRPr>
            </a:p>
          </p:txBody>
        </p:sp>
        <p:cxnSp>
          <p:nvCxnSpPr>
            <p:cNvPr id="56" name="Egyenes összekötő nyíllal 55"/>
            <p:cNvCxnSpPr>
              <a:stCxn id="50" idx="2"/>
              <a:endCxn id="55" idx="1"/>
            </p:cNvCxnSpPr>
            <p:nvPr/>
          </p:nvCxnSpPr>
          <p:spPr bwMode="auto">
            <a:xfrm>
              <a:off x="1890147" y="3512895"/>
              <a:ext cx="0" cy="1562298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7" name="Téglalap 56"/>
            <p:cNvSpPr/>
            <p:nvPr/>
          </p:nvSpPr>
          <p:spPr bwMode="auto">
            <a:xfrm>
              <a:off x="4878042" y="3674493"/>
              <a:ext cx="1288896" cy="4686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itchFamily="2" charset="2"/>
                <a:buNone/>
                <a:tabLst/>
              </a:pPr>
              <a:r>
                <a:rPr kumimoji="0" lang="hu-H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3. Módosítási kérelem</a:t>
              </a:r>
              <a:r>
                <a:rPr kumimoji="0" lang="hu-HU" sz="1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elfogadása</a:t>
              </a:r>
              <a:endPara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8" name="Téglalap 57"/>
            <p:cNvSpPr/>
            <p:nvPr/>
          </p:nvSpPr>
          <p:spPr bwMode="auto">
            <a:xfrm>
              <a:off x="4878042" y="4242280"/>
              <a:ext cx="1288896" cy="4686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itchFamily="2" charset="2"/>
                <a:buNone/>
                <a:tabLst/>
              </a:pPr>
              <a:r>
                <a:rPr kumimoji="0" lang="hu-H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4. Módosítási</a:t>
              </a:r>
              <a:r>
                <a:rPr kumimoji="0" lang="hu-HU" sz="1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kérelem elutasítása</a:t>
              </a:r>
              <a:endPara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59" name="Szögletes összekötő 58"/>
            <p:cNvCxnSpPr>
              <a:stCxn id="51" idx="3"/>
              <a:endCxn id="57" idx="1"/>
            </p:cNvCxnSpPr>
            <p:nvPr/>
          </p:nvCxnSpPr>
          <p:spPr bwMode="auto">
            <a:xfrm flipV="1">
              <a:off x="3922944" y="3908812"/>
              <a:ext cx="955098" cy="284158"/>
            </a:xfrm>
            <a:prstGeom prst="bentConnector3">
              <a:avLst/>
            </a:prstGeom>
            <a:solidFill>
              <a:schemeClr val="bg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0" name="Szögletes összekötő 59"/>
            <p:cNvCxnSpPr>
              <a:stCxn id="51" idx="3"/>
              <a:endCxn id="58" idx="1"/>
            </p:cNvCxnSpPr>
            <p:nvPr/>
          </p:nvCxnSpPr>
          <p:spPr bwMode="auto">
            <a:xfrm>
              <a:off x="3922944" y="4192970"/>
              <a:ext cx="955098" cy="283629"/>
            </a:xfrm>
            <a:prstGeom prst="bentConnector3">
              <a:avLst/>
            </a:prstGeom>
            <a:solidFill>
              <a:schemeClr val="bg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61" name="Téglalap 60"/>
            <p:cNvSpPr/>
            <p:nvPr/>
          </p:nvSpPr>
          <p:spPr bwMode="auto">
            <a:xfrm>
              <a:off x="6602100" y="3763338"/>
              <a:ext cx="1075970" cy="8592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itchFamily="2" charset="2"/>
                <a:buNone/>
                <a:tabLst/>
              </a:pPr>
              <a:r>
                <a:rPr kumimoji="0" lang="hu-H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5. Versenyügyi határozat kihirdetése </a:t>
              </a:r>
            </a:p>
          </p:txBody>
        </p:sp>
        <p:cxnSp>
          <p:nvCxnSpPr>
            <p:cNvPr id="62" name="Szögletes összekötő 61"/>
            <p:cNvCxnSpPr>
              <a:stCxn id="58" idx="3"/>
              <a:endCxn id="61" idx="1"/>
            </p:cNvCxnSpPr>
            <p:nvPr/>
          </p:nvCxnSpPr>
          <p:spPr bwMode="auto">
            <a:xfrm flipV="1">
              <a:off x="6166938" y="4192970"/>
              <a:ext cx="435162" cy="283629"/>
            </a:xfrm>
            <a:prstGeom prst="bentConnector3">
              <a:avLst>
                <a:gd name="adj1" fmla="val 50000"/>
              </a:avLst>
            </a:prstGeom>
            <a:solidFill>
              <a:schemeClr val="bg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63" name="Ellipszis 62"/>
            <p:cNvSpPr/>
            <p:nvPr/>
          </p:nvSpPr>
          <p:spPr bwMode="auto">
            <a:xfrm>
              <a:off x="7917830" y="3997683"/>
              <a:ext cx="781149" cy="3905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itchFamily="2" charset="2"/>
                <a:buNone/>
              </a:pPr>
              <a:r>
                <a:rPr lang="hu-HU" sz="1000" dirty="0">
                  <a:latin typeface="+mj-lt"/>
                </a:rPr>
                <a:t>Vége</a:t>
              </a:r>
            </a:p>
          </p:txBody>
        </p:sp>
        <p:cxnSp>
          <p:nvCxnSpPr>
            <p:cNvPr id="64" name="Egyenes összekötő nyíllal 63"/>
            <p:cNvCxnSpPr>
              <a:stCxn id="61" idx="3"/>
              <a:endCxn id="63" idx="2"/>
            </p:cNvCxnSpPr>
            <p:nvPr/>
          </p:nvCxnSpPr>
          <p:spPr bwMode="auto">
            <a:xfrm>
              <a:off x="7678070" y="4192970"/>
              <a:ext cx="239760" cy="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5" name="Szögletes összekötő 64"/>
            <p:cNvCxnSpPr>
              <a:stCxn id="57" idx="3"/>
              <a:endCxn id="61" idx="1"/>
            </p:cNvCxnSpPr>
            <p:nvPr/>
          </p:nvCxnSpPr>
          <p:spPr bwMode="auto">
            <a:xfrm>
              <a:off x="6166938" y="3908812"/>
              <a:ext cx="435162" cy="284158"/>
            </a:xfrm>
            <a:prstGeom prst="bentConnector3">
              <a:avLst>
                <a:gd name="adj1" fmla="val 50000"/>
              </a:avLst>
            </a:prstGeom>
            <a:solidFill>
              <a:schemeClr val="bg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7" name="Egyenes összekötő nyíllal 66"/>
            <p:cNvCxnSpPr>
              <a:stCxn id="61" idx="2"/>
              <a:endCxn id="70" idx="1"/>
            </p:cNvCxnSpPr>
            <p:nvPr/>
          </p:nvCxnSpPr>
          <p:spPr bwMode="auto">
            <a:xfrm flipH="1">
              <a:off x="7139493" y="4622602"/>
              <a:ext cx="592" cy="460346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44" name="Téglalap 43"/>
            <p:cNvSpPr/>
            <p:nvPr/>
          </p:nvSpPr>
          <p:spPr bwMode="auto">
            <a:xfrm>
              <a:off x="3801766" y="3871040"/>
              <a:ext cx="587671" cy="31246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itchFamily="2" charset="2"/>
                <a:buNone/>
                <a:tabLst/>
              </a:pPr>
              <a:r>
                <a:rPr kumimoji="0" lang="hu-H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nem</a:t>
              </a:r>
            </a:p>
          </p:txBody>
        </p:sp>
        <p:sp>
          <p:nvSpPr>
            <p:cNvPr id="45" name="Téglalap 44"/>
            <p:cNvSpPr/>
            <p:nvPr/>
          </p:nvSpPr>
          <p:spPr bwMode="auto">
            <a:xfrm>
              <a:off x="3801767" y="4206652"/>
              <a:ext cx="587671" cy="31246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itchFamily="2" charset="2"/>
                <a:buNone/>
                <a:tabLst/>
              </a:pPr>
              <a:r>
                <a:rPr kumimoji="0" lang="hu-H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igen</a:t>
              </a:r>
            </a:p>
          </p:txBody>
        </p:sp>
        <p:sp>
          <p:nvSpPr>
            <p:cNvPr id="70" name="Henger 69"/>
            <p:cNvSpPr/>
            <p:nvPr/>
          </p:nvSpPr>
          <p:spPr bwMode="auto">
            <a:xfrm>
              <a:off x="6631746" y="5082948"/>
              <a:ext cx="1015494" cy="709914"/>
            </a:xfrm>
            <a:prstGeom prst="can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itchFamily="2" charset="2"/>
                <a:buNone/>
              </a:pPr>
              <a:r>
                <a:rPr lang="hu-HU" sz="1000" dirty="0" smtClean="0">
                  <a:latin typeface="+mj-lt"/>
                </a:rPr>
                <a:t>IFA</a:t>
              </a:r>
              <a:endParaRPr lang="hu-HU" sz="1000" dirty="0">
                <a:latin typeface="+mj-lt"/>
              </a:endParaRPr>
            </a:p>
          </p:txBody>
        </p:sp>
      </p:grpSp>
      <p:cxnSp>
        <p:nvCxnSpPr>
          <p:cNvPr id="38" name="Egyenes összekötő 37"/>
          <p:cNvCxnSpPr/>
          <p:nvPr/>
        </p:nvCxnSpPr>
        <p:spPr>
          <a:xfrm>
            <a:off x="7797950" y="742660"/>
            <a:ext cx="1346050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Csoportba foglalás 42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66" name="Téglalap 65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>
                  <a:solidFill>
                    <a:schemeClr val="tx1"/>
                  </a:solidFill>
                </a:rPr>
                <a:t>A mérkőzés módosítási kérelem benyújtásának folyamata (1/2):</a:t>
              </a:r>
            </a:p>
          </p:txBody>
        </p:sp>
        <p:sp>
          <p:nvSpPr>
            <p:cNvPr id="68" name="Derékszögű háromszög 67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69" name="Téglalap 68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Játékosok</a:t>
            </a:r>
          </a:p>
        </p:txBody>
      </p:sp>
      <p:sp>
        <p:nvSpPr>
          <p:cNvPr id="71" name="Téglalap 70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</a:p>
        </p:txBody>
      </p:sp>
      <p:sp>
        <p:nvSpPr>
          <p:cNvPr id="72" name="Téglalap 71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>
                <a:solidFill>
                  <a:schemeClr val="tx1"/>
                </a:solidFill>
              </a:rPr>
              <a:t>Versenyeztetés</a:t>
            </a:r>
          </a:p>
        </p:txBody>
      </p:sp>
      <p:sp>
        <p:nvSpPr>
          <p:cNvPr id="73" name="Téglalap 72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1.1.</a:t>
            </a:r>
          </a:p>
        </p:txBody>
      </p:sp>
      <p:sp>
        <p:nvSpPr>
          <p:cNvPr id="74" name="Téglalap 73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1.2.</a:t>
            </a:r>
          </a:p>
        </p:txBody>
      </p:sp>
      <p:sp>
        <p:nvSpPr>
          <p:cNvPr id="75" name="Téglalap 74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76" name="Téglalap 75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Téglalap 76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Téglalap 77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Téglalap 78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Téglalap 79"/>
          <p:cNvSpPr/>
          <p:nvPr/>
        </p:nvSpPr>
        <p:spPr>
          <a:xfrm>
            <a:off x="879018" y="44624"/>
            <a:ext cx="6933342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 smtClean="0">
                <a:solidFill>
                  <a:srgbClr val="9BBB59"/>
                </a:solidFill>
              </a:rPr>
              <a:t>2.1.1. </a:t>
            </a:r>
            <a:r>
              <a:rPr lang="hu-HU" sz="2000" cap="all" dirty="0">
                <a:solidFill>
                  <a:srgbClr val="9BBB59"/>
                </a:solidFill>
              </a:rPr>
              <a:t>A „Versenynaptár” Almodul „mérkőzésmódosítási kérelem” funkció </a:t>
            </a:r>
            <a:r>
              <a:rPr lang="hu-HU" sz="2000" cap="all" dirty="0" smtClean="0">
                <a:solidFill>
                  <a:srgbClr val="9BBB59"/>
                </a:solidFill>
              </a:rPr>
              <a:t>tartalma (2/3)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pic>
        <p:nvPicPr>
          <p:cNvPr id="81" name="Picture 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5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um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24742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16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fld id="{6C83D040-832C-4D2F-B606-A4C92D36BE78}" type="slidenum">
              <a:rPr lang="hu-HU" smtClean="0"/>
              <a:pPr/>
              <a:t>49</a:t>
            </a:fld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2" name="Egyenes összekötő 11"/>
          <p:cNvCxnSpPr/>
          <p:nvPr/>
        </p:nvCxnSpPr>
        <p:spPr>
          <a:xfrm>
            <a:off x="7524328" y="742660"/>
            <a:ext cx="1619672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Csoportba foglalás 8"/>
          <p:cNvGrpSpPr/>
          <p:nvPr/>
        </p:nvGrpSpPr>
        <p:grpSpPr>
          <a:xfrm>
            <a:off x="353064" y="2044484"/>
            <a:ext cx="374650" cy="401638"/>
            <a:chOff x="376711" y="2163266"/>
            <a:chExt cx="374650" cy="401638"/>
          </a:xfrm>
        </p:grpSpPr>
        <p:pic>
          <p:nvPicPr>
            <p:cNvPr id="13" name="Picture 4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36" y="2163373"/>
              <a:ext cx="374400" cy="401424"/>
            </a:xfrm>
            <a:prstGeom prst="rect">
              <a:avLst/>
            </a:prstGeom>
          </p:spPr>
        </p:pic>
        <p:sp>
          <p:nvSpPr>
            <p:cNvPr id="3" name="Ellipszis 2"/>
            <p:cNvSpPr/>
            <p:nvPr/>
          </p:nvSpPr>
          <p:spPr>
            <a:xfrm>
              <a:off x="376711" y="2163266"/>
              <a:ext cx="374650" cy="4016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smtClean="0">
                  <a:solidFill>
                    <a:schemeClr val="tx1"/>
                  </a:solidFill>
                </a:rPr>
                <a:t>1</a:t>
              </a:r>
              <a:endParaRPr lang="hu-HU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églalap 7"/>
          <p:cNvSpPr/>
          <p:nvPr/>
        </p:nvSpPr>
        <p:spPr>
          <a:xfrm>
            <a:off x="872869" y="1772816"/>
            <a:ext cx="7994637" cy="945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263525" indent="-171450">
              <a:buClr>
                <a:srgbClr val="9BBB59"/>
              </a:buClr>
              <a:buSzPct val="120000"/>
              <a:buFont typeface="Wingdings" panose="05000000000000000000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</a:rPr>
              <a:t>A </a:t>
            </a:r>
            <a:r>
              <a:rPr lang="hu-HU" sz="1200" dirty="0" smtClean="0">
                <a:solidFill>
                  <a:schemeClr val="tx1"/>
                </a:solidFill>
              </a:rPr>
              <a:t>mérkőzés helyszínének és/vagy időpontjának módosítási igényét az </a:t>
            </a:r>
            <a:r>
              <a:rPr lang="hu-HU" sz="1200" dirty="0">
                <a:solidFill>
                  <a:schemeClr val="tx1"/>
                </a:solidFill>
              </a:rPr>
              <a:t>MLSZ szervezeti egysége (MLSZ, vagy az illetékes megyei igazgatóság) felé kell benyújtani </a:t>
            </a:r>
            <a:r>
              <a:rPr lang="hu-HU" sz="1200" dirty="0" smtClean="0">
                <a:solidFill>
                  <a:schemeClr val="tx1"/>
                </a:solidFill>
              </a:rPr>
              <a:t>az IFA rendszeren </a:t>
            </a:r>
            <a:r>
              <a:rPr lang="hu-HU" sz="1200" dirty="0">
                <a:solidFill>
                  <a:schemeClr val="tx1"/>
                </a:solidFill>
              </a:rPr>
              <a:t>keresztül, annak megfelelően, hogy ki szervezi, bonyolítja az adott bajnokságot.</a:t>
            </a:r>
          </a:p>
          <a:p>
            <a:pPr marL="263525" indent="-171450">
              <a:buClr>
                <a:srgbClr val="9BBB59"/>
              </a:buClr>
              <a:buSzPct val="120000"/>
              <a:buFont typeface="Wingdings" panose="05000000000000000000" pitchFamily="2" charset="2"/>
              <a:buChar char="§"/>
            </a:pPr>
            <a:r>
              <a:rPr lang="hu-HU" sz="1200" dirty="0" smtClean="0">
                <a:solidFill>
                  <a:schemeClr val="tx1"/>
                </a:solidFill>
              </a:rPr>
              <a:t>A mérkőzések módosítási kérelmét </a:t>
            </a:r>
            <a:r>
              <a:rPr lang="hu-HU" sz="1200" dirty="0">
                <a:solidFill>
                  <a:schemeClr val="tx1"/>
                </a:solidFill>
              </a:rPr>
              <a:t>a sportszervezet elektronikus ügyintézője </a:t>
            </a:r>
            <a:r>
              <a:rPr lang="hu-HU" sz="1200" dirty="0" smtClean="0">
                <a:solidFill>
                  <a:schemeClr val="tx1"/>
                </a:solidFill>
              </a:rPr>
              <a:t>az IFA rendszeren </a:t>
            </a:r>
            <a:r>
              <a:rPr lang="hu-HU" sz="1200" dirty="0">
                <a:solidFill>
                  <a:schemeClr val="tx1"/>
                </a:solidFill>
              </a:rPr>
              <a:t>keresztül köteles benyújtani az MLSZ vagy az illetékes megyei igazgatóság felé</a:t>
            </a:r>
            <a:r>
              <a:rPr lang="hu-HU" sz="1200" dirty="0" smtClean="0">
                <a:solidFill>
                  <a:schemeClr val="tx1"/>
                </a:solidFill>
              </a:rPr>
              <a:t>.</a:t>
            </a:r>
            <a:endParaRPr lang="hu-HU" sz="1200" dirty="0">
              <a:solidFill>
                <a:schemeClr val="tx1"/>
              </a:solidFill>
            </a:endParaRPr>
          </a:p>
        </p:txBody>
      </p:sp>
      <p:grpSp>
        <p:nvGrpSpPr>
          <p:cNvPr id="21" name="Csoportba foglalás 20"/>
          <p:cNvGrpSpPr/>
          <p:nvPr/>
        </p:nvGrpSpPr>
        <p:grpSpPr>
          <a:xfrm>
            <a:off x="352939" y="3083582"/>
            <a:ext cx="374650" cy="401638"/>
            <a:chOff x="376711" y="2163266"/>
            <a:chExt cx="374650" cy="401638"/>
          </a:xfrm>
        </p:grpSpPr>
        <p:pic>
          <p:nvPicPr>
            <p:cNvPr id="22" name="Picture 4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36" y="2163373"/>
              <a:ext cx="374400" cy="401424"/>
            </a:xfrm>
            <a:prstGeom prst="rect">
              <a:avLst/>
            </a:prstGeom>
          </p:spPr>
        </p:pic>
        <p:sp>
          <p:nvSpPr>
            <p:cNvPr id="23" name="Ellipszis 22"/>
            <p:cNvSpPr/>
            <p:nvPr/>
          </p:nvSpPr>
          <p:spPr>
            <a:xfrm>
              <a:off x="376711" y="2163266"/>
              <a:ext cx="374650" cy="4016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smtClean="0">
                  <a:solidFill>
                    <a:schemeClr val="tx1"/>
                  </a:solidFill>
                </a:rPr>
                <a:t>2</a:t>
              </a:r>
              <a:endParaRPr lang="hu-HU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Téglalap 23"/>
          <p:cNvSpPr/>
          <p:nvPr/>
        </p:nvSpPr>
        <p:spPr>
          <a:xfrm>
            <a:off x="872869" y="2949966"/>
            <a:ext cx="7994637" cy="668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263525" indent="-171450">
              <a:buClr>
                <a:srgbClr val="9BBB59"/>
              </a:buClr>
              <a:buSzPct val="120000"/>
              <a:buFont typeface="Wingdings" panose="05000000000000000000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</a:rPr>
              <a:t>Az IFA rendszerbe </a:t>
            </a:r>
            <a:r>
              <a:rPr lang="hu-HU" sz="1200" dirty="0" smtClean="0">
                <a:solidFill>
                  <a:schemeClr val="tx1"/>
                </a:solidFill>
              </a:rPr>
              <a:t>feltöltött kérelem alapján </a:t>
            </a:r>
            <a:r>
              <a:rPr lang="hu-HU" sz="1200" dirty="0">
                <a:solidFill>
                  <a:schemeClr val="tx1"/>
                </a:solidFill>
              </a:rPr>
              <a:t>az MLSZ szervezeti egysége (MLSZ, vagy az illetékes megyei igazgatóság</a:t>
            </a:r>
            <a:r>
              <a:rPr lang="hu-HU" sz="1200" dirty="0" smtClean="0">
                <a:solidFill>
                  <a:schemeClr val="tx1"/>
                </a:solidFill>
              </a:rPr>
              <a:t>) versenyügyi eljárás keretében dönt a </a:t>
            </a:r>
            <a:r>
              <a:rPr lang="hu-HU" sz="1200" dirty="0">
                <a:solidFill>
                  <a:schemeClr val="tx1"/>
                </a:solidFill>
              </a:rPr>
              <a:t>sportszervezet által benyújtott </a:t>
            </a:r>
            <a:r>
              <a:rPr lang="hu-HU" sz="1200" dirty="0" smtClean="0">
                <a:solidFill>
                  <a:schemeClr val="tx1"/>
                </a:solidFill>
              </a:rPr>
              <a:t>módosítási igény elfogadásáról / elutasításáról.</a:t>
            </a:r>
            <a:endParaRPr lang="hu-HU" sz="1200" dirty="0">
              <a:solidFill>
                <a:schemeClr val="tx1"/>
              </a:solidFill>
            </a:endParaRPr>
          </a:p>
        </p:txBody>
      </p:sp>
      <p:grpSp>
        <p:nvGrpSpPr>
          <p:cNvPr id="25" name="Csoportba foglalás 24"/>
          <p:cNvGrpSpPr/>
          <p:nvPr/>
        </p:nvGrpSpPr>
        <p:grpSpPr>
          <a:xfrm>
            <a:off x="352939" y="4010017"/>
            <a:ext cx="374650" cy="401638"/>
            <a:chOff x="376711" y="2163266"/>
            <a:chExt cx="374650" cy="401638"/>
          </a:xfrm>
        </p:grpSpPr>
        <p:pic>
          <p:nvPicPr>
            <p:cNvPr id="26" name="Picture 4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36" y="2163373"/>
              <a:ext cx="374400" cy="401424"/>
            </a:xfrm>
            <a:prstGeom prst="rect">
              <a:avLst/>
            </a:prstGeom>
          </p:spPr>
        </p:pic>
        <p:sp>
          <p:nvSpPr>
            <p:cNvPr id="27" name="Ellipszis 26"/>
            <p:cNvSpPr/>
            <p:nvPr/>
          </p:nvSpPr>
          <p:spPr>
            <a:xfrm>
              <a:off x="376711" y="2163266"/>
              <a:ext cx="374650" cy="4016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smtClean="0">
                  <a:solidFill>
                    <a:schemeClr val="tx1"/>
                  </a:solidFill>
                </a:rPr>
                <a:t>3</a:t>
              </a:r>
              <a:endParaRPr lang="hu-HU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églalap 27"/>
          <p:cNvSpPr/>
          <p:nvPr/>
        </p:nvSpPr>
        <p:spPr>
          <a:xfrm>
            <a:off x="872869" y="3850796"/>
            <a:ext cx="7994637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263525" indent="-171450">
              <a:buClr>
                <a:srgbClr val="9BBB59"/>
              </a:buClr>
              <a:buSzPct val="120000"/>
              <a:buFont typeface="Wingdings" panose="05000000000000000000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</a:rPr>
              <a:t>A mérkőzés napjának elhalasztását, kisorsolt idejének módosítását kizárólag az a Versenybizottság engedélyezheti, amelyik azt a bajnokságot rendezi, amelyben a változtatást kérő csapat </a:t>
            </a:r>
            <a:r>
              <a:rPr lang="hu-HU" sz="1200" dirty="0" smtClean="0">
                <a:solidFill>
                  <a:schemeClr val="tx1"/>
                </a:solidFill>
              </a:rPr>
              <a:t>játszik.</a:t>
            </a:r>
            <a:endParaRPr lang="hu-HU" sz="1200" dirty="0">
              <a:solidFill>
                <a:schemeClr val="tx1"/>
              </a:solidFill>
            </a:endParaRPr>
          </a:p>
        </p:txBody>
      </p:sp>
      <p:grpSp>
        <p:nvGrpSpPr>
          <p:cNvPr id="29" name="Csoportba foglalás 28"/>
          <p:cNvGrpSpPr/>
          <p:nvPr/>
        </p:nvGrpSpPr>
        <p:grpSpPr>
          <a:xfrm>
            <a:off x="352939" y="4969659"/>
            <a:ext cx="374650" cy="401638"/>
            <a:chOff x="376711" y="2163266"/>
            <a:chExt cx="374650" cy="401638"/>
          </a:xfrm>
        </p:grpSpPr>
        <p:pic>
          <p:nvPicPr>
            <p:cNvPr id="30" name="Picture 4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36" y="2163373"/>
              <a:ext cx="374400" cy="401424"/>
            </a:xfrm>
            <a:prstGeom prst="rect">
              <a:avLst/>
            </a:prstGeom>
          </p:spPr>
        </p:pic>
        <p:sp>
          <p:nvSpPr>
            <p:cNvPr id="31" name="Ellipszis 30"/>
            <p:cNvSpPr/>
            <p:nvPr/>
          </p:nvSpPr>
          <p:spPr>
            <a:xfrm>
              <a:off x="376711" y="2163266"/>
              <a:ext cx="374650" cy="4016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smtClean="0">
                  <a:solidFill>
                    <a:schemeClr val="tx1"/>
                  </a:solidFill>
                </a:rPr>
                <a:t>4</a:t>
              </a:r>
              <a:endParaRPr lang="hu-HU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Téglalap 31"/>
          <p:cNvSpPr/>
          <p:nvPr/>
        </p:nvSpPr>
        <p:spPr>
          <a:xfrm>
            <a:off x="872869" y="4802836"/>
            <a:ext cx="7994637" cy="735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263525" indent="-171450">
              <a:buClr>
                <a:srgbClr val="9BBB59"/>
              </a:buClr>
              <a:buSzPct val="120000"/>
              <a:buFont typeface="Wingdings" panose="05000000000000000000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</a:rPr>
              <a:t>Amennyiben a bizottság a beadványt elutasítja, akkor a kisorsolt mérkőzésre a két </a:t>
            </a:r>
            <a:r>
              <a:rPr lang="hu-HU" sz="1200" dirty="0" smtClean="0">
                <a:solidFill>
                  <a:schemeClr val="tx1"/>
                </a:solidFill>
              </a:rPr>
              <a:t>csapatnak az eredeti időpontban és helyszínen </a:t>
            </a:r>
            <a:r>
              <a:rPr lang="hu-HU" sz="1200" dirty="0">
                <a:solidFill>
                  <a:schemeClr val="tx1"/>
                </a:solidFill>
              </a:rPr>
              <a:t>ki kell állnia, és a mérkőzés megrendezéséről a játékvezető és a mérkőzésen jelenlévő szövetségi ellenőr dönt. </a:t>
            </a:r>
            <a:r>
              <a:rPr lang="hu-HU" sz="1200" dirty="0" smtClean="0">
                <a:solidFill>
                  <a:schemeClr val="tx1"/>
                </a:solidFill>
              </a:rPr>
              <a:t>Elutasítás </a:t>
            </a:r>
            <a:r>
              <a:rPr lang="hu-HU" sz="1200" dirty="0">
                <a:solidFill>
                  <a:schemeClr val="tx1"/>
                </a:solidFill>
              </a:rPr>
              <a:t>esetén fellebbezésnek helye nincs</a:t>
            </a:r>
            <a:r>
              <a:rPr lang="hu-HU" sz="1200" dirty="0" smtClean="0">
                <a:solidFill>
                  <a:schemeClr val="tx1"/>
                </a:solidFill>
              </a:rPr>
              <a:t>.</a:t>
            </a:r>
            <a:endParaRPr lang="hu-HU" sz="1200" dirty="0">
              <a:solidFill>
                <a:schemeClr val="tx1"/>
              </a:solidFill>
            </a:endParaRPr>
          </a:p>
        </p:txBody>
      </p:sp>
      <p:grpSp>
        <p:nvGrpSpPr>
          <p:cNvPr id="33" name="Csoportba foglalás 32"/>
          <p:cNvGrpSpPr/>
          <p:nvPr/>
        </p:nvGrpSpPr>
        <p:grpSpPr>
          <a:xfrm>
            <a:off x="352814" y="5774066"/>
            <a:ext cx="374650" cy="401638"/>
            <a:chOff x="376711" y="2163266"/>
            <a:chExt cx="374650" cy="401638"/>
          </a:xfrm>
        </p:grpSpPr>
        <p:pic>
          <p:nvPicPr>
            <p:cNvPr id="34" name="Picture 4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36" y="2163373"/>
              <a:ext cx="374400" cy="401424"/>
            </a:xfrm>
            <a:prstGeom prst="rect">
              <a:avLst/>
            </a:prstGeom>
          </p:spPr>
        </p:pic>
        <p:sp>
          <p:nvSpPr>
            <p:cNvPr id="35" name="Ellipszis 34"/>
            <p:cNvSpPr/>
            <p:nvPr/>
          </p:nvSpPr>
          <p:spPr>
            <a:xfrm>
              <a:off x="376711" y="2163266"/>
              <a:ext cx="374650" cy="4016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smtClean="0">
                  <a:solidFill>
                    <a:schemeClr val="tx1"/>
                  </a:solidFill>
                </a:rPr>
                <a:t>5</a:t>
              </a:r>
              <a:endParaRPr lang="hu-HU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Téglalap 35"/>
          <p:cNvSpPr/>
          <p:nvPr/>
        </p:nvSpPr>
        <p:spPr>
          <a:xfrm>
            <a:off x="872869" y="5640450"/>
            <a:ext cx="7994637" cy="668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263525" indent="-171450">
              <a:buClr>
                <a:srgbClr val="9BBB59"/>
              </a:buClr>
              <a:buSzPct val="120000"/>
              <a:buFont typeface="Wingdings" panose="05000000000000000000" pitchFamily="2" charset="2"/>
              <a:buChar char="§"/>
            </a:pPr>
            <a:r>
              <a:rPr lang="hu-HU" sz="1200" dirty="0" smtClean="0">
                <a:solidFill>
                  <a:schemeClr val="tx1"/>
                </a:solidFill>
              </a:rPr>
              <a:t>A versenyügyi </a:t>
            </a:r>
            <a:r>
              <a:rPr lang="hu-HU" sz="1200" dirty="0">
                <a:solidFill>
                  <a:schemeClr val="tx1"/>
                </a:solidFill>
              </a:rPr>
              <a:t>határozatot a jelenlévőkkel kihirdetés, a távollévőkkel pedig posta, fax, a mindenkor hatályos ügyviteli rendszer, vagy e-mail útján történő kézbesítéssel kell közölni.</a:t>
            </a:r>
          </a:p>
        </p:txBody>
      </p:sp>
      <p:cxnSp>
        <p:nvCxnSpPr>
          <p:cNvPr id="37" name="Egyenes összekötő 36"/>
          <p:cNvCxnSpPr/>
          <p:nvPr/>
        </p:nvCxnSpPr>
        <p:spPr>
          <a:xfrm>
            <a:off x="276494" y="2820337"/>
            <a:ext cx="8532000" cy="2729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/>
          <p:nvPr/>
        </p:nvCxnSpPr>
        <p:spPr>
          <a:xfrm>
            <a:off x="276494" y="3721167"/>
            <a:ext cx="8532000" cy="2729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>
            <a:off x="276494" y="4673207"/>
            <a:ext cx="8532000" cy="2729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/>
          <p:nvPr/>
        </p:nvCxnSpPr>
        <p:spPr>
          <a:xfrm>
            <a:off x="276494" y="5575636"/>
            <a:ext cx="8532000" cy="2729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44"/>
          <p:cNvSpPr/>
          <p:nvPr/>
        </p:nvSpPr>
        <p:spPr>
          <a:xfrm>
            <a:off x="879018" y="44624"/>
            <a:ext cx="6645310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 smtClean="0">
                <a:solidFill>
                  <a:srgbClr val="9BBB59"/>
                </a:solidFill>
              </a:rPr>
              <a:t>2.1.1. </a:t>
            </a:r>
            <a:r>
              <a:rPr lang="hu-HU" sz="2000" cap="all" dirty="0">
                <a:solidFill>
                  <a:srgbClr val="9BBB59"/>
                </a:solidFill>
              </a:rPr>
              <a:t>A „Versenynaptár” </a:t>
            </a:r>
            <a:r>
              <a:rPr lang="hu-HU" sz="2000" cap="all" dirty="0" smtClean="0">
                <a:solidFill>
                  <a:srgbClr val="9BBB59"/>
                </a:solidFill>
              </a:rPr>
              <a:t>Almodul „mérkőzésmódosítási </a:t>
            </a:r>
            <a:r>
              <a:rPr lang="hu-HU" sz="2000" cap="all" dirty="0">
                <a:solidFill>
                  <a:srgbClr val="9BBB59"/>
                </a:solidFill>
              </a:rPr>
              <a:t>kérelem” </a:t>
            </a:r>
            <a:r>
              <a:rPr lang="hu-HU" sz="2000" cap="all" dirty="0" smtClean="0">
                <a:solidFill>
                  <a:srgbClr val="9BBB59"/>
                </a:solidFill>
              </a:rPr>
              <a:t>funkció tartalma (3/</a:t>
            </a:r>
            <a:r>
              <a:rPr lang="hu-HU" sz="2000" cap="all" dirty="0" err="1" smtClean="0">
                <a:solidFill>
                  <a:srgbClr val="9BBB59"/>
                </a:solidFill>
              </a:rPr>
              <a:t>3</a:t>
            </a:r>
            <a:r>
              <a:rPr lang="hu-HU" sz="2000" cap="all" dirty="0">
                <a:solidFill>
                  <a:srgbClr val="9BBB59"/>
                </a:solidFill>
              </a:rPr>
              <a:t>)</a:t>
            </a:r>
          </a:p>
        </p:txBody>
      </p:sp>
      <p:grpSp>
        <p:nvGrpSpPr>
          <p:cNvPr id="41" name="Csoportba foglalás 40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46" name="Téglalap 45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>
                  <a:solidFill>
                    <a:schemeClr val="tx1"/>
                  </a:solidFill>
                </a:rPr>
                <a:t>A mérkőzés módosítási kérelem benyújtásának folyamata </a:t>
              </a:r>
              <a:r>
                <a:rPr lang="hu-HU" sz="1600" b="1" dirty="0" smtClean="0">
                  <a:solidFill>
                    <a:schemeClr val="tx1"/>
                  </a:solidFill>
                </a:rPr>
                <a:t>(2/2</a:t>
              </a:r>
              <a:r>
                <a:rPr lang="hu-HU" sz="1600" b="1" dirty="0">
                  <a:solidFill>
                    <a:schemeClr val="tx1"/>
                  </a:solidFill>
                </a:rPr>
                <a:t>):</a:t>
              </a:r>
            </a:p>
          </p:txBody>
        </p:sp>
        <p:sp>
          <p:nvSpPr>
            <p:cNvPr id="47" name="Derékszögű háromszög 46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48" name="Téglalap 47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Játékosok</a:t>
            </a:r>
          </a:p>
        </p:txBody>
      </p:sp>
      <p:sp>
        <p:nvSpPr>
          <p:cNvPr id="49" name="Téglalap 48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</a:p>
        </p:txBody>
      </p:sp>
      <p:sp>
        <p:nvSpPr>
          <p:cNvPr id="50" name="Téglalap 49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>
                <a:solidFill>
                  <a:schemeClr val="tx1"/>
                </a:solidFill>
              </a:rPr>
              <a:t>Versenyeztetés</a:t>
            </a:r>
          </a:p>
        </p:txBody>
      </p:sp>
      <p:sp>
        <p:nvSpPr>
          <p:cNvPr id="51" name="Téglalap 50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1.1.</a:t>
            </a:r>
          </a:p>
        </p:txBody>
      </p:sp>
      <p:sp>
        <p:nvSpPr>
          <p:cNvPr id="52" name="Téglalap 51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1.2.</a:t>
            </a:r>
          </a:p>
        </p:txBody>
      </p:sp>
      <p:sp>
        <p:nvSpPr>
          <p:cNvPr id="53" name="Téglalap 52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54" name="Téglalap 53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Téglalap 54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Téglalap 55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Téglalap 56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8" name="Picture 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91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ktum 3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93142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5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églalap 39"/>
          <p:cNvSpPr/>
          <p:nvPr/>
        </p:nvSpPr>
        <p:spPr>
          <a:xfrm>
            <a:off x="251520" y="188640"/>
            <a:ext cx="1749686" cy="6264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5</a:t>
            </a:fld>
            <a:endParaRPr lang="hu-HU" dirty="0"/>
          </a:p>
        </p:txBody>
      </p:sp>
      <p:sp>
        <p:nvSpPr>
          <p:cNvPr id="18" name="Téglalap 17"/>
          <p:cNvSpPr/>
          <p:nvPr/>
        </p:nvSpPr>
        <p:spPr>
          <a:xfrm rot="5400000">
            <a:off x="1979712" y="-137419"/>
            <a:ext cx="5184576" cy="75648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9" name="Egyenes összekötő 18"/>
          <p:cNvCxnSpPr>
            <a:stCxn id="18" idx="1"/>
            <a:endCxn id="18" idx="3"/>
          </p:cNvCxnSpPr>
          <p:nvPr/>
        </p:nvCxnSpPr>
        <p:spPr>
          <a:xfrm rot="5400000">
            <a:off x="1979712" y="3645024"/>
            <a:ext cx="5184576" cy="0"/>
          </a:xfrm>
          <a:prstGeom prst="lin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Ellipszis 19"/>
          <p:cNvSpPr/>
          <p:nvPr/>
        </p:nvSpPr>
        <p:spPr>
          <a:xfrm rot="5400000">
            <a:off x="3492000" y="2532664"/>
            <a:ext cx="2160000" cy="2224719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20"/>
          <p:cNvSpPr/>
          <p:nvPr/>
        </p:nvSpPr>
        <p:spPr>
          <a:xfrm rot="5400000">
            <a:off x="4464000" y="3533788"/>
            <a:ext cx="216000" cy="22247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 rot="5400000">
            <a:off x="6179963" y="3155531"/>
            <a:ext cx="3369974" cy="9789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 rot="5400000">
            <a:off x="-405937" y="3155531"/>
            <a:ext cx="3369974" cy="9789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zis 23"/>
          <p:cNvSpPr/>
          <p:nvPr/>
        </p:nvSpPr>
        <p:spPr>
          <a:xfrm rot="5400000">
            <a:off x="1414489" y="3578282"/>
            <a:ext cx="129600" cy="13348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 rot="5400000">
            <a:off x="280984" y="3425938"/>
            <a:ext cx="1468963" cy="4381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 25"/>
          <p:cNvSpPr/>
          <p:nvPr/>
        </p:nvSpPr>
        <p:spPr>
          <a:xfrm rot="5400000">
            <a:off x="7400875" y="3425938"/>
            <a:ext cx="1468963" cy="4381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Ellipszis 26"/>
          <p:cNvSpPr/>
          <p:nvPr/>
        </p:nvSpPr>
        <p:spPr>
          <a:xfrm rot="5400000">
            <a:off x="7599911" y="3578282"/>
            <a:ext cx="129600" cy="13348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/>
          <p:cNvSpPr/>
          <p:nvPr/>
        </p:nvSpPr>
        <p:spPr>
          <a:xfrm rot="5400000">
            <a:off x="7708960" y="3556025"/>
            <a:ext cx="1468963" cy="177997"/>
          </a:xfrm>
          <a:prstGeom prst="rect">
            <a:avLst/>
          </a:prstGeom>
          <a:pattFill prst="openDmnd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/>
          <p:cNvSpPr/>
          <p:nvPr/>
        </p:nvSpPr>
        <p:spPr>
          <a:xfrm rot="5400000">
            <a:off x="-33923" y="3556025"/>
            <a:ext cx="1468963" cy="177997"/>
          </a:xfrm>
          <a:prstGeom prst="rect">
            <a:avLst/>
          </a:prstGeom>
          <a:pattFill prst="openDmnd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églalap 30"/>
          <p:cNvSpPr/>
          <p:nvPr/>
        </p:nvSpPr>
        <p:spPr>
          <a:xfrm>
            <a:off x="2001206" y="1124744"/>
            <a:ext cx="6134149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600" b="1" cap="all" dirty="0" smtClean="0">
                <a:solidFill>
                  <a:srgbClr val="9BBB59"/>
                </a:solidFill>
              </a:rPr>
              <a:t>Sportszervezetek menüpont</a:t>
            </a:r>
            <a:endParaRPr lang="hu-HU" sz="4000" cap="all" dirty="0" smtClean="0">
              <a:solidFill>
                <a:srgbClr val="9BBB59"/>
              </a:solidFill>
            </a:endParaRPr>
          </a:p>
        </p:txBody>
      </p:sp>
      <p:sp>
        <p:nvSpPr>
          <p:cNvPr id="41" name="Romboid 40"/>
          <p:cNvSpPr/>
          <p:nvPr/>
        </p:nvSpPr>
        <p:spPr>
          <a:xfrm>
            <a:off x="789185" y="332656"/>
            <a:ext cx="7565630" cy="576064"/>
          </a:xfrm>
          <a:prstGeom prst="parallelogram">
            <a:avLst>
              <a:gd name="adj" fmla="val 20040"/>
            </a:avLst>
          </a:prstGeom>
          <a:solidFill>
            <a:schemeClr val="bg1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cap="all" dirty="0">
                <a:solidFill>
                  <a:srgbClr val="9BBB59"/>
                </a:solidFill>
              </a:rPr>
              <a:t>a megfelelő jogosultságok </a:t>
            </a:r>
            <a:r>
              <a:rPr lang="hu-HU" sz="1600" cap="all" dirty="0" smtClean="0">
                <a:solidFill>
                  <a:srgbClr val="9BBB59"/>
                </a:solidFill>
              </a:rPr>
              <a:t>mellett </a:t>
            </a:r>
            <a:r>
              <a:rPr lang="hu-HU" sz="1600" cap="all" dirty="0">
                <a:solidFill>
                  <a:srgbClr val="9BBB59"/>
                </a:solidFill>
              </a:rPr>
              <a:t>a sportszervezetek ügyintézői végeznek el benne feladatokat</a:t>
            </a:r>
            <a:endParaRPr lang="hu-HU" sz="3600" cap="all" dirty="0">
              <a:solidFill>
                <a:srgbClr val="9BBB59"/>
              </a:solidFill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3858408" y="5229200"/>
            <a:ext cx="4969530" cy="403225"/>
          </a:xfrm>
          <a:prstGeom prst="roundRect">
            <a:avLst/>
          </a:prstGeom>
          <a:solidFill>
            <a:srgbClr val="D7E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/>
            <a:r>
              <a:rPr lang="hu-HU" sz="1200" b="1" dirty="0">
                <a:solidFill>
                  <a:schemeClr val="tx1"/>
                </a:solidFill>
              </a:rPr>
              <a:t>MLSZ / megyei felhasználók használják a modult?</a:t>
            </a:r>
          </a:p>
        </p:txBody>
      </p:sp>
      <p:sp>
        <p:nvSpPr>
          <p:cNvPr id="45" name="Lekerekített téglalap 44"/>
          <p:cNvSpPr/>
          <p:nvPr/>
        </p:nvSpPr>
        <p:spPr>
          <a:xfrm>
            <a:off x="3858408" y="5681612"/>
            <a:ext cx="4968875" cy="403225"/>
          </a:xfrm>
          <a:prstGeom prst="roundRect">
            <a:avLst/>
          </a:prstGeom>
          <a:solidFill>
            <a:srgbClr val="D7E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/>
            <a:r>
              <a:rPr lang="hu-HU" sz="1200" b="1" dirty="0">
                <a:solidFill>
                  <a:schemeClr val="tx1"/>
                </a:solidFill>
              </a:rPr>
              <a:t>Sportszervezetek felhasználói használják a modult?</a:t>
            </a:r>
          </a:p>
        </p:txBody>
      </p:sp>
      <p:pic>
        <p:nvPicPr>
          <p:cNvPr id="141315" name="Picture 3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t="22957" r="19149" b="41211"/>
          <a:stretch/>
        </p:blipFill>
        <p:spPr bwMode="auto">
          <a:xfrm>
            <a:off x="8172400" y="5589240"/>
            <a:ext cx="874712" cy="5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6" name="Picture 4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9" t="26533" r="30387" b="39931"/>
          <a:stretch/>
        </p:blipFill>
        <p:spPr bwMode="auto">
          <a:xfrm>
            <a:off x="8361213" y="5186176"/>
            <a:ext cx="466725" cy="50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39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fld id="{6C83D040-832C-4D2F-B606-A4C92D36BE78}" type="slidenum">
              <a:rPr lang="hu-HU" smtClean="0"/>
              <a:pPr/>
              <a:t>50</a:t>
            </a:fld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Téglalap 19"/>
          <p:cNvSpPr/>
          <p:nvPr/>
        </p:nvSpPr>
        <p:spPr>
          <a:xfrm>
            <a:off x="879018" y="44624"/>
            <a:ext cx="4701094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 smtClean="0">
                <a:solidFill>
                  <a:srgbClr val="9BBB59"/>
                </a:solidFill>
              </a:rPr>
              <a:t>2.1.2. </a:t>
            </a:r>
            <a:r>
              <a:rPr lang="hu-HU" sz="2000" cap="all" dirty="0">
                <a:solidFill>
                  <a:srgbClr val="9BBB59"/>
                </a:solidFill>
              </a:rPr>
              <a:t>A „Versenynaptár” Almodul </a:t>
            </a:r>
            <a:r>
              <a:rPr lang="hu-HU" sz="2000" cap="all" dirty="0" smtClean="0">
                <a:solidFill>
                  <a:srgbClr val="9BBB59"/>
                </a:solidFill>
              </a:rPr>
              <a:t/>
            </a:r>
            <a:br>
              <a:rPr lang="hu-HU" sz="2000" cap="all" dirty="0" smtClean="0">
                <a:solidFill>
                  <a:srgbClr val="9BBB59"/>
                </a:solidFill>
              </a:rPr>
            </a:br>
            <a:r>
              <a:rPr lang="hu-HU" sz="2000" cap="all" dirty="0" smtClean="0">
                <a:solidFill>
                  <a:srgbClr val="9BBB59"/>
                </a:solidFill>
              </a:rPr>
              <a:t>„összeállítás” Funkció </a:t>
            </a:r>
            <a:r>
              <a:rPr lang="hu-HU" sz="2000" cap="all" dirty="0">
                <a:solidFill>
                  <a:srgbClr val="9BBB59"/>
                </a:solidFill>
              </a:rPr>
              <a:t>tartalma </a:t>
            </a:r>
            <a:r>
              <a:rPr lang="hu-HU" sz="2000" cap="all" dirty="0" smtClean="0">
                <a:solidFill>
                  <a:srgbClr val="9BBB59"/>
                </a:solidFill>
              </a:rPr>
              <a:t>(1/3)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cxnSp>
        <p:nvCxnSpPr>
          <p:cNvPr id="21" name="Egyenes összekötő 20"/>
          <p:cNvCxnSpPr/>
          <p:nvPr/>
        </p:nvCxnSpPr>
        <p:spPr>
          <a:xfrm>
            <a:off x="5508104" y="742660"/>
            <a:ext cx="3635896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Csoportba foglalás 28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30" name="Téglalap 29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>
                  <a:solidFill>
                    <a:schemeClr val="tx1"/>
                  </a:solidFill>
                </a:rPr>
                <a:t>Az összeállítás rögzítésének előfeltételei:</a:t>
              </a:r>
            </a:p>
          </p:txBody>
        </p:sp>
        <p:sp>
          <p:nvSpPr>
            <p:cNvPr id="31" name="Derékszögű háromszög 30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32" name="Téglalap 31"/>
          <p:cNvSpPr/>
          <p:nvPr/>
        </p:nvSpPr>
        <p:spPr>
          <a:xfrm>
            <a:off x="202818" y="2480010"/>
            <a:ext cx="519486" cy="5532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1.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798254" y="2480010"/>
            <a:ext cx="6883400" cy="5532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2550"/>
            <a:r>
              <a:rPr lang="hu-HU" sz="1200" dirty="0" smtClean="0">
                <a:solidFill>
                  <a:schemeClr val="tx1"/>
                </a:solidFill>
              </a:rPr>
              <a:t>A mérkőzéseken résztvevő sportszervezetek összeállításának rögzítéséhez a sportszervezetnek meg kell adnia az Integrált Futball Alkalmazásban a megfelelő jogosultsággal bíró sportszervezeti kapcsolattartót.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7757603" y="2480010"/>
            <a:ext cx="1183580" cy="5532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  <a:hlinkClick r:id="rId2" action="ppaction://hlinksldjump"/>
              </a:rPr>
              <a:t>Kapcsolattartók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202818" y="1844824"/>
            <a:ext cx="519486" cy="5532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b="1" cap="all" dirty="0">
                <a:solidFill>
                  <a:schemeClr val="tx1"/>
                </a:solidFill>
              </a:rPr>
              <a:t>#</a:t>
            </a:r>
          </a:p>
        </p:txBody>
      </p:sp>
      <p:sp>
        <p:nvSpPr>
          <p:cNvPr id="36" name="Téglalap 35"/>
          <p:cNvSpPr/>
          <p:nvPr/>
        </p:nvSpPr>
        <p:spPr>
          <a:xfrm>
            <a:off x="798254" y="1844824"/>
            <a:ext cx="6883400" cy="5532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2550"/>
            <a:r>
              <a:rPr lang="hu-HU" sz="1200" b="1" dirty="0" smtClean="0">
                <a:solidFill>
                  <a:schemeClr val="tx1"/>
                </a:solidFill>
              </a:rPr>
              <a:t>AZ ÖSSZEÁLLÍTÁSOK RÖGZÍTÉSÉNEK </a:t>
            </a:r>
            <a:r>
              <a:rPr lang="hu-HU" sz="1200" b="1" cap="all" dirty="0" smtClean="0">
                <a:solidFill>
                  <a:schemeClr val="tx1"/>
                </a:solidFill>
              </a:rPr>
              <a:t>előfeltételei</a:t>
            </a:r>
            <a:endParaRPr lang="hu-HU" sz="1200" b="1" cap="all" dirty="0">
              <a:solidFill>
                <a:schemeClr val="tx1"/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7757603" y="1844824"/>
            <a:ext cx="1183580" cy="5532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b="1" cap="all" dirty="0">
                <a:solidFill>
                  <a:schemeClr val="tx1"/>
                </a:solidFill>
              </a:rPr>
              <a:t>Bővebben</a:t>
            </a:r>
            <a:br>
              <a:rPr lang="hu-HU" sz="1200" b="1" cap="all" dirty="0">
                <a:solidFill>
                  <a:schemeClr val="tx1"/>
                </a:solidFill>
              </a:rPr>
            </a:br>
            <a:r>
              <a:rPr lang="hu-HU" sz="1200" b="1" cap="all" dirty="0">
                <a:solidFill>
                  <a:schemeClr val="tx1"/>
                </a:solidFill>
              </a:rPr>
              <a:t>megtalálható</a:t>
            </a:r>
          </a:p>
        </p:txBody>
      </p:sp>
      <p:sp>
        <p:nvSpPr>
          <p:cNvPr id="38" name="Téglalap 37"/>
          <p:cNvSpPr/>
          <p:nvPr/>
        </p:nvSpPr>
        <p:spPr>
          <a:xfrm>
            <a:off x="202818" y="3140968"/>
            <a:ext cx="8738365" cy="3347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/>
            <a:r>
              <a:rPr lang="hu-HU" sz="1200" b="1" cap="all" dirty="0" smtClean="0">
                <a:solidFill>
                  <a:schemeClr val="tx1"/>
                </a:solidFill>
              </a:rPr>
              <a:t>A </a:t>
            </a:r>
            <a:r>
              <a:rPr lang="hu-HU" sz="1200" b="1" cap="all" dirty="0">
                <a:solidFill>
                  <a:schemeClr val="tx1"/>
                </a:solidFill>
              </a:rPr>
              <a:t>kapcsolattartó felvitele, módosítása </a:t>
            </a:r>
            <a:r>
              <a:rPr lang="hu-HU" sz="1200" b="1" cap="all" dirty="0" smtClean="0">
                <a:solidFill>
                  <a:schemeClr val="tx1"/>
                </a:solidFill>
              </a:rPr>
              <a:t>során kitöltendő </a:t>
            </a:r>
            <a:r>
              <a:rPr lang="hu-HU" sz="1200" b="1" cap="all" dirty="0">
                <a:solidFill>
                  <a:schemeClr val="tx1"/>
                </a:solidFill>
              </a:rPr>
              <a:t>adatok</a:t>
            </a:r>
            <a:endParaRPr lang="hu-HU" sz="1200" b="1" cap="all" baseline="30000" dirty="0">
              <a:solidFill>
                <a:schemeClr val="tx1"/>
              </a:solidFill>
            </a:endParaRPr>
          </a:p>
        </p:txBody>
      </p:sp>
      <p:sp>
        <p:nvSpPr>
          <p:cNvPr id="39" name="Téglalap 38"/>
          <p:cNvSpPr/>
          <p:nvPr/>
        </p:nvSpPr>
        <p:spPr>
          <a:xfrm>
            <a:off x="202818" y="3540600"/>
            <a:ext cx="8737600" cy="19766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endParaRPr lang="hu-HU" sz="1200" dirty="0">
              <a:solidFill>
                <a:schemeClr val="tx1"/>
              </a:solidFill>
            </a:endParaRPr>
          </a:p>
        </p:txBody>
      </p:sp>
      <p:pic>
        <p:nvPicPr>
          <p:cNvPr id="40" name="Picture 3" descr="C:\Users\vpe\Desktop\pum_lock_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14" y="3720879"/>
            <a:ext cx="1584176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églalap 40"/>
          <p:cNvSpPr/>
          <p:nvPr/>
        </p:nvSpPr>
        <p:spPr>
          <a:xfrm>
            <a:off x="4536724" y="3684859"/>
            <a:ext cx="4248854" cy="1688115"/>
          </a:xfrm>
          <a:prstGeom prst="rect">
            <a:avLst/>
          </a:prstGeom>
          <a:noFill/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12900" algn="ctr"/>
            <a:r>
              <a:rPr lang="hu-HU" sz="1200" b="1" dirty="0" smtClean="0">
                <a:solidFill>
                  <a:srgbClr val="9BBB59"/>
                </a:solidFill>
              </a:rPr>
              <a:t>SZÜKSÉGES SPORTSZERVEZETI JOGOSULTSÁG BEÁLLÍTÁS(OK)</a:t>
            </a:r>
            <a:endParaRPr lang="hu-HU" sz="1200" b="1" dirty="0">
              <a:solidFill>
                <a:srgbClr val="9BBB59"/>
              </a:solidFill>
            </a:endParaRPr>
          </a:p>
        </p:txBody>
      </p:sp>
      <p:sp>
        <p:nvSpPr>
          <p:cNvPr id="42" name="Sávnyíl 41"/>
          <p:cNvSpPr/>
          <p:nvPr/>
        </p:nvSpPr>
        <p:spPr>
          <a:xfrm>
            <a:off x="6481322" y="4556784"/>
            <a:ext cx="2232248" cy="340276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Verseny ügyintéző</a:t>
            </a:r>
            <a:endParaRPr lang="hu-HU" sz="1200" dirty="0">
              <a:solidFill>
                <a:schemeClr val="tx1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3" y="3720878"/>
            <a:ext cx="38989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églalap 43"/>
          <p:cNvSpPr/>
          <p:nvPr/>
        </p:nvSpPr>
        <p:spPr>
          <a:xfrm>
            <a:off x="2290503" y="4823031"/>
            <a:ext cx="1422635" cy="163051"/>
          </a:xfrm>
          <a:prstGeom prst="rect">
            <a:avLst/>
          </a:prstGeom>
          <a:noFill/>
          <a:ln>
            <a:solidFill>
              <a:srgbClr val="9BBB5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2" name="Téglalap 51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Játékosok</a:t>
            </a:r>
          </a:p>
        </p:txBody>
      </p:sp>
      <p:sp>
        <p:nvSpPr>
          <p:cNvPr id="53" name="Téglalap 52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</a:p>
        </p:txBody>
      </p:sp>
      <p:sp>
        <p:nvSpPr>
          <p:cNvPr id="54" name="Téglalap 53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>
                <a:solidFill>
                  <a:schemeClr val="tx1"/>
                </a:solidFill>
              </a:rPr>
              <a:t>Versenyeztetés</a:t>
            </a:r>
          </a:p>
        </p:txBody>
      </p:sp>
      <p:sp>
        <p:nvSpPr>
          <p:cNvPr id="55" name="Téglalap 54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1.1.</a:t>
            </a:r>
          </a:p>
        </p:txBody>
      </p:sp>
      <p:sp>
        <p:nvSpPr>
          <p:cNvPr id="56" name="Téglalap 55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1.2.</a:t>
            </a:r>
          </a:p>
        </p:txBody>
      </p:sp>
      <p:sp>
        <p:nvSpPr>
          <p:cNvPr id="57" name="Téglalap 56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58" name="Téglalap 57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Téglalap 58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Téglalap 59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églalap 60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5" name="Picture 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0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um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26476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40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51</a:t>
            </a:fld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3" name="Téglalap 72"/>
          <p:cNvSpPr/>
          <p:nvPr/>
        </p:nvSpPr>
        <p:spPr>
          <a:xfrm>
            <a:off x="299614" y="4149080"/>
            <a:ext cx="8484854" cy="1876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285750" lvl="0" indent="-193675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A feltöltött összeállítás a versenyjegyzőkönyv részét képezi. A versenyjegyzőkönyvet a </a:t>
            </a:r>
            <a:r>
              <a:rPr lang="hu-HU" sz="1400" dirty="0">
                <a:solidFill>
                  <a:schemeClr val="tx1"/>
                </a:solidFill>
              </a:rPr>
              <a:t>hazai csapat tölti ki először, </a:t>
            </a:r>
            <a:r>
              <a:rPr lang="hu-HU" sz="1400" dirty="0" smtClean="0">
                <a:solidFill>
                  <a:schemeClr val="tx1"/>
                </a:solidFill>
              </a:rPr>
              <a:t>és legkésőbb </a:t>
            </a:r>
            <a:r>
              <a:rPr lang="hu-HU" sz="1400" b="1" dirty="0" smtClean="0">
                <a:solidFill>
                  <a:schemeClr val="tx1"/>
                </a:solidFill>
              </a:rPr>
              <a:t>50 </a:t>
            </a:r>
            <a:r>
              <a:rPr lang="hu-HU" sz="1400" b="1" dirty="0">
                <a:solidFill>
                  <a:schemeClr val="tx1"/>
                </a:solidFill>
              </a:rPr>
              <a:t>perccel a mérkőzés előtt </a:t>
            </a:r>
            <a:r>
              <a:rPr lang="hu-HU" sz="1400" dirty="0">
                <a:solidFill>
                  <a:schemeClr val="tx1"/>
                </a:solidFill>
              </a:rPr>
              <a:t>köteles a vendégcsapat rendelkezésére bocsátani, hogy </a:t>
            </a:r>
            <a:r>
              <a:rPr lang="hu-HU" sz="1400" dirty="0" smtClean="0">
                <a:solidFill>
                  <a:schemeClr val="tx1"/>
                </a:solidFill>
              </a:rPr>
              <a:t>a jegyzőkönyv – 35 perccel a mérkőzés kezdése </a:t>
            </a:r>
            <a:r>
              <a:rPr lang="hu-HU" sz="1400" dirty="0">
                <a:solidFill>
                  <a:schemeClr val="tx1"/>
                </a:solidFill>
              </a:rPr>
              <a:t>előtt – </a:t>
            </a:r>
            <a:r>
              <a:rPr lang="hu-HU" sz="1400" dirty="0" smtClean="0">
                <a:solidFill>
                  <a:schemeClr val="tx1"/>
                </a:solidFill>
              </a:rPr>
              <a:t>elkészüljön </a:t>
            </a:r>
            <a:r>
              <a:rPr lang="hu-HU" sz="1400" dirty="0">
                <a:solidFill>
                  <a:schemeClr val="tx1"/>
                </a:solidFill>
              </a:rPr>
              <a:t>és a játékvezető részére átadható legyen. </a:t>
            </a:r>
            <a:endParaRPr lang="hu-HU" sz="1400" dirty="0" smtClean="0">
              <a:solidFill>
                <a:schemeClr val="tx1"/>
              </a:solidFill>
            </a:endParaRPr>
          </a:p>
          <a:p>
            <a:pPr marL="285750" lvl="0" indent="-193675">
              <a:buClr>
                <a:srgbClr val="9BBB59"/>
              </a:buClr>
              <a:buFont typeface="Wingdings" panose="05000000000000000000" pitchFamily="2" charset="2"/>
              <a:buChar char="§"/>
            </a:pPr>
            <a:endParaRPr lang="hu-HU" sz="1400" dirty="0" smtClean="0">
              <a:solidFill>
                <a:schemeClr val="tx1"/>
              </a:solidFill>
            </a:endParaRPr>
          </a:p>
          <a:p>
            <a:pPr marL="285750" indent="-193675"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A jegyzőkönyvben megadott </a:t>
            </a:r>
            <a:r>
              <a:rPr lang="hu-HU" sz="1400" dirty="0">
                <a:solidFill>
                  <a:schemeClr val="tx1"/>
                </a:solidFill>
              </a:rPr>
              <a:t>összeállítást és stáblistát a mérkőzés után a játékvezető kiegészíti a mérkőzésen történt eseményekkel </a:t>
            </a:r>
            <a:r>
              <a:rPr lang="hu-HU" sz="1400" dirty="0" smtClean="0">
                <a:solidFill>
                  <a:schemeClr val="tx1"/>
                </a:solidFill>
              </a:rPr>
              <a:t>(pl. gólok</a:t>
            </a:r>
            <a:r>
              <a:rPr lang="hu-HU" sz="1400" dirty="0">
                <a:solidFill>
                  <a:schemeClr val="tx1"/>
                </a:solidFill>
              </a:rPr>
              <a:t>, gólszerzők, sárga- és piros </a:t>
            </a:r>
            <a:r>
              <a:rPr lang="hu-HU" sz="1400" dirty="0" smtClean="0">
                <a:solidFill>
                  <a:schemeClr val="tx1"/>
                </a:solidFill>
              </a:rPr>
              <a:t>lapok, </a:t>
            </a:r>
            <a:r>
              <a:rPr lang="hu-HU" sz="1400" dirty="0">
                <a:solidFill>
                  <a:schemeClr val="tx1"/>
                </a:solidFill>
              </a:rPr>
              <a:t>stb.), majd rögzíti </a:t>
            </a:r>
            <a:r>
              <a:rPr lang="hu-HU" sz="1400" dirty="0" smtClean="0">
                <a:solidFill>
                  <a:schemeClr val="tx1"/>
                </a:solidFill>
              </a:rPr>
              <a:t>az adatokat az </a:t>
            </a:r>
            <a:r>
              <a:rPr lang="hu-HU" sz="1400" dirty="0">
                <a:solidFill>
                  <a:schemeClr val="tx1"/>
                </a:solidFill>
              </a:rPr>
              <a:t>IFA rendszerbe. Az így készült jelentés elérhető </a:t>
            </a:r>
            <a:r>
              <a:rPr lang="hu-HU" sz="1400" dirty="0" smtClean="0">
                <a:solidFill>
                  <a:schemeClr val="tx1"/>
                </a:solidFill>
              </a:rPr>
              <a:t>a „</a:t>
            </a:r>
            <a:r>
              <a:rPr lang="hu-HU" sz="1400" dirty="0">
                <a:solidFill>
                  <a:schemeClr val="tx1"/>
                </a:solidFill>
              </a:rPr>
              <a:t>Hivatalos személyek” menüpont „Jegyzőkönyvek, jelentések” modulból nyíló„</a:t>
            </a:r>
            <a:r>
              <a:rPr lang="hu-HU" sz="1400" b="1" dirty="0">
                <a:solidFill>
                  <a:schemeClr val="tx1"/>
                </a:solidFill>
              </a:rPr>
              <a:t>On-line jegyzőkönyv” </a:t>
            </a:r>
            <a:r>
              <a:rPr lang="hu-HU" sz="1400" dirty="0">
                <a:solidFill>
                  <a:schemeClr val="tx1"/>
                </a:solidFill>
              </a:rPr>
              <a:t>téma alatt</a:t>
            </a:r>
            <a:r>
              <a:rPr lang="hu-HU" sz="1400" dirty="0" smtClean="0">
                <a:solidFill>
                  <a:schemeClr val="tx1"/>
                </a:solidFill>
              </a:rPr>
              <a:t>.</a:t>
            </a:r>
            <a:endParaRPr lang="hu-HU" sz="1400" dirty="0">
              <a:solidFill>
                <a:schemeClr val="tx1"/>
              </a:solidFill>
            </a:endParaRPr>
          </a:p>
        </p:txBody>
      </p:sp>
      <p:grpSp>
        <p:nvGrpSpPr>
          <p:cNvPr id="31" name="Csoportba foglalás 30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32" name="Téglalap 31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 smtClean="0">
                  <a:solidFill>
                    <a:schemeClr val="tx1"/>
                  </a:solidFill>
                </a:rPr>
                <a:t>Az összeállítás beadását érintő főbb tartalmak kivonata:</a:t>
              </a:r>
              <a:endParaRPr lang="hu-H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Derékszögű háromszög 32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34" name="Téglalap 33"/>
          <p:cNvSpPr/>
          <p:nvPr/>
        </p:nvSpPr>
        <p:spPr>
          <a:xfrm>
            <a:off x="299614" y="1696744"/>
            <a:ext cx="8484854" cy="2164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6700" indent="-174625"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 két sportszervezet képviselője </a:t>
            </a:r>
            <a:r>
              <a:rPr lang="hu-HU" sz="1400" b="1" dirty="0">
                <a:solidFill>
                  <a:schemeClr val="tx1"/>
                </a:solidFill>
              </a:rPr>
              <a:t>a játékosok igazoltatása előtt köteles </a:t>
            </a:r>
            <a:r>
              <a:rPr lang="hu-HU" sz="1400" dirty="0">
                <a:solidFill>
                  <a:schemeClr val="tx1"/>
                </a:solidFill>
              </a:rPr>
              <a:t>megadni: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181716" y="6037380"/>
            <a:ext cx="87805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sz="900" dirty="0" smtClean="0"/>
              <a:t>1: Az </a:t>
            </a:r>
            <a:r>
              <a:rPr lang="hu-HU" sz="900" dirty="0"/>
              <a:t>MLSZ Elnöksége által elfogadott hatályos </a:t>
            </a:r>
            <a:r>
              <a:rPr lang="hu-HU" sz="900" dirty="0" smtClean="0"/>
              <a:t>versenyszabályzatok és a mindenkor hatályos „Regisztrációs kártya kiadásával kapcsolatos szabályzat” </a:t>
            </a:r>
            <a:r>
              <a:rPr lang="hu-HU" sz="900" dirty="0"/>
              <a:t>határozzák meg, hogy a kispadon hány személy és milyen </a:t>
            </a:r>
            <a:r>
              <a:rPr lang="hu-HU" sz="900" dirty="0" smtClean="0"/>
              <a:t>minőségben tartózkodhat.</a:t>
            </a:r>
            <a:endParaRPr lang="hu-HU" sz="900" dirty="0"/>
          </a:p>
        </p:txBody>
      </p:sp>
      <p:sp>
        <p:nvSpPr>
          <p:cNvPr id="36" name="Téglalap 35"/>
          <p:cNvSpPr/>
          <p:nvPr/>
        </p:nvSpPr>
        <p:spPr>
          <a:xfrm>
            <a:off x="317512" y="2060848"/>
            <a:ext cx="4092367" cy="20874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92075"/>
            <a:r>
              <a:rPr lang="hu-HU" sz="1400" dirty="0" smtClean="0">
                <a:solidFill>
                  <a:schemeClr val="tx1"/>
                </a:solidFill>
              </a:rPr>
              <a:t>A megfelelő jogosultsággal rendelkező ügyintéző az </a:t>
            </a:r>
            <a:r>
              <a:rPr lang="hu-HU" sz="1400" dirty="0">
                <a:solidFill>
                  <a:schemeClr val="tx1"/>
                </a:solidFill>
              </a:rPr>
              <a:t>adott versenyhez megfelelő játékengedéllyel </a:t>
            </a:r>
            <a:r>
              <a:rPr lang="hu-HU" sz="1400" dirty="0" smtClean="0">
                <a:solidFill>
                  <a:schemeClr val="tx1"/>
                </a:solidFill>
              </a:rPr>
              <a:t>rendelkező </a:t>
            </a:r>
            <a:r>
              <a:rPr lang="hu-HU" sz="1400" dirty="0">
                <a:solidFill>
                  <a:schemeClr val="tx1"/>
                </a:solidFill>
              </a:rPr>
              <a:t>játékosok közül </a:t>
            </a:r>
            <a:r>
              <a:rPr lang="hu-HU" sz="1400" dirty="0" smtClean="0">
                <a:solidFill>
                  <a:schemeClr val="tx1"/>
                </a:solidFill>
              </a:rPr>
              <a:t>választhat.</a:t>
            </a:r>
            <a:r>
              <a:rPr lang="hu-HU" sz="1400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37" name="Téglalap 36"/>
          <p:cNvSpPr/>
          <p:nvPr/>
        </p:nvSpPr>
        <p:spPr>
          <a:xfrm>
            <a:off x="4733914" y="2072058"/>
            <a:ext cx="4092575" cy="20770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92075"/>
            <a:r>
              <a:rPr lang="hu-HU" sz="1400" dirty="0">
                <a:solidFill>
                  <a:schemeClr val="tx1"/>
                </a:solidFill>
              </a:rPr>
              <a:t>A megfelelő jogosultsággal rendelkező ügyintéző </a:t>
            </a:r>
            <a:r>
              <a:rPr lang="hu-HU" sz="1400" dirty="0" smtClean="0">
                <a:solidFill>
                  <a:schemeClr val="tx1"/>
                </a:solidFill>
              </a:rPr>
              <a:t>azon </a:t>
            </a:r>
            <a:r>
              <a:rPr lang="hu-HU" sz="1400" dirty="0">
                <a:solidFill>
                  <a:schemeClr val="tx1"/>
                </a:solidFill>
              </a:rPr>
              <a:t>személyek közül választhat, akik rendelkeznek: a verseny évadához, típusához, neméhez, korosztályához, az összeállítást végző sportszervezethez „kiadott” státuszú regisztrációs kártyával.</a:t>
            </a:r>
          </a:p>
        </p:txBody>
      </p:sp>
      <p:sp>
        <p:nvSpPr>
          <p:cNvPr id="38" name="Lekerekített téglalap 37"/>
          <p:cNvSpPr/>
          <p:nvPr/>
        </p:nvSpPr>
        <p:spPr bwMode="auto">
          <a:xfrm>
            <a:off x="5322416" y="3504061"/>
            <a:ext cx="1944216" cy="59889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hu-HU" sz="1400" dirty="0" smtClean="0"/>
              <a:t>Kispadon helyet foglaló hivatalos személyek:</a:t>
            </a:r>
            <a:r>
              <a:rPr lang="hu-HU" sz="1400" baseline="30000" dirty="0" smtClean="0"/>
              <a:t>1</a:t>
            </a:r>
            <a:endParaRPr kumimoji="0" lang="hu-HU" sz="1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Lekerekített téglalap 38"/>
          <p:cNvSpPr/>
          <p:nvPr/>
        </p:nvSpPr>
        <p:spPr bwMode="auto">
          <a:xfrm>
            <a:off x="7373986" y="3814951"/>
            <a:ext cx="864000" cy="288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Pozíció</a:t>
            </a:r>
          </a:p>
        </p:txBody>
      </p:sp>
      <p:sp>
        <p:nvSpPr>
          <p:cNvPr id="40" name="Lekerekített téglalap 39"/>
          <p:cNvSpPr/>
          <p:nvPr/>
        </p:nvSpPr>
        <p:spPr bwMode="auto">
          <a:xfrm>
            <a:off x="7373986" y="3504061"/>
            <a:ext cx="864000" cy="288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Név</a:t>
            </a:r>
          </a:p>
        </p:txBody>
      </p:sp>
      <p:sp>
        <p:nvSpPr>
          <p:cNvPr id="41" name="Lekerekített téglalap 40"/>
          <p:cNvSpPr/>
          <p:nvPr/>
        </p:nvSpPr>
        <p:spPr bwMode="auto">
          <a:xfrm>
            <a:off x="905910" y="3504061"/>
            <a:ext cx="1944216" cy="59889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hu-HU" sz="1400" dirty="0" smtClean="0"/>
              <a:t>Kezdő- és cserejátékosok:</a:t>
            </a:r>
            <a:endParaRPr kumimoji="0" lang="hu-HU" sz="1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Lekerekített téglalap 41"/>
          <p:cNvSpPr/>
          <p:nvPr/>
        </p:nvSpPr>
        <p:spPr bwMode="auto">
          <a:xfrm>
            <a:off x="2957480" y="3814951"/>
            <a:ext cx="864000" cy="288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Mezszám</a:t>
            </a:r>
          </a:p>
        </p:txBody>
      </p:sp>
      <p:sp>
        <p:nvSpPr>
          <p:cNvPr id="43" name="Lekerekített téglalap 42"/>
          <p:cNvSpPr/>
          <p:nvPr/>
        </p:nvSpPr>
        <p:spPr bwMode="auto">
          <a:xfrm>
            <a:off x="2957480" y="3504061"/>
            <a:ext cx="864000" cy="288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Név</a:t>
            </a:r>
          </a:p>
        </p:txBody>
      </p:sp>
      <p:cxnSp>
        <p:nvCxnSpPr>
          <p:cNvPr id="9" name="Egyenes összekötő 8"/>
          <p:cNvCxnSpPr/>
          <p:nvPr/>
        </p:nvCxnSpPr>
        <p:spPr>
          <a:xfrm>
            <a:off x="317512" y="3429000"/>
            <a:ext cx="409236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4733914" y="3429000"/>
            <a:ext cx="409236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églalap 26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Játékosok</a:t>
            </a:r>
          </a:p>
        </p:txBody>
      </p:sp>
      <p:sp>
        <p:nvSpPr>
          <p:cNvPr id="28" name="Téglalap 27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</a:p>
        </p:txBody>
      </p:sp>
      <p:sp>
        <p:nvSpPr>
          <p:cNvPr id="29" name="Téglalap 28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>
                <a:solidFill>
                  <a:schemeClr val="tx1"/>
                </a:solidFill>
              </a:rPr>
              <a:t>Versenyeztetés</a:t>
            </a:r>
          </a:p>
        </p:txBody>
      </p:sp>
      <p:sp>
        <p:nvSpPr>
          <p:cNvPr id="30" name="Téglalap 29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1.1.</a:t>
            </a:r>
          </a:p>
        </p:txBody>
      </p:sp>
      <p:sp>
        <p:nvSpPr>
          <p:cNvPr id="44" name="Téglalap 43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1.2.</a:t>
            </a:r>
          </a:p>
        </p:txBody>
      </p:sp>
      <p:sp>
        <p:nvSpPr>
          <p:cNvPr id="45" name="Téglalap 44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46" name="Téglalap 45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Téglalap 46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églalap 47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Téglalap 48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Téglalap 49"/>
          <p:cNvSpPr/>
          <p:nvPr/>
        </p:nvSpPr>
        <p:spPr>
          <a:xfrm>
            <a:off x="879018" y="44624"/>
            <a:ext cx="4701094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 smtClean="0">
                <a:solidFill>
                  <a:srgbClr val="9BBB59"/>
                </a:solidFill>
              </a:rPr>
              <a:t>2.1.2. </a:t>
            </a:r>
            <a:r>
              <a:rPr lang="hu-HU" sz="2000" cap="all" dirty="0">
                <a:solidFill>
                  <a:srgbClr val="9BBB59"/>
                </a:solidFill>
              </a:rPr>
              <a:t>A „Versenynaptár” Almodul </a:t>
            </a:r>
            <a:r>
              <a:rPr lang="hu-HU" sz="2000" cap="all" dirty="0" smtClean="0">
                <a:solidFill>
                  <a:srgbClr val="9BBB59"/>
                </a:solidFill>
              </a:rPr>
              <a:t/>
            </a:r>
            <a:br>
              <a:rPr lang="hu-HU" sz="2000" cap="all" dirty="0" smtClean="0">
                <a:solidFill>
                  <a:srgbClr val="9BBB59"/>
                </a:solidFill>
              </a:rPr>
            </a:br>
            <a:r>
              <a:rPr lang="hu-HU" sz="2000" cap="all" dirty="0" smtClean="0">
                <a:solidFill>
                  <a:srgbClr val="9BBB59"/>
                </a:solidFill>
              </a:rPr>
              <a:t>„összeállítás” Funkció </a:t>
            </a:r>
            <a:r>
              <a:rPr lang="hu-HU" sz="2000" cap="all" dirty="0">
                <a:solidFill>
                  <a:srgbClr val="9BBB59"/>
                </a:solidFill>
              </a:rPr>
              <a:t>tartalma </a:t>
            </a:r>
            <a:r>
              <a:rPr lang="hu-HU" sz="2000" cap="all" dirty="0" smtClean="0">
                <a:solidFill>
                  <a:srgbClr val="9BBB59"/>
                </a:solidFill>
              </a:rPr>
              <a:t>(2/3)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cxnSp>
        <p:nvCxnSpPr>
          <p:cNvPr id="51" name="Egyenes összekötő 50"/>
          <p:cNvCxnSpPr/>
          <p:nvPr/>
        </p:nvCxnSpPr>
        <p:spPr>
          <a:xfrm>
            <a:off x="5508104" y="742660"/>
            <a:ext cx="3635896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1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52</a:t>
            </a:fld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Téglalap 19"/>
          <p:cNvSpPr/>
          <p:nvPr/>
        </p:nvSpPr>
        <p:spPr>
          <a:xfrm>
            <a:off x="359532" y="1988840"/>
            <a:ext cx="8424936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6700" indent="-174625"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202817" y="1484784"/>
            <a:ext cx="8738365" cy="54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80975" lvl="0" indent="-180975" defTabSz="534988"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</a:rPr>
              <a:t>A </a:t>
            </a:r>
            <a:r>
              <a:rPr lang="hu-HU" sz="1400" b="1" dirty="0">
                <a:solidFill>
                  <a:schemeClr val="tx1"/>
                </a:solidFill>
              </a:rPr>
              <a:t>két csapat megfelelő jogosultsággal rendelkező ügyintézőjének kötelessége a mérkőzésjegyzőkönyv kitöltése </a:t>
            </a:r>
            <a:r>
              <a:rPr lang="hu-HU" sz="1400" dirty="0">
                <a:solidFill>
                  <a:schemeClr val="tx1"/>
                </a:solidFill>
              </a:rPr>
              <a:t>a mindenkor hatályos ügyviteli rendszerben és a versenyigazolványok leadása - a mérkőzés </a:t>
            </a:r>
            <a:r>
              <a:rPr lang="hu-HU" sz="1400" b="1" dirty="0">
                <a:solidFill>
                  <a:schemeClr val="tx1"/>
                </a:solidFill>
              </a:rPr>
              <a:t>kiírt kezdési időpontját megelőzően legalább 35 perccel</a:t>
            </a:r>
            <a:r>
              <a:rPr lang="hu-HU" sz="1400" dirty="0">
                <a:solidFill>
                  <a:schemeClr val="tx1"/>
                </a:solidFill>
              </a:rPr>
              <a:t> - annak érdekében, hogy a játékvezető a játékosok igazoltatását - a mérkőzés kiírt kezdési időpontját megelőzően legalább 25 perccel, a játékosok bemelegítésének zavartalan biztosításával - elvégezhesse, és a kitűzött kezdési időt pontosan betartsák. A fenti időpontok be nem tartása fegyelmi vétségnek minősül.</a:t>
            </a:r>
          </a:p>
          <a:p>
            <a:pPr marL="180975" indent="-180975" defTabSz="534988"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A mérkőzésjegyzőkönyvet </a:t>
            </a:r>
            <a:r>
              <a:rPr lang="hu-HU" sz="1400" b="1" dirty="0">
                <a:solidFill>
                  <a:schemeClr val="tx1"/>
                </a:solidFill>
              </a:rPr>
              <a:t>két csapat megfelelő jogosultsággal rendelkező ügyintézője a kezdő sípszót megelőzően digitálisan aláírják (jóváhagyják), </a:t>
            </a:r>
            <a:r>
              <a:rPr lang="hu-HU" sz="1400" dirty="0">
                <a:solidFill>
                  <a:schemeClr val="tx1"/>
                </a:solidFill>
              </a:rPr>
              <a:t>a mérkőzést követően a játékvezető kitölti, majd lezárja. Igény esetén a csapatok részére a mérkőzésjegyzőkönyvet kinyomtatja.</a:t>
            </a:r>
          </a:p>
          <a:p>
            <a:pPr marL="180975" lvl="0" indent="-180975" defTabSz="534988"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Ha </a:t>
            </a:r>
            <a:r>
              <a:rPr lang="hu-HU" sz="1400" dirty="0" smtClean="0">
                <a:solidFill>
                  <a:schemeClr val="tx1"/>
                </a:solidFill>
              </a:rPr>
              <a:t>az IFA rendszerben </a:t>
            </a:r>
            <a:r>
              <a:rPr lang="hu-HU" sz="1400" dirty="0">
                <a:solidFill>
                  <a:schemeClr val="tx1"/>
                </a:solidFill>
              </a:rPr>
              <a:t>a mérkőzésjegyzőkönyvvel kapcsolatban </a:t>
            </a:r>
            <a:r>
              <a:rPr lang="hu-HU" sz="1400" b="1" dirty="0">
                <a:solidFill>
                  <a:schemeClr val="tx1"/>
                </a:solidFill>
              </a:rPr>
              <a:t>adatprobléma merül fel</a:t>
            </a:r>
            <a:r>
              <a:rPr lang="hu-HU" sz="1400" dirty="0">
                <a:solidFill>
                  <a:schemeClr val="tx1"/>
                </a:solidFill>
              </a:rPr>
              <a:t>, akkor a </a:t>
            </a:r>
            <a:r>
              <a:rPr lang="hu-HU" sz="1400" b="1" dirty="0">
                <a:solidFill>
                  <a:schemeClr val="tx1"/>
                </a:solidFill>
              </a:rPr>
              <a:t>helyszínen lévő játékvezetővel kell tisztázni azt</a:t>
            </a:r>
            <a:r>
              <a:rPr lang="hu-HU" sz="1400" dirty="0">
                <a:solidFill>
                  <a:schemeClr val="tx1"/>
                </a:solidFill>
              </a:rPr>
              <a:t>, hogy név szerint ki kapott sárga lapos figyelmeztetést. Ha a játékvezető eltávozása miatt ez már nem lehetséges, akkor a versenyrendszert kiíró szövetségnél kell tisztázni a sárga lappal figyelmeztetett játékosok neveit, a mérkőzést követő 3 napon belül</a:t>
            </a:r>
            <a:r>
              <a:rPr lang="hu-HU" sz="1400" dirty="0" smtClean="0">
                <a:solidFill>
                  <a:schemeClr val="tx1"/>
                </a:solidFill>
              </a:rPr>
              <a:t>.</a:t>
            </a:r>
          </a:p>
          <a:p>
            <a:pPr marL="180975" lvl="0" indent="-180975" defTabSz="534988"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endParaRPr lang="hu-HU" sz="1400" b="1" dirty="0" smtClean="0">
              <a:solidFill>
                <a:schemeClr val="tx1"/>
              </a:solidFill>
            </a:endParaRPr>
          </a:p>
          <a:p>
            <a:pPr marL="266700" indent="-174625"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endParaRPr lang="hu-HU" sz="1400" dirty="0" smtClean="0">
              <a:solidFill>
                <a:schemeClr val="tx1"/>
              </a:solidFill>
            </a:endParaRPr>
          </a:p>
        </p:txBody>
      </p:sp>
      <p:grpSp>
        <p:nvGrpSpPr>
          <p:cNvPr id="21" name="Csoportba foglalás 20"/>
          <p:cNvGrpSpPr/>
          <p:nvPr/>
        </p:nvGrpSpPr>
        <p:grpSpPr>
          <a:xfrm>
            <a:off x="0" y="775370"/>
            <a:ext cx="3568367" cy="648072"/>
            <a:chOff x="392464" y="2996952"/>
            <a:chExt cx="3568367" cy="648072"/>
          </a:xfrm>
        </p:grpSpPr>
        <p:sp>
          <p:nvSpPr>
            <p:cNvPr id="22" name="Téglalap 21"/>
            <p:cNvSpPr/>
            <p:nvPr/>
          </p:nvSpPr>
          <p:spPr>
            <a:xfrm>
              <a:off x="392464" y="2996952"/>
              <a:ext cx="3098383" cy="6480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 smtClean="0">
                  <a:solidFill>
                    <a:schemeClr val="tx1"/>
                  </a:solidFill>
                </a:rPr>
                <a:t>Az On-line jegyzőkönyvre vonatkozó szabályok:</a:t>
              </a:r>
              <a:endParaRPr lang="hu-H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Derékszögű háromszög 34"/>
            <p:cNvSpPr/>
            <p:nvPr/>
          </p:nvSpPr>
          <p:spPr>
            <a:xfrm>
              <a:off x="3490847" y="2996952"/>
              <a:ext cx="469984" cy="64807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36" name="Téglalap 35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Játékosok</a:t>
            </a:r>
          </a:p>
        </p:txBody>
      </p:sp>
      <p:sp>
        <p:nvSpPr>
          <p:cNvPr id="37" name="Téglalap 36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</a:p>
        </p:txBody>
      </p:sp>
      <p:sp>
        <p:nvSpPr>
          <p:cNvPr id="38" name="Téglalap 37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>
                <a:solidFill>
                  <a:schemeClr val="tx1"/>
                </a:solidFill>
              </a:rPr>
              <a:t>Versenyeztetés</a:t>
            </a:r>
          </a:p>
        </p:txBody>
      </p:sp>
      <p:sp>
        <p:nvSpPr>
          <p:cNvPr id="39" name="Téglalap 38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1.1.</a:t>
            </a:r>
          </a:p>
        </p:txBody>
      </p:sp>
      <p:sp>
        <p:nvSpPr>
          <p:cNvPr id="40" name="Téglalap 39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1.2.</a:t>
            </a:r>
          </a:p>
        </p:txBody>
      </p:sp>
      <p:sp>
        <p:nvSpPr>
          <p:cNvPr id="41" name="Téglalap 40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42" name="Téglalap 41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Téglalap 42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Téglalap 43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Téglalap 44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879018" y="44624"/>
            <a:ext cx="4701094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 smtClean="0">
                <a:solidFill>
                  <a:srgbClr val="9BBB59"/>
                </a:solidFill>
              </a:rPr>
              <a:t>2.1.2. </a:t>
            </a:r>
            <a:r>
              <a:rPr lang="hu-HU" sz="2000" cap="all" dirty="0">
                <a:solidFill>
                  <a:srgbClr val="9BBB59"/>
                </a:solidFill>
              </a:rPr>
              <a:t>A „Versenynaptár” Almodul </a:t>
            </a:r>
            <a:r>
              <a:rPr lang="hu-HU" sz="2000" cap="all" dirty="0" smtClean="0">
                <a:solidFill>
                  <a:srgbClr val="9BBB59"/>
                </a:solidFill>
              </a:rPr>
              <a:t/>
            </a:r>
            <a:br>
              <a:rPr lang="hu-HU" sz="2000" cap="all" dirty="0" smtClean="0">
                <a:solidFill>
                  <a:srgbClr val="9BBB59"/>
                </a:solidFill>
              </a:rPr>
            </a:br>
            <a:r>
              <a:rPr lang="hu-HU" sz="2000" cap="all" dirty="0" smtClean="0">
                <a:solidFill>
                  <a:srgbClr val="9BBB59"/>
                </a:solidFill>
              </a:rPr>
              <a:t>„összeállítás” Funkció </a:t>
            </a:r>
            <a:r>
              <a:rPr lang="hu-HU" sz="2000" cap="all" dirty="0">
                <a:solidFill>
                  <a:srgbClr val="9BBB59"/>
                </a:solidFill>
              </a:rPr>
              <a:t>tartalma </a:t>
            </a:r>
            <a:r>
              <a:rPr lang="hu-HU" sz="2000" cap="all" dirty="0" smtClean="0">
                <a:solidFill>
                  <a:srgbClr val="9BBB59"/>
                </a:solidFill>
              </a:rPr>
              <a:t>(3/</a:t>
            </a:r>
            <a:r>
              <a:rPr lang="hu-HU" sz="2000" cap="all" dirty="0" err="1" smtClean="0">
                <a:solidFill>
                  <a:srgbClr val="9BBB59"/>
                </a:solidFill>
              </a:rPr>
              <a:t>3</a:t>
            </a:r>
            <a:r>
              <a:rPr lang="hu-HU" sz="2000" cap="all" dirty="0" smtClean="0">
                <a:solidFill>
                  <a:srgbClr val="9BBB59"/>
                </a:solidFill>
              </a:rPr>
              <a:t>)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>
            <a:off x="5508104" y="742660"/>
            <a:ext cx="3635896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12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fld id="{6C83D040-832C-4D2F-B606-A4C92D36BE78}" type="slidenum">
              <a:rPr lang="hu-HU" smtClean="0"/>
              <a:pPr/>
              <a:t>53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79018" y="44624"/>
            <a:ext cx="4413062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 smtClean="0">
                <a:solidFill>
                  <a:srgbClr val="9BBB59"/>
                </a:solidFill>
              </a:rPr>
              <a:t>3. </a:t>
            </a:r>
            <a:r>
              <a:rPr lang="hu-HU" sz="2000" cap="all" dirty="0">
                <a:solidFill>
                  <a:srgbClr val="9BBB59"/>
                </a:solidFill>
              </a:rPr>
              <a:t>A </a:t>
            </a:r>
            <a:r>
              <a:rPr lang="hu-HU" sz="2000" cap="all" dirty="0" smtClean="0">
                <a:solidFill>
                  <a:srgbClr val="9BBB59"/>
                </a:solidFill>
              </a:rPr>
              <a:t>„kapcsolattartók” modul </a:t>
            </a:r>
            <a:r>
              <a:rPr lang="hu-HU" sz="2000" cap="all" dirty="0">
                <a:solidFill>
                  <a:srgbClr val="9BBB59"/>
                </a:solidFill>
              </a:rPr>
              <a:t>alatt</a:t>
            </a:r>
            <a:br>
              <a:rPr lang="hu-HU" sz="2000" cap="all" dirty="0">
                <a:solidFill>
                  <a:srgbClr val="9BBB59"/>
                </a:solidFill>
              </a:rPr>
            </a:br>
            <a:r>
              <a:rPr lang="hu-HU" sz="2000" cap="all" dirty="0">
                <a:solidFill>
                  <a:srgbClr val="9BBB59"/>
                </a:solidFill>
              </a:rPr>
              <a:t>az alábbi funkciók érhetőek el</a:t>
            </a:r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54" name="Egyenes összekötő 53"/>
          <p:cNvCxnSpPr/>
          <p:nvPr/>
        </p:nvCxnSpPr>
        <p:spPr>
          <a:xfrm>
            <a:off x="5292080" y="742660"/>
            <a:ext cx="3851920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églalap 10"/>
          <p:cNvSpPr/>
          <p:nvPr/>
        </p:nvSpPr>
        <p:spPr>
          <a:xfrm>
            <a:off x="71500" y="1653851"/>
            <a:ext cx="9001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A kapcsolattartók fül </a:t>
            </a:r>
            <a:r>
              <a:rPr lang="hu-HU" sz="1200" b="1" dirty="0" smtClean="0">
                <a:solidFill>
                  <a:schemeClr val="tx1"/>
                </a:solidFill>
              </a:rPr>
              <a:t>alatt jelölhető </a:t>
            </a:r>
            <a:r>
              <a:rPr lang="hu-HU" sz="1200" b="1" dirty="0">
                <a:solidFill>
                  <a:schemeClr val="tx1"/>
                </a:solidFill>
              </a:rPr>
              <a:t>ki, hogy a sportszervezet oldaláról, mely funkciókat mely ügyintézők végezhetik </a:t>
            </a:r>
            <a:r>
              <a:rPr lang="hu-HU" sz="1200" b="1" dirty="0" smtClean="0">
                <a:solidFill>
                  <a:schemeClr val="tx1"/>
                </a:solidFill>
              </a:rPr>
              <a:t>el –</a:t>
            </a:r>
          </a:p>
          <a:p>
            <a:pPr algn="ctr"/>
            <a:r>
              <a:rPr lang="hu-HU" sz="1200" b="1" dirty="0" smtClean="0">
                <a:solidFill>
                  <a:schemeClr val="tx1"/>
                </a:solidFill>
              </a:rPr>
              <a:t>a sportszervezet oldaláról az IFA rendszerhez kapcsolódóan itt történik a jogosultságok kiosztása.</a:t>
            </a:r>
            <a:endParaRPr lang="hu-HU" sz="1200" b="1" dirty="0">
              <a:solidFill>
                <a:schemeClr val="tx1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71500" y="2193404"/>
            <a:ext cx="4392488" cy="3744416"/>
            <a:chOff x="35496" y="2193404"/>
            <a:chExt cx="4392488" cy="3744416"/>
          </a:xfrm>
        </p:grpSpPr>
        <p:sp>
          <p:nvSpPr>
            <p:cNvPr id="15" name="Téglalap 14"/>
            <p:cNvSpPr/>
            <p:nvPr/>
          </p:nvSpPr>
          <p:spPr>
            <a:xfrm>
              <a:off x="35496" y="2193404"/>
              <a:ext cx="4392488" cy="3744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marL="263525" indent="-171450">
                <a:buClr>
                  <a:srgbClr val="9BBB59"/>
                </a:buClr>
                <a:buFont typeface="Wingdings" panose="05000000000000000000" pitchFamily="2" charset="2"/>
                <a:buChar char="§"/>
              </a:pPr>
              <a:endParaRPr lang="hu-HU" sz="1200" dirty="0">
                <a:solidFill>
                  <a:schemeClr val="tx1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55" y="2441211"/>
              <a:ext cx="4204171" cy="3248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4" name="Tábláza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982407"/>
              </p:ext>
            </p:extLst>
          </p:nvPr>
        </p:nvGraphicFramePr>
        <p:xfrm>
          <a:off x="4608005" y="2192908"/>
          <a:ext cx="4464495" cy="375637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60040"/>
                <a:gridCol w="1008112"/>
                <a:gridCol w="3096343"/>
              </a:tblGrid>
              <a:tr h="4645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Funkció megnevezése</a:t>
                      </a:r>
                      <a:endParaRPr lang="hu-H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Funkció </a:t>
                      </a:r>
                      <a:br>
                        <a:rPr lang="hu-HU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rövid leírása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Új</a:t>
                      </a:r>
                      <a:r>
                        <a:rPr lang="hu-HU" sz="1200" baseline="0" dirty="0" smtClean="0"/>
                        <a:t> felvitel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A megfelelő jogosultsággal rendelkező ügyintéző a funkció</a:t>
                      </a:r>
                      <a:r>
                        <a:rPr lang="hu-HU" sz="1200" baseline="0" dirty="0" smtClean="0"/>
                        <a:t> használatával, a szükséges adatok kitöltésével vihet fel új sportszervezeti kapcsolattartót a rendszerbe.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Módosít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A megfelelő jogosultsággal rendelkező ügyintéző a funkció</a:t>
                      </a:r>
                      <a:r>
                        <a:rPr lang="hu-HU" sz="1200" baseline="0" dirty="0" smtClean="0"/>
                        <a:t> használatával módosíthatja a rendszerbe felvitt sportszervezeti kapcsolattartó adatait.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Megtekint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A megfelelő jogosultsággal rendelkező</a:t>
                      </a:r>
                      <a:r>
                        <a:rPr lang="hu-HU" sz="1200" baseline="0" dirty="0" smtClean="0"/>
                        <a:t> ügyintéző a funkció használatával – módosítás nélkül – tekintheti meg a korábban felvitt adatokat.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Töröl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A megfelelő jogosultsággal rendelkező</a:t>
                      </a:r>
                      <a:r>
                        <a:rPr lang="hu-HU" sz="1200" baseline="0" dirty="0" smtClean="0"/>
                        <a:t> ügyintéző a funkció használatával törölheti a kiválasztott sportszervezeti kapcsolattartót.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1" name="Csoportba foglalás 20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23" name="Téglalap 22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>
                  <a:solidFill>
                    <a:schemeClr val="tx1"/>
                  </a:solidFill>
                </a:rPr>
                <a:t>A modulhoz tartozó </a:t>
              </a:r>
              <a:br>
                <a:rPr lang="hu-HU" sz="1600" b="1" dirty="0">
                  <a:solidFill>
                    <a:schemeClr val="tx1"/>
                  </a:solidFill>
                </a:rPr>
              </a:br>
              <a:r>
                <a:rPr lang="hu-HU" sz="1600" b="1" dirty="0">
                  <a:solidFill>
                    <a:schemeClr val="tx1"/>
                  </a:solidFill>
                </a:rPr>
                <a:t>legfőbb funkciók:</a:t>
              </a:r>
            </a:p>
          </p:txBody>
        </p:sp>
        <p:sp>
          <p:nvSpPr>
            <p:cNvPr id="25" name="Derékszögű háromszög 24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14" name="Téglalap 13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Játékosok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</a:p>
        </p:txBody>
      </p:sp>
      <p:sp>
        <p:nvSpPr>
          <p:cNvPr id="17" name="Téglalap 16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Versenyeztetés</a:t>
            </a:r>
          </a:p>
        </p:txBody>
      </p:sp>
      <p:sp>
        <p:nvSpPr>
          <p:cNvPr id="18" name="Téglalap 17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1.1.</a:t>
            </a:r>
          </a:p>
        </p:txBody>
      </p:sp>
      <p:sp>
        <p:nvSpPr>
          <p:cNvPr id="19" name="Téglalap 18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1.2.</a:t>
            </a:r>
          </a:p>
        </p:txBody>
      </p:sp>
      <p:sp>
        <p:nvSpPr>
          <p:cNvPr id="20" name="Téglalap 19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2.</a:t>
            </a:r>
          </a:p>
        </p:txBody>
      </p:sp>
      <p:sp>
        <p:nvSpPr>
          <p:cNvPr id="26" name="Téglalap 25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>
                <a:solidFill>
                  <a:schemeClr val="tx1"/>
                </a:solidFill>
              </a:rPr>
              <a:t>Kapcsolattartók</a:t>
            </a:r>
          </a:p>
        </p:txBody>
      </p:sp>
      <p:sp>
        <p:nvSpPr>
          <p:cNvPr id="27" name="Téglalap 26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>
                <a:solidFill>
                  <a:schemeClr val="tx1"/>
                </a:solidFill>
              </a:rPr>
              <a:t>3.</a:t>
            </a:r>
          </a:p>
        </p:txBody>
      </p:sp>
      <p:sp>
        <p:nvSpPr>
          <p:cNvPr id="29" name="Téglalap 28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5149590" y="742660"/>
            <a:ext cx="3985778" cy="503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00" dirty="0" smtClean="0">
                <a:solidFill>
                  <a:schemeClr val="tx1"/>
                </a:solidFill>
              </a:rPr>
              <a:t>„Adatmező” szintű – részletesebb – információhoz a képernyő jobb felső sarkában található „info” gombbal juthat a felhasználó.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31" name="Ellipszis 30"/>
          <p:cNvSpPr/>
          <p:nvPr/>
        </p:nvSpPr>
        <p:spPr>
          <a:xfrm>
            <a:off x="4788024" y="832502"/>
            <a:ext cx="324000" cy="324000"/>
          </a:xfrm>
          <a:prstGeom prst="ellipse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i</a:t>
            </a:r>
            <a:endParaRPr lang="hu-HU" sz="2400" b="1" dirty="0"/>
          </a:p>
        </p:txBody>
      </p:sp>
      <p:pic>
        <p:nvPicPr>
          <p:cNvPr id="32" name="Picture 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53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fld id="{6C83D040-832C-4D2F-B606-A4C92D36BE78}" type="slidenum">
              <a:rPr lang="hu-HU" smtClean="0"/>
              <a:pPr/>
              <a:t>54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79018" y="44624"/>
            <a:ext cx="5997238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>
                <a:solidFill>
                  <a:srgbClr val="9BBB59"/>
                </a:solidFill>
              </a:rPr>
              <a:t>3. A „kapcsolattartók” </a:t>
            </a:r>
            <a:r>
              <a:rPr lang="hu-HU" sz="2000" cap="all" dirty="0" smtClean="0">
                <a:solidFill>
                  <a:srgbClr val="9BBB59"/>
                </a:solidFill>
              </a:rPr>
              <a:t>modul alatt történik meg </a:t>
            </a:r>
            <a:br>
              <a:rPr lang="hu-HU" sz="2000" cap="all" dirty="0" smtClean="0">
                <a:solidFill>
                  <a:srgbClr val="9BBB59"/>
                </a:solidFill>
              </a:rPr>
            </a:br>
            <a:r>
              <a:rPr lang="hu-HU" sz="2000" cap="all" dirty="0" smtClean="0">
                <a:solidFill>
                  <a:srgbClr val="9BBB59"/>
                </a:solidFill>
              </a:rPr>
              <a:t>a sportszervezeti jogosultságok kiosztása (1/2)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54" name="Egyenes összekötő 53"/>
          <p:cNvCxnSpPr/>
          <p:nvPr/>
        </p:nvCxnSpPr>
        <p:spPr>
          <a:xfrm>
            <a:off x="6876256" y="742660"/>
            <a:ext cx="2267744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églalap 13"/>
          <p:cNvSpPr/>
          <p:nvPr/>
        </p:nvSpPr>
        <p:spPr>
          <a:xfrm>
            <a:off x="162613" y="1628800"/>
            <a:ext cx="8818775" cy="3347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/>
            <a:r>
              <a:rPr lang="hu-HU" sz="1200" b="1" cap="all" dirty="0" smtClean="0">
                <a:solidFill>
                  <a:schemeClr val="tx1"/>
                </a:solidFill>
              </a:rPr>
              <a:t>A kapcsolattartó felvitele, módosítása során Kitöltendő adatok</a:t>
            </a:r>
            <a:endParaRPr lang="hu-HU" sz="1200" b="1" cap="all" baseline="30000" dirty="0">
              <a:solidFill>
                <a:schemeClr val="tx1"/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162612" y="1963532"/>
            <a:ext cx="8818776" cy="43457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4392472" y="1963532"/>
            <a:ext cx="4500007" cy="434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>
              <a:buClr>
                <a:srgbClr val="9BBB59"/>
              </a:buClr>
              <a:buSzPct val="100000"/>
            </a:pPr>
            <a:r>
              <a:rPr lang="hu-HU" sz="1200" b="1" dirty="0" smtClean="0">
                <a:solidFill>
                  <a:srgbClr val="9BBB59"/>
                </a:solidFill>
              </a:rPr>
              <a:t>Főbb tudnivalók a kitöltendő elsődleges adatokkal kapcsolatban:</a:t>
            </a:r>
            <a:endParaRPr lang="hu-HU" sz="1200" b="1" dirty="0">
              <a:solidFill>
                <a:srgbClr val="9BBB59"/>
              </a:solidFill>
            </a:endParaRPr>
          </a:p>
          <a:p>
            <a:pPr marL="320675" indent="-228600">
              <a:buClr>
                <a:srgbClr val="9BBB59"/>
              </a:buClr>
              <a:buSzPct val="100000"/>
              <a:buFont typeface="+mj-lt"/>
              <a:buAutoNum type="arabicPeriod"/>
            </a:pPr>
            <a:r>
              <a:rPr lang="hu-HU" sz="1200" dirty="0">
                <a:solidFill>
                  <a:schemeClr val="tx1"/>
                </a:solidFill>
              </a:rPr>
              <a:t>A </a:t>
            </a:r>
            <a:r>
              <a:rPr lang="hu-HU" sz="1200" dirty="0" smtClean="0">
                <a:solidFill>
                  <a:schemeClr val="tx1"/>
                </a:solidFill>
              </a:rPr>
              <a:t>kapcsolattartó / ügyintéző </a:t>
            </a:r>
            <a:r>
              <a:rPr lang="hu-HU" sz="1200" dirty="0">
                <a:solidFill>
                  <a:schemeClr val="tx1"/>
                </a:solidFill>
              </a:rPr>
              <a:t>regisztrációs </a:t>
            </a:r>
            <a:r>
              <a:rPr lang="hu-HU" sz="1200" dirty="0" smtClean="0">
                <a:solidFill>
                  <a:schemeClr val="tx1"/>
                </a:solidFill>
              </a:rPr>
              <a:t>„kódja” </a:t>
            </a:r>
            <a:r>
              <a:rPr lang="hu-HU" sz="1200" dirty="0">
                <a:solidFill>
                  <a:schemeClr val="tx1"/>
                </a:solidFill>
              </a:rPr>
              <a:t>az IFA </a:t>
            </a:r>
            <a:r>
              <a:rPr lang="hu-HU" sz="1200" dirty="0" smtClean="0">
                <a:solidFill>
                  <a:schemeClr val="tx1"/>
                </a:solidFill>
              </a:rPr>
              <a:t>rendszerben a </a:t>
            </a:r>
            <a:r>
              <a:rPr lang="hu-HU" sz="1200" dirty="0">
                <a:solidFill>
                  <a:schemeClr val="tx1"/>
                </a:solidFill>
              </a:rPr>
              <a:t>regisztrált személyek </a:t>
            </a:r>
            <a:r>
              <a:rPr lang="hu-HU" sz="1200" dirty="0" smtClean="0">
                <a:solidFill>
                  <a:schemeClr val="tx1"/>
                </a:solidFill>
              </a:rPr>
              <a:t>adatbázisából kerül kiválasztásra egy felugró ablakon keresztül – A </a:t>
            </a:r>
            <a:r>
              <a:rPr lang="hu-HU" sz="1200" dirty="0">
                <a:solidFill>
                  <a:schemeClr val="tx1"/>
                </a:solidFill>
              </a:rPr>
              <a:t>kapcsolattartó </a:t>
            </a:r>
            <a:r>
              <a:rPr lang="hu-HU" sz="1200" dirty="0" smtClean="0">
                <a:solidFill>
                  <a:schemeClr val="tx1"/>
                </a:solidFill>
              </a:rPr>
              <a:t>„neve” </a:t>
            </a:r>
            <a:r>
              <a:rPr lang="hu-HU" sz="1200" dirty="0">
                <a:solidFill>
                  <a:schemeClr val="tx1"/>
                </a:solidFill>
              </a:rPr>
              <a:t>a </a:t>
            </a:r>
            <a:r>
              <a:rPr lang="hu-HU" sz="1200" dirty="0" smtClean="0">
                <a:solidFill>
                  <a:schemeClr val="tx1"/>
                </a:solidFill>
              </a:rPr>
              <a:t>személytörzsbeli névből </a:t>
            </a:r>
            <a:r>
              <a:rPr lang="hu-HU" sz="1200" dirty="0">
                <a:solidFill>
                  <a:schemeClr val="tx1"/>
                </a:solidFill>
              </a:rPr>
              <a:t>kerül legenerálásra </a:t>
            </a:r>
            <a:r>
              <a:rPr lang="hu-HU" sz="1200" dirty="0" smtClean="0">
                <a:solidFill>
                  <a:schemeClr val="tx1"/>
                </a:solidFill>
              </a:rPr>
              <a:t>a regisztrációs </a:t>
            </a:r>
            <a:r>
              <a:rPr lang="hu-HU" sz="1200" dirty="0">
                <a:solidFill>
                  <a:schemeClr val="tx1"/>
                </a:solidFill>
              </a:rPr>
              <a:t>kód alapján, így az külön nem módosítható.</a:t>
            </a:r>
          </a:p>
          <a:p>
            <a:pPr marL="320675" indent="-228600">
              <a:buClr>
                <a:srgbClr val="9BBB59"/>
              </a:buClr>
              <a:buSzPct val="100000"/>
              <a:buFont typeface="+mj-lt"/>
              <a:buAutoNum type="arabicPeriod"/>
            </a:pPr>
            <a:r>
              <a:rPr lang="hu-HU" sz="1200" dirty="0">
                <a:solidFill>
                  <a:schemeClr val="tx1"/>
                </a:solidFill>
              </a:rPr>
              <a:t>A </a:t>
            </a:r>
            <a:r>
              <a:rPr lang="hu-HU" sz="1200" dirty="0" smtClean="0">
                <a:solidFill>
                  <a:schemeClr val="tx1"/>
                </a:solidFill>
              </a:rPr>
              <a:t>„beosztás” mező szöveges </a:t>
            </a:r>
            <a:r>
              <a:rPr lang="hu-HU" sz="1200" dirty="0">
                <a:solidFill>
                  <a:schemeClr val="tx1"/>
                </a:solidFill>
              </a:rPr>
              <a:t>kitöltést igényel.</a:t>
            </a:r>
          </a:p>
          <a:p>
            <a:pPr marL="320675" indent="-228600">
              <a:buClr>
                <a:srgbClr val="9BBB59"/>
              </a:buClr>
              <a:buSzPct val="100000"/>
              <a:buFont typeface="+mj-lt"/>
              <a:buAutoNum type="arabicPeriod"/>
            </a:pPr>
            <a:r>
              <a:rPr lang="hu-HU" sz="1200" dirty="0" smtClean="0">
                <a:solidFill>
                  <a:schemeClr val="tx1"/>
                </a:solidFill>
              </a:rPr>
              <a:t>A </a:t>
            </a:r>
            <a:r>
              <a:rPr lang="hu-HU" sz="1200" dirty="0">
                <a:solidFill>
                  <a:schemeClr val="tx1"/>
                </a:solidFill>
              </a:rPr>
              <a:t>kapcsolattartó </a:t>
            </a:r>
            <a:r>
              <a:rPr lang="hu-HU" sz="1200" dirty="0" smtClean="0">
                <a:solidFill>
                  <a:schemeClr val="tx1"/>
                </a:solidFill>
              </a:rPr>
              <a:t>„státusza” </a:t>
            </a:r>
            <a:r>
              <a:rPr lang="hu-HU" sz="1200" dirty="0">
                <a:solidFill>
                  <a:schemeClr val="tx1"/>
                </a:solidFill>
              </a:rPr>
              <a:t>élő kapcsolat esetén </a:t>
            </a:r>
            <a:r>
              <a:rPr lang="hu-HU" sz="1200" dirty="0" smtClean="0">
                <a:solidFill>
                  <a:schemeClr val="tx1"/>
                </a:solidFill>
              </a:rPr>
              <a:t>„aktív”, </a:t>
            </a:r>
            <a:r>
              <a:rPr lang="hu-HU" sz="1200" dirty="0">
                <a:solidFill>
                  <a:schemeClr val="tx1"/>
                </a:solidFill>
              </a:rPr>
              <a:t>egyébként „töröltre” kötelező állítani</a:t>
            </a:r>
            <a:r>
              <a:rPr lang="hu-HU" sz="1200" dirty="0" smtClean="0">
                <a:solidFill>
                  <a:schemeClr val="tx1"/>
                </a:solidFill>
              </a:rPr>
              <a:t>.</a:t>
            </a:r>
          </a:p>
          <a:p>
            <a:pPr marL="320675" indent="-228600">
              <a:buClr>
                <a:srgbClr val="9BBB59"/>
              </a:buClr>
              <a:buSzPct val="100000"/>
              <a:buFont typeface="+mj-lt"/>
              <a:buAutoNum type="arabicPeriod"/>
            </a:pPr>
            <a:r>
              <a:rPr lang="hu-HU" sz="1200" dirty="0" smtClean="0">
                <a:solidFill>
                  <a:schemeClr val="tx1"/>
                </a:solidFill>
              </a:rPr>
              <a:t>Az „e-mail” mező </a:t>
            </a:r>
            <a:r>
              <a:rPr lang="hu-HU" sz="1200" dirty="0">
                <a:solidFill>
                  <a:schemeClr val="tx1"/>
                </a:solidFill>
              </a:rPr>
              <a:t>szöveges kitöltést igényel</a:t>
            </a:r>
            <a:r>
              <a:rPr lang="hu-HU" sz="1200" dirty="0" smtClean="0">
                <a:solidFill>
                  <a:schemeClr val="tx1"/>
                </a:solidFill>
              </a:rPr>
              <a:t>.</a:t>
            </a:r>
          </a:p>
          <a:p>
            <a:pPr marL="92075">
              <a:buClr>
                <a:srgbClr val="9BBB59"/>
              </a:buClr>
              <a:buSzPct val="100000"/>
            </a:pPr>
            <a:endParaRPr lang="hu-HU" sz="1200" b="1" dirty="0" smtClean="0">
              <a:solidFill>
                <a:schemeClr val="tx1"/>
              </a:solidFill>
            </a:endParaRPr>
          </a:p>
          <a:p>
            <a:pPr marL="92075">
              <a:buClr>
                <a:srgbClr val="9BBB59"/>
              </a:buClr>
              <a:buSzPct val="100000"/>
            </a:pPr>
            <a:r>
              <a:rPr lang="hu-HU" sz="1200" b="1" dirty="0" smtClean="0">
                <a:solidFill>
                  <a:srgbClr val="9BBB59"/>
                </a:solidFill>
              </a:rPr>
              <a:t>Főbb </a:t>
            </a:r>
            <a:r>
              <a:rPr lang="hu-HU" sz="1200" b="1" dirty="0">
                <a:solidFill>
                  <a:srgbClr val="9BBB59"/>
                </a:solidFill>
              </a:rPr>
              <a:t>tudnivalók </a:t>
            </a:r>
            <a:r>
              <a:rPr lang="hu-HU" sz="1200" b="1" dirty="0" smtClean="0">
                <a:solidFill>
                  <a:srgbClr val="9BBB59"/>
                </a:solidFill>
              </a:rPr>
              <a:t>a kitöltendő másodlagos adatokkal </a:t>
            </a:r>
            <a:r>
              <a:rPr lang="hu-HU" sz="1200" b="1" dirty="0">
                <a:solidFill>
                  <a:srgbClr val="9BBB59"/>
                </a:solidFill>
              </a:rPr>
              <a:t>kapcsolatban:</a:t>
            </a:r>
            <a:r>
              <a:rPr lang="hu-HU" sz="1200" dirty="0">
                <a:solidFill>
                  <a:srgbClr val="9BBB59"/>
                </a:solidFill>
              </a:rPr>
              <a:t> </a:t>
            </a:r>
          </a:p>
          <a:p>
            <a:pPr marL="320675" indent="-228600">
              <a:buClr>
                <a:srgbClr val="9BBB59"/>
              </a:buClr>
              <a:buSzPct val="100000"/>
              <a:buFont typeface="+mj-lt"/>
              <a:buAutoNum type="arabicPeriod" startAt="5"/>
            </a:pPr>
            <a:r>
              <a:rPr lang="hu-HU" sz="1200" dirty="0" smtClean="0">
                <a:solidFill>
                  <a:schemeClr val="tx1"/>
                </a:solidFill>
              </a:rPr>
              <a:t>Az </a:t>
            </a:r>
            <a:r>
              <a:rPr lang="hu-HU" sz="1200" dirty="0">
                <a:solidFill>
                  <a:schemeClr val="tx1"/>
                </a:solidFill>
              </a:rPr>
              <a:t>„elnök” mező és a „képviselő” </a:t>
            </a:r>
            <a:r>
              <a:rPr lang="hu-HU" sz="1200" dirty="0" smtClean="0">
                <a:solidFill>
                  <a:schemeClr val="tx1"/>
                </a:solidFill>
              </a:rPr>
              <a:t>mező igen </a:t>
            </a:r>
            <a:r>
              <a:rPr lang="hu-HU" sz="1200" dirty="0">
                <a:solidFill>
                  <a:schemeClr val="tx1"/>
                </a:solidFill>
              </a:rPr>
              <a:t>/ nem választólistából válaszolható meg.</a:t>
            </a:r>
          </a:p>
          <a:p>
            <a:pPr marL="320675" indent="-228600">
              <a:buClr>
                <a:srgbClr val="9BBB59"/>
              </a:buClr>
              <a:buSzPct val="100000"/>
              <a:buFont typeface="+mj-lt"/>
              <a:buAutoNum type="arabicPeriod" startAt="5"/>
            </a:pPr>
            <a:r>
              <a:rPr lang="hu-HU" sz="1200" dirty="0">
                <a:solidFill>
                  <a:schemeClr val="tx1"/>
                </a:solidFill>
              </a:rPr>
              <a:t>A „képviselet típusa</a:t>
            </a:r>
            <a:r>
              <a:rPr lang="hu-HU" sz="1200" dirty="0" smtClean="0">
                <a:solidFill>
                  <a:schemeClr val="tx1"/>
                </a:solidFill>
              </a:rPr>
              <a:t>” csak </a:t>
            </a:r>
            <a:r>
              <a:rPr lang="hu-HU" sz="1200" dirty="0">
                <a:solidFill>
                  <a:schemeClr val="tx1"/>
                </a:solidFill>
              </a:rPr>
              <a:t>akkor tölthető ki, ha „képviselő” mező értéke „igen”. A funkció meghatározza, hogy a sportszervezet képviselete önállóan vagy együttesen történik.</a:t>
            </a:r>
          </a:p>
          <a:p>
            <a:pPr marL="320675" indent="-228600">
              <a:buClr>
                <a:srgbClr val="9BBB59"/>
              </a:buClr>
              <a:buSzPct val="100000"/>
              <a:buFont typeface="+mj-lt"/>
              <a:buAutoNum type="arabicPeriod" startAt="5"/>
            </a:pPr>
            <a:r>
              <a:rPr lang="hu-HU" sz="1200" dirty="0">
                <a:solidFill>
                  <a:schemeClr val="tx1"/>
                </a:solidFill>
              </a:rPr>
              <a:t>Az </a:t>
            </a:r>
            <a:r>
              <a:rPr lang="hu-HU" sz="1200" dirty="0" smtClean="0">
                <a:solidFill>
                  <a:schemeClr val="tx1"/>
                </a:solidFill>
              </a:rPr>
              <a:t>„ügyintéző” </a:t>
            </a:r>
            <a:r>
              <a:rPr lang="hu-HU" sz="1200" dirty="0">
                <a:solidFill>
                  <a:schemeClr val="tx1"/>
                </a:solidFill>
              </a:rPr>
              <a:t>mező </a:t>
            </a:r>
            <a:r>
              <a:rPr lang="hu-HU" sz="1200" dirty="0" smtClean="0">
                <a:solidFill>
                  <a:schemeClr val="tx1"/>
                </a:solidFill>
              </a:rPr>
              <a:t>igen </a:t>
            </a:r>
            <a:r>
              <a:rPr lang="hu-HU" sz="1200" dirty="0">
                <a:solidFill>
                  <a:schemeClr val="tx1"/>
                </a:solidFill>
              </a:rPr>
              <a:t>/ nem választólistából válaszolható meg.</a:t>
            </a:r>
          </a:p>
          <a:p>
            <a:pPr marL="320675" indent="-228600">
              <a:buClr>
                <a:srgbClr val="9BBB59"/>
              </a:buClr>
              <a:buSzPct val="100000"/>
              <a:buFont typeface="+mj-lt"/>
              <a:buAutoNum type="arabicPeriod" startAt="5"/>
            </a:pPr>
            <a:r>
              <a:rPr lang="hu-HU" sz="1200" dirty="0" smtClean="0">
                <a:solidFill>
                  <a:schemeClr val="tx1"/>
                </a:solidFill>
              </a:rPr>
              <a:t>Az </a:t>
            </a:r>
            <a:r>
              <a:rPr lang="hu-HU" sz="1200" dirty="0">
                <a:solidFill>
                  <a:schemeClr val="tx1"/>
                </a:solidFill>
              </a:rPr>
              <a:t>utolsó, ügyintézőre vonatkozó mezők kitöltése </a:t>
            </a:r>
            <a:r>
              <a:rPr lang="hu-HU" sz="1200" dirty="0" smtClean="0">
                <a:solidFill>
                  <a:schemeClr val="tx1"/>
                </a:solidFill>
              </a:rPr>
              <a:t>esetén a </a:t>
            </a:r>
            <a:r>
              <a:rPr lang="hu-HU" sz="1200" dirty="0">
                <a:solidFill>
                  <a:schemeClr val="tx1"/>
                </a:solidFill>
              </a:rPr>
              <a:t>felhasználó beállíthatja, hogy a sportszervezeti kapcsolattartó a kiválasztott csoportokban ügyintézői jogosultságot is kapjon. </a:t>
            </a:r>
            <a:r>
              <a:rPr lang="hu-HU" sz="1200" dirty="0" smtClean="0">
                <a:solidFill>
                  <a:schemeClr val="tx1"/>
                </a:solidFill>
              </a:rPr>
              <a:t/>
            </a:r>
            <a:br>
              <a:rPr lang="hu-HU" sz="1200" dirty="0" smtClean="0">
                <a:solidFill>
                  <a:schemeClr val="tx1"/>
                </a:solidFill>
              </a:rPr>
            </a:br>
            <a:r>
              <a:rPr lang="hu-HU" sz="1200" dirty="0" smtClean="0">
                <a:solidFill>
                  <a:schemeClr val="tx1"/>
                </a:solidFill>
              </a:rPr>
              <a:t>(Lásd részletekbe menően a következő oldalon!)</a:t>
            </a:r>
            <a:endParaRPr lang="hu-HU" sz="1200" dirty="0">
              <a:solidFill>
                <a:schemeClr val="tx1"/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74" y="2204864"/>
            <a:ext cx="4117947" cy="170756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99" y="4241718"/>
            <a:ext cx="4117945" cy="170756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Csoportba foglalás 23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25" name="Téglalap 24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>
                  <a:solidFill>
                    <a:schemeClr val="tx1"/>
                  </a:solidFill>
                </a:rPr>
                <a:t>A modulhoz tartozó </a:t>
              </a:r>
              <a:br>
                <a:rPr lang="hu-HU" sz="1600" b="1" dirty="0">
                  <a:solidFill>
                    <a:schemeClr val="tx1"/>
                  </a:solidFill>
                </a:rPr>
              </a:br>
              <a:r>
                <a:rPr lang="hu-HU" sz="1600" b="1" dirty="0">
                  <a:solidFill>
                    <a:schemeClr val="tx1"/>
                  </a:solidFill>
                </a:rPr>
                <a:t>legfőbb tudnivalók:</a:t>
              </a:r>
            </a:p>
          </p:txBody>
        </p:sp>
        <p:sp>
          <p:nvSpPr>
            <p:cNvPr id="26" name="Derékszögű háromszög 25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3" name="Ellipszis 2"/>
          <p:cNvSpPr/>
          <p:nvPr/>
        </p:nvSpPr>
        <p:spPr>
          <a:xfrm>
            <a:off x="699010" y="2387224"/>
            <a:ext cx="216000" cy="216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1</a:t>
            </a:r>
            <a:endParaRPr lang="hu-HU" sz="1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9" name="Ellipszis 18"/>
          <p:cNvSpPr/>
          <p:nvPr/>
        </p:nvSpPr>
        <p:spPr>
          <a:xfrm>
            <a:off x="1100917" y="3058646"/>
            <a:ext cx="216000" cy="216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  <a:endParaRPr lang="hu-HU" sz="1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" name="Ellipszis 20"/>
          <p:cNvSpPr/>
          <p:nvPr/>
        </p:nvSpPr>
        <p:spPr>
          <a:xfrm>
            <a:off x="2877904" y="3137723"/>
            <a:ext cx="216000" cy="216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4</a:t>
            </a:r>
            <a:endParaRPr lang="hu-HU" sz="1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2" name="Ellipszis 21"/>
          <p:cNvSpPr/>
          <p:nvPr/>
        </p:nvSpPr>
        <p:spPr>
          <a:xfrm>
            <a:off x="421252" y="3353562"/>
            <a:ext cx="216000" cy="216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Ellipszis 22"/>
          <p:cNvSpPr/>
          <p:nvPr/>
        </p:nvSpPr>
        <p:spPr>
          <a:xfrm>
            <a:off x="895394" y="4673766"/>
            <a:ext cx="216000" cy="216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5</a:t>
            </a:r>
            <a:endParaRPr lang="hu-HU" sz="1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7" name="Ellipszis 26"/>
          <p:cNvSpPr/>
          <p:nvPr/>
        </p:nvSpPr>
        <p:spPr>
          <a:xfrm>
            <a:off x="1835696" y="4879499"/>
            <a:ext cx="216000" cy="216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6</a:t>
            </a:r>
            <a:endParaRPr lang="hu-HU" sz="1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8" name="Ellipszis 27"/>
          <p:cNvSpPr/>
          <p:nvPr/>
        </p:nvSpPr>
        <p:spPr>
          <a:xfrm>
            <a:off x="1851558" y="5609870"/>
            <a:ext cx="216000" cy="216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8</a:t>
            </a:r>
            <a:endParaRPr lang="hu-HU" sz="1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9" name="Ellipszis 28"/>
          <p:cNvSpPr/>
          <p:nvPr/>
        </p:nvSpPr>
        <p:spPr>
          <a:xfrm>
            <a:off x="895394" y="5027579"/>
            <a:ext cx="216000" cy="216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7</a:t>
            </a:r>
            <a:endParaRPr lang="hu-HU" sz="1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Játékosok</a:t>
            </a:r>
          </a:p>
        </p:txBody>
      </p:sp>
      <p:sp>
        <p:nvSpPr>
          <p:cNvPr id="31" name="Téglalap 30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</a:p>
        </p:txBody>
      </p:sp>
      <p:sp>
        <p:nvSpPr>
          <p:cNvPr id="32" name="Téglalap 31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Versenyeztetés</a:t>
            </a:r>
          </a:p>
        </p:txBody>
      </p:sp>
      <p:sp>
        <p:nvSpPr>
          <p:cNvPr id="33" name="Téglalap 32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1.1.</a:t>
            </a:r>
          </a:p>
        </p:txBody>
      </p:sp>
      <p:sp>
        <p:nvSpPr>
          <p:cNvPr id="34" name="Téglalap 33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1.2.</a:t>
            </a:r>
          </a:p>
        </p:txBody>
      </p:sp>
      <p:sp>
        <p:nvSpPr>
          <p:cNvPr id="35" name="Téglalap 34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2.</a:t>
            </a:r>
          </a:p>
        </p:txBody>
      </p:sp>
      <p:sp>
        <p:nvSpPr>
          <p:cNvPr id="36" name="Téglalap 35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>
                <a:solidFill>
                  <a:schemeClr val="tx1"/>
                </a:solidFill>
              </a:rPr>
              <a:t>Kapcsolattartók</a:t>
            </a:r>
          </a:p>
        </p:txBody>
      </p:sp>
      <p:sp>
        <p:nvSpPr>
          <p:cNvPr id="37" name="Téglalap 36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églalap 37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>
                <a:solidFill>
                  <a:schemeClr val="tx1"/>
                </a:solidFill>
              </a:rPr>
              <a:t>3.</a:t>
            </a:r>
          </a:p>
        </p:txBody>
      </p:sp>
      <p:sp>
        <p:nvSpPr>
          <p:cNvPr id="39" name="Téglalap 38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" name="Picture 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5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um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25168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82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um 7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0647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83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fld id="{6C83D040-832C-4D2F-B606-A4C92D36BE78}" type="slidenum">
              <a:rPr lang="hu-HU" smtClean="0"/>
              <a:pPr/>
              <a:t>55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79018" y="44624"/>
            <a:ext cx="5997238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>
                <a:solidFill>
                  <a:srgbClr val="9BBB59"/>
                </a:solidFill>
              </a:rPr>
              <a:t>3. A „kapcsolattartók” </a:t>
            </a:r>
            <a:r>
              <a:rPr lang="hu-HU" sz="2000" cap="all" dirty="0" smtClean="0">
                <a:solidFill>
                  <a:srgbClr val="9BBB59"/>
                </a:solidFill>
              </a:rPr>
              <a:t>modul alatt történik meg </a:t>
            </a:r>
            <a:br>
              <a:rPr lang="hu-HU" sz="2000" cap="all" dirty="0" smtClean="0">
                <a:solidFill>
                  <a:srgbClr val="9BBB59"/>
                </a:solidFill>
              </a:rPr>
            </a:br>
            <a:r>
              <a:rPr lang="hu-HU" sz="2000" cap="all" dirty="0" smtClean="0">
                <a:solidFill>
                  <a:srgbClr val="9BBB59"/>
                </a:solidFill>
              </a:rPr>
              <a:t>a sportszervezeti jogosultságok kiosztása (2/2)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54" name="Egyenes összekötő 53"/>
          <p:cNvCxnSpPr/>
          <p:nvPr/>
        </p:nvCxnSpPr>
        <p:spPr>
          <a:xfrm>
            <a:off x="6876256" y="742660"/>
            <a:ext cx="2267744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églalap 3"/>
          <p:cNvSpPr/>
          <p:nvPr/>
        </p:nvSpPr>
        <p:spPr>
          <a:xfrm>
            <a:off x="2123764" y="1196752"/>
            <a:ext cx="4392452" cy="5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hu-HU" sz="1100" dirty="0">
                <a:solidFill>
                  <a:schemeClr val="tx1"/>
                </a:solidFill>
              </a:rPr>
              <a:t>A jogosultsággal rendelkező </a:t>
            </a:r>
            <a:r>
              <a:rPr lang="hu-HU" sz="1100" dirty="0" smtClean="0">
                <a:solidFill>
                  <a:schemeClr val="tx1"/>
                </a:solidFill>
              </a:rPr>
              <a:t>„</a:t>
            </a:r>
            <a:r>
              <a:rPr lang="hu-HU" sz="1100" dirty="0">
                <a:solidFill>
                  <a:schemeClr val="tx1"/>
                </a:solidFill>
              </a:rPr>
              <a:t>Sportszervezeti adminisztrátor” felel a sportszervezethez tartozó kapcsolattartók karbantartásáért: ő vehet fel, módosíthat vagy épp törölhet kapcsolattartót</a:t>
            </a:r>
            <a:r>
              <a:rPr lang="hu-HU" sz="1100" dirty="0" smtClean="0">
                <a:solidFill>
                  <a:schemeClr val="tx1"/>
                </a:solidFill>
              </a:rPr>
              <a:t>.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56" name="Téglalap 55"/>
          <p:cNvSpPr/>
          <p:nvPr/>
        </p:nvSpPr>
        <p:spPr>
          <a:xfrm>
            <a:off x="2123764" y="1824250"/>
            <a:ext cx="4392452" cy="5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hu-HU" sz="1100" dirty="0">
                <a:solidFill>
                  <a:schemeClr val="tx1"/>
                </a:solidFill>
              </a:rPr>
              <a:t>A jogosultsággal rendelkező </a:t>
            </a:r>
            <a:r>
              <a:rPr lang="hu-HU" sz="1100" dirty="0" smtClean="0">
                <a:solidFill>
                  <a:schemeClr val="tx1"/>
                </a:solidFill>
              </a:rPr>
              <a:t>sportszervezeti ügyintéző rögzítheti a </a:t>
            </a:r>
            <a:r>
              <a:rPr lang="hu-HU" sz="1100" dirty="0">
                <a:solidFill>
                  <a:schemeClr val="tx1"/>
                </a:solidFill>
              </a:rPr>
              <a:t>sportszervezethez tartozó </a:t>
            </a:r>
            <a:r>
              <a:rPr lang="hu-HU" sz="1100" dirty="0" smtClean="0">
                <a:solidFill>
                  <a:schemeClr val="tx1"/>
                </a:solidFill>
              </a:rPr>
              <a:t>játékosok szerződéseit</a:t>
            </a:r>
            <a:r>
              <a:rPr lang="hu-HU" sz="1100" dirty="0">
                <a:solidFill>
                  <a:schemeClr val="tx1"/>
                </a:solidFill>
              </a:rPr>
              <a:t> az IFA </a:t>
            </a:r>
            <a:r>
              <a:rPr lang="hu-HU" sz="1100" dirty="0" smtClean="0">
                <a:solidFill>
                  <a:schemeClr val="tx1"/>
                </a:solidFill>
              </a:rPr>
              <a:t>rendszerbe.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57" name="Téglalap 56"/>
          <p:cNvSpPr/>
          <p:nvPr/>
        </p:nvSpPr>
        <p:spPr>
          <a:xfrm>
            <a:off x="2123764" y="2451748"/>
            <a:ext cx="4392452" cy="5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hu-HU" sz="1100" dirty="0">
                <a:solidFill>
                  <a:schemeClr val="tx1"/>
                </a:solidFill>
              </a:rPr>
              <a:t>A jogosultsággal rendelkező sportszervezeti ügyintéző rögzítheti a </a:t>
            </a:r>
            <a:r>
              <a:rPr lang="hu-HU" sz="1100" dirty="0" smtClean="0">
                <a:solidFill>
                  <a:schemeClr val="tx1"/>
                </a:solidFill>
              </a:rPr>
              <a:t>sportszervezet adott mérkőzéséhez tartozó játékoskereteit a mérkőzés előtt </a:t>
            </a:r>
            <a:r>
              <a:rPr lang="hu-HU" sz="1100" dirty="0">
                <a:solidFill>
                  <a:schemeClr val="tx1"/>
                </a:solidFill>
              </a:rPr>
              <a:t>az IFA rendszerbe.</a:t>
            </a:r>
          </a:p>
        </p:txBody>
      </p:sp>
      <p:sp>
        <p:nvSpPr>
          <p:cNvPr id="58" name="Téglalap 57"/>
          <p:cNvSpPr/>
          <p:nvPr/>
        </p:nvSpPr>
        <p:spPr>
          <a:xfrm>
            <a:off x="2123764" y="3079246"/>
            <a:ext cx="4392452" cy="5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hu-HU" sz="1100" dirty="0">
                <a:solidFill>
                  <a:schemeClr val="tx1"/>
                </a:solidFill>
              </a:rPr>
              <a:t>A jogosultsággal rendelkező sportszervezeti ügyintéző </a:t>
            </a:r>
            <a:r>
              <a:rPr lang="hu-HU" sz="1100" dirty="0" smtClean="0">
                <a:solidFill>
                  <a:schemeClr val="tx1"/>
                </a:solidFill>
              </a:rPr>
              <a:t>rögzítheti a sportszervezet sportszakembereinek regisztrációs kártya kérelmét az </a:t>
            </a:r>
            <a:r>
              <a:rPr lang="hu-HU" sz="1100" dirty="0">
                <a:solidFill>
                  <a:schemeClr val="tx1"/>
                </a:solidFill>
              </a:rPr>
              <a:t>IFA rendszerben.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59" name="Téglalap 58"/>
          <p:cNvSpPr/>
          <p:nvPr/>
        </p:nvSpPr>
        <p:spPr>
          <a:xfrm>
            <a:off x="2123764" y="3706744"/>
            <a:ext cx="4392452" cy="5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hu-HU" sz="1100" dirty="0">
                <a:solidFill>
                  <a:schemeClr val="tx1"/>
                </a:solidFill>
              </a:rPr>
              <a:t>A jogosultsággal rendelkező </a:t>
            </a:r>
            <a:r>
              <a:rPr lang="hu-HU" sz="1100" dirty="0" smtClean="0">
                <a:solidFill>
                  <a:schemeClr val="tx1"/>
                </a:solidFill>
              </a:rPr>
              <a:t>sportszervezeti ügyintéző </a:t>
            </a:r>
            <a:r>
              <a:rPr lang="hu-HU" sz="1100" dirty="0">
                <a:solidFill>
                  <a:schemeClr val="tx1"/>
                </a:solidFill>
              </a:rPr>
              <a:t>kérheti a mérkőzés </a:t>
            </a:r>
            <a:r>
              <a:rPr lang="hu-HU" sz="1100" dirty="0" smtClean="0">
                <a:solidFill>
                  <a:schemeClr val="tx1"/>
                </a:solidFill>
              </a:rPr>
              <a:t>módosítását, </a:t>
            </a:r>
            <a:r>
              <a:rPr lang="hu-HU" sz="1100" dirty="0">
                <a:solidFill>
                  <a:schemeClr val="tx1"/>
                </a:solidFill>
              </a:rPr>
              <a:t>felviheti a jegyzőkönyvbe az összeállítást és megtekintheti a mérkőzések jegyzőkönyvét az IFA rendszerben.</a:t>
            </a:r>
          </a:p>
        </p:txBody>
      </p:sp>
      <p:sp>
        <p:nvSpPr>
          <p:cNvPr id="60" name="Téglalap 59"/>
          <p:cNvSpPr/>
          <p:nvPr/>
        </p:nvSpPr>
        <p:spPr>
          <a:xfrm>
            <a:off x="2123764" y="4334242"/>
            <a:ext cx="4392452" cy="5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hu-HU" sz="1100" dirty="0">
                <a:solidFill>
                  <a:schemeClr val="tx1"/>
                </a:solidFill>
              </a:rPr>
              <a:t>A jogosultsággal rendelkező sportszervezeti ügyintéző </a:t>
            </a:r>
            <a:r>
              <a:rPr lang="hu-HU" sz="1100" dirty="0" smtClean="0">
                <a:solidFill>
                  <a:schemeClr val="tx1"/>
                </a:solidFill>
              </a:rPr>
              <a:t>klublicenc kérelmeket adhat be és módosíthat, valamint a licencelési folyamat eredményét tekintheti meg az IFA rendszerben.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61" name="Téglalap 60"/>
          <p:cNvSpPr/>
          <p:nvPr/>
        </p:nvSpPr>
        <p:spPr>
          <a:xfrm>
            <a:off x="2123764" y="4961740"/>
            <a:ext cx="4392452" cy="5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hu-HU" sz="1100" dirty="0">
                <a:solidFill>
                  <a:schemeClr val="tx1"/>
                </a:solidFill>
              </a:rPr>
              <a:t>A jogosultsággal rendelkező sportszervezeti ügyintéző </a:t>
            </a:r>
            <a:r>
              <a:rPr lang="hu-HU" sz="1100" dirty="0" smtClean="0">
                <a:solidFill>
                  <a:schemeClr val="tx1"/>
                </a:solidFill>
              </a:rPr>
              <a:t>az utánpótlással kapcsolatosan (pl. Bozsik és Grassroots programok) adhat </a:t>
            </a:r>
            <a:r>
              <a:rPr lang="hu-HU" sz="1100" dirty="0">
                <a:solidFill>
                  <a:schemeClr val="tx1"/>
                </a:solidFill>
              </a:rPr>
              <a:t>be és </a:t>
            </a:r>
            <a:r>
              <a:rPr lang="hu-HU" sz="1100" dirty="0" smtClean="0">
                <a:solidFill>
                  <a:schemeClr val="tx1"/>
                </a:solidFill>
              </a:rPr>
              <a:t>módosíthat adatokat az </a:t>
            </a:r>
            <a:r>
              <a:rPr lang="hu-HU" sz="1100" dirty="0">
                <a:solidFill>
                  <a:schemeClr val="tx1"/>
                </a:solidFill>
              </a:rPr>
              <a:t>IFA rendszerben.</a:t>
            </a:r>
          </a:p>
        </p:txBody>
      </p:sp>
      <p:sp>
        <p:nvSpPr>
          <p:cNvPr id="62" name="Téglalap 61"/>
          <p:cNvSpPr/>
          <p:nvPr/>
        </p:nvSpPr>
        <p:spPr>
          <a:xfrm>
            <a:off x="2123764" y="5589240"/>
            <a:ext cx="4392452" cy="5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hu-HU" sz="1100" dirty="0">
                <a:solidFill>
                  <a:schemeClr val="tx1"/>
                </a:solidFill>
              </a:rPr>
              <a:t>A jogosultsággal rendelkező ügyintéző kezelheti az igazolásokhoz, átigazolásokhoz és versenyengedélyekhez kapcsolódó ügyeket az IFA rendszerben.</a:t>
            </a:r>
          </a:p>
        </p:txBody>
      </p:sp>
      <p:sp>
        <p:nvSpPr>
          <p:cNvPr id="66" name="Téglalap 65"/>
          <p:cNvSpPr/>
          <p:nvPr/>
        </p:nvSpPr>
        <p:spPr>
          <a:xfrm>
            <a:off x="6588242" y="1196752"/>
            <a:ext cx="2376264" cy="5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9BBB59"/>
              </a:buClr>
            </a:pPr>
            <a:r>
              <a:rPr lang="hu-HU" sz="1100" dirty="0" smtClean="0">
                <a:solidFill>
                  <a:schemeClr val="tx1"/>
                </a:solidFill>
              </a:rPr>
              <a:t>Sportszervezetek </a:t>
            </a:r>
            <a:r>
              <a:rPr lang="hu-HU" sz="11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Kapcsolattartók</a:t>
            </a:r>
            <a:r>
              <a:rPr lang="hu-HU" sz="1100" baseline="30000" dirty="0" smtClean="0">
                <a:solidFill>
                  <a:schemeClr val="tx1"/>
                </a:solidFill>
                <a:sym typeface="Wingdings" panose="05000000000000000000" pitchFamily="2" charset="2"/>
              </a:rPr>
              <a:t>2</a:t>
            </a:r>
            <a:endParaRPr lang="hu-HU" sz="1100" baseline="30000" dirty="0">
              <a:solidFill>
                <a:schemeClr val="tx1"/>
              </a:solidFill>
            </a:endParaRPr>
          </a:p>
        </p:txBody>
      </p:sp>
      <p:sp>
        <p:nvSpPr>
          <p:cNvPr id="68" name="Téglalap 67"/>
          <p:cNvSpPr/>
          <p:nvPr/>
        </p:nvSpPr>
        <p:spPr>
          <a:xfrm>
            <a:off x="6588242" y="5589240"/>
            <a:ext cx="2376264" cy="5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9BBB59"/>
              </a:buClr>
            </a:pPr>
            <a:r>
              <a:rPr lang="hu-HU" sz="1100" dirty="0" smtClean="0">
                <a:solidFill>
                  <a:schemeClr val="tx1"/>
                </a:solidFill>
              </a:rPr>
              <a:t>Ügyintézés</a:t>
            </a:r>
            <a:r>
              <a:rPr lang="hu-HU" sz="1100" dirty="0">
                <a:solidFill>
                  <a:schemeClr val="tx1"/>
                </a:solidFill>
              </a:rPr>
              <a:t>, </a:t>
            </a:r>
            <a:r>
              <a:rPr lang="hu-HU" sz="1100" dirty="0" smtClean="0">
                <a:solidFill>
                  <a:schemeClr val="tx1"/>
                </a:solidFill>
              </a:rPr>
              <a:t>adminisztráció </a:t>
            </a:r>
            <a:r>
              <a:rPr lang="hu-HU" sz="11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hu-HU" sz="1100" dirty="0" smtClean="0">
                <a:solidFill>
                  <a:schemeClr val="tx1"/>
                </a:solidFill>
                <a:sym typeface="Wingdings" panose="05000000000000000000" pitchFamily="2" charset="2"/>
              </a:rPr>
              <a:t/>
            </a:r>
            <a:br>
              <a:rPr lang="hu-HU" sz="1100" dirty="0" smtClean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hu-HU" sz="1100" dirty="0" smtClean="0">
                <a:solidFill>
                  <a:schemeClr val="tx1"/>
                </a:solidFill>
                <a:sym typeface="Wingdings" panose="05000000000000000000" pitchFamily="2" charset="2"/>
              </a:rPr>
              <a:t>Játékos ügyintézés</a:t>
            </a:r>
            <a:r>
              <a:rPr lang="hu-HU" sz="1100" baseline="30000" dirty="0" smtClean="0">
                <a:solidFill>
                  <a:schemeClr val="tx1"/>
                </a:solidFill>
                <a:sym typeface="Wingdings" panose="05000000000000000000" pitchFamily="2" charset="2"/>
              </a:rPr>
              <a:t>3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69" name="Téglalap 68"/>
          <p:cNvSpPr/>
          <p:nvPr/>
        </p:nvSpPr>
        <p:spPr>
          <a:xfrm>
            <a:off x="6588242" y="1824250"/>
            <a:ext cx="2376264" cy="5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9BBB59"/>
              </a:buClr>
            </a:pPr>
            <a:r>
              <a:rPr lang="hu-HU" sz="1100" dirty="0" smtClean="0">
                <a:solidFill>
                  <a:schemeClr val="tx1"/>
                </a:solidFill>
              </a:rPr>
              <a:t>Ügyintézés</a:t>
            </a:r>
            <a:r>
              <a:rPr lang="hu-HU" sz="1100" dirty="0">
                <a:solidFill>
                  <a:schemeClr val="tx1"/>
                </a:solidFill>
              </a:rPr>
              <a:t>, </a:t>
            </a:r>
            <a:r>
              <a:rPr lang="hu-HU" sz="1100" dirty="0" smtClean="0">
                <a:solidFill>
                  <a:schemeClr val="tx1"/>
                </a:solidFill>
              </a:rPr>
              <a:t>adminisztráció </a:t>
            </a:r>
            <a:r>
              <a:rPr lang="hu-HU" sz="11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hu-HU" sz="1100" dirty="0" smtClean="0">
                <a:solidFill>
                  <a:schemeClr val="tx1"/>
                </a:solidFill>
                <a:sym typeface="Wingdings" panose="05000000000000000000" pitchFamily="2" charset="2"/>
              </a:rPr>
              <a:t>Játékos ügyintézés  Szerződések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70" name="Téglalap 69"/>
          <p:cNvSpPr/>
          <p:nvPr/>
        </p:nvSpPr>
        <p:spPr>
          <a:xfrm>
            <a:off x="6588242" y="2451748"/>
            <a:ext cx="2376264" cy="5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9BBB59"/>
              </a:buClr>
            </a:pPr>
            <a:r>
              <a:rPr lang="hu-HU" sz="1100" dirty="0" smtClean="0">
                <a:solidFill>
                  <a:schemeClr val="tx1"/>
                </a:solidFill>
              </a:rPr>
              <a:t>Ügyintézés</a:t>
            </a:r>
            <a:r>
              <a:rPr lang="hu-HU" sz="1100" dirty="0">
                <a:solidFill>
                  <a:schemeClr val="tx1"/>
                </a:solidFill>
              </a:rPr>
              <a:t>, </a:t>
            </a:r>
            <a:r>
              <a:rPr lang="hu-HU" sz="1100" dirty="0" smtClean="0">
                <a:solidFill>
                  <a:schemeClr val="tx1"/>
                </a:solidFill>
              </a:rPr>
              <a:t>adminisztráció </a:t>
            </a:r>
            <a:r>
              <a:rPr lang="hu-HU" sz="11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hu-HU" sz="1100" dirty="0" smtClean="0">
                <a:solidFill>
                  <a:schemeClr val="tx1"/>
                </a:solidFill>
                <a:sym typeface="Wingdings" panose="05000000000000000000" pitchFamily="2" charset="2"/>
              </a:rPr>
              <a:t>Játékos </a:t>
            </a:r>
            <a:r>
              <a:rPr lang="hu-HU" sz="1100" dirty="0">
                <a:solidFill>
                  <a:schemeClr val="tx1"/>
                </a:solidFill>
                <a:sym typeface="Wingdings" panose="05000000000000000000" pitchFamily="2" charset="2"/>
              </a:rPr>
              <a:t>keret </a:t>
            </a:r>
            <a:r>
              <a:rPr lang="hu-HU" sz="1100" dirty="0" smtClean="0">
                <a:solidFill>
                  <a:schemeClr val="tx1"/>
                </a:solidFill>
                <a:sym typeface="Wingdings" panose="05000000000000000000" pitchFamily="2" charset="2"/>
              </a:rPr>
              <a:t>leadása</a:t>
            </a:r>
            <a:r>
              <a:rPr lang="hu-HU" sz="1100" baseline="30000" dirty="0">
                <a:solidFill>
                  <a:schemeClr val="tx1"/>
                </a:solidFill>
                <a:sym typeface="Wingdings" panose="05000000000000000000" pitchFamily="2" charset="2"/>
              </a:rPr>
              <a:t>2</a:t>
            </a:r>
            <a:r>
              <a:rPr lang="hu-HU" sz="11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hu-HU" sz="1100" baseline="30000" dirty="0">
              <a:solidFill>
                <a:schemeClr val="tx1"/>
              </a:solidFill>
            </a:endParaRPr>
          </a:p>
        </p:txBody>
      </p:sp>
      <p:sp>
        <p:nvSpPr>
          <p:cNvPr id="71" name="Téglalap 70"/>
          <p:cNvSpPr/>
          <p:nvPr/>
        </p:nvSpPr>
        <p:spPr>
          <a:xfrm>
            <a:off x="6588242" y="3079246"/>
            <a:ext cx="2376264" cy="5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9BBB59"/>
              </a:buClr>
            </a:pPr>
            <a:r>
              <a:rPr lang="hu-HU" sz="1100" dirty="0" smtClean="0">
                <a:solidFill>
                  <a:schemeClr val="tx1"/>
                </a:solidFill>
              </a:rPr>
              <a:t>Ügyintézés</a:t>
            </a:r>
            <a:r>
              <a:rPr lang="hu-HU" sz="1100" dirty="0">
                <a:solidFill>
                  <a:schemeClr val="tx1"/>
                </a:solidFill>
              </a:rPr>
              <a:t>, </a:t>
            </a:r>
            <a:r>
              <a:rPr lang="hu-HU" sz="1100" dirty="0" smtClean="0">
                <a:solidFill>
                  <a:schemeClr val="tx1"/>
                </a:solidFill>
              </a:rPr>
              <a:t>adminisztráció </a:t>
            </a:r>
            <a:r>
              <a:rPr lang="hu-HU" sz="11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hu-HU" sz="1100" dirty="0" smtClean="0">
                <a:solidFill>
                  <a:schemeClr val="tx1"/>
                </a:solidFill>
                <a:sym typeface="Wingdings" panose="05000000000000000000" pitchFamily="2" charset="2"/>
              </a:rPr>
              <a:t>Sportszakember ügyintézés</a:t>
            </a:r>
            <a:r>
              <a:rPr lang="hu-HU" sz="1100" baseline="30000" dirty="0" smtClean="0">
                <a:solidFill>
                  <a:schemeClr val="tx1"/>
                </a:solidFill>
                <a:sym typeface="Wingdings" panose="05000000000000000000" pitchFamily="2" charset="2"/>
              </a:rPr>
              <a:t>2</a:t>
            </a:r>
            <a:endParaRPr lang="hu-HU" sz="1100" baseline="30000" dirty="0">
              <a:solidFill>
                <a:schemeClr val="tx1"/>
              </a:solidFill>
            </a:endParaRPr>
          </a:p>
        </p:txBody>
      </p:sp>
      <p:sp>
        <p:nvSpPr>
          <p:cNvPr id="72" name="Téglalap 71"/>
          <p:cNvSpPr/>
          <p:nvPr/>
        </p:nvSpPr>
        <p:spPr>
          <a:xfrm>
            <a:off x="6588242" y="3706744"/>
            <a:ext cx="2376264" cy="5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9BBB59"/>
              </a:buClr>
            </a:pPr>
            <a:r>
              <a:rPr lang="hu-HU" sz="1100" dirty="0" smtClean="0">
                <a:solidFill>
                  <a:schemeClr val="tx1"/>
                </a:solidFill>
              </a:rPr>
              <a:t>Versenyeztetés </a:t>
            </a:r>
            <a:r>
              <a:rPr lang="hu-HU" sz="11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Versenynaptár</a:t>
            </a:r>
            <a:r>
              <a:rPr lang="hu-HU" sz="1100" baseline="30000" dirty="0" smtClean="0">
                <a:solidFill>
                  <a:schemeClr val="tx1"/>
                </a:solidFill>
                <a:sym typeface="Wingdings" panose="05000000000000000000" pitchFamily="2" charset="2"/>
              </a:rPr>
              <a:t>2</a:t>
            </a:r>
            <a:br>
              <a:rPr lang="hu-HU" sz="1100" baseline="30000" dirty="0" smtClean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hu-HU" sz="1100" dirty="0">
                <a:solidFill>
                  <a:schemeClr val="tx1"/>
                </a:solidFill>
                <a:sym typeface="Wingdings" panose="05000000000000000000" pitchFamily="2" charset="2"/>
              </a:rPr>
              <a:t>Hivatalos személyek  </a:t>
            </a:r>
            <a:r>
              <a:rPr lang="hu-HU" sz="1100" dirty="0" smtClean="0">
                <a:solidFill>
                  <a:schemeClr val="tx1"/>
                </a:solidFill>
                <a:sym typeface="Wingdings" panose="05000000000000000000" pitchFamily="2" charset="2"/>
              </a:rPr>
              <a:t>Jegyzőkönyvek  </a:t>
            </a:r>
            <a:r>
              <a:rPr lang="hu-HU" sz="1100" dirty="0">
                <a:solidFill>
                  <a:schemeClr val="tx1"/>
                </a:solidFill>
                <a:sym typeface="Wingdings" panose="05000000000000000000" pitchFamily="2" charset="2"/>
              </a:rPr>
              <a:t>On-line jegyzőkönyvek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73" name="Téglalap 72"/>
          <p:cNvSpPr/>
          <p:nvPr/>
        </p:nvSpPr>
        <p:spPr>
          <a:xfrm>
            <a:off x="6588242" y="4334242"/>
            <a:ext cx="2376264" cy="5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9BBB59"/>
              </a:buClr>
            </a:pPr>
            <a:r>
              <a:rPr lang="hu-HU" sz="1100" dirty="0" smtClean="0">
                <a:solidFill>
                  <a:schemeClr val="tx1"/>
                </a:solidFill>
              </a:rPr>
              <a:t>Licenc </a:t>
            </a:r>
            <a:r>
              <a:rPr lang="hu-HU" sz="11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hu-HU" sz="1100" dirty="0" smtClean="0">
                <a:solidFill>
                  <a:schemeClr val="tx1"/>
                </a:solidFill>
              </a:rPr>
              <a:t>Klublicenc kérelmek </a:t>
            </a:r>
            <a:r>
              <a:rPr lang="hu-HU" sz="11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Kérelmek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74" name="Téglalap 73"/>
          <p:cNvSpPr/>
          <p:nvPr/>
        </p:nvSpPr>
        <p:spPr>
          <a:xfrm>
            <a:off x="6588242" y="4961740"/>
            <a:ext cx="2376264" cy="5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9BBB59"/>
              </a:buClr>
            </a:pPr>
            <a:r>
              <a:rPr lang="hu-HU" sz="1100" dirty="0" smtClean="0">
                <a:solidFill>
                  <a:schemeClr val="tx1"/>
                </a:solidFill>
              </a:rPr>
              <a:t>Bozsik Program </a:t>
            </a:r>
            <a:r>
              <a:rPr lang="hu-HU" sz="11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Adminisztráció, Versenyek, Kiemelt foglalkoztatás</a:t>
            </a:r>
          </a:p>
        </p:txBody>
      </p:sp>
      <p:sp>
        <p:nvSpPr>
          <p:cNvPr id="19" name="Sávnyíl 18"/>
          <p:cNvSpPr/>
          <p:nvPr/>
        </p:nvSpPr>
        <p:spPr>
          <a:xfrm>
            <a:off x="179529" y="1268760"/>
            <a:ext cx="2016517" cy="396000"/>
          </a:xfrm>
          <a:prstGeom prst="chevron">
            <a:avLst/>
          </a:prstGeom>
          <a:solidFill>
            <a:srgbClr val="D7E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Sportszervezet adminisztrátora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477778" y="908720"/>
            <a:ext cx="1419674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b="1" cap="all" dirty="0" smtClean="0">
                <a:solidFill>
                  <a:schemeClr val="tx1"/>
                </a:solidFill>
              </a:rPr>
              <a:t>Jogosultság</a:t>
            </a:r>
            <a:endParaRPr lang="hu-HU" sz="1100" b="1" cap="all" dirty="0">
              <a:solidFill>
                <a:schemeClr val="tx1"/>
              </a:solidFill>
            </a:endParaRPr>
          </a:p>
        </p:txBody>
      </p:sp>
      <p:sp>
        <p:nvSpPr>
          <p:cNvPr id="34" name="Sávnyíl 33"/>
          <p:cNvSpPr/>
          <p:nvPr/>
        </p:nvSpPr>
        <p:spPr>
          <a:xfrm>
            <a:off x="179494" y="1896258"/>
            <a:ext cx="2016242" cy="396000"/>
          </a:xfrm>
          <a:prstGeom prst="chevron">
            <a:avLst/>
          </a:prstGeom>
          <a:solidFill>
            <a:srgbClr val="D7E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Szerződés </a:t>
            </a:r>
            <a:br>
              <a:rPr lang="hu-HU" sz="1100" dirty="0" smtClean="0">
                <a:solidFill>
                  <a:schemeClr val="tx1"/>
                </a:solidFill>
              </a:rPr>
            </a:br>
            <a:r>
              <a:rPr lang="hu-HU" sz="1100" dirty="0" smtClean="0">
                <a:solidFill>
                  <a:schemeClr val="tx1"/>
                </a:solidFill>
              </a:rPr>
              <a:t>ügyintéző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35" name="Sávnyíl 34"/>
          <p:cNvSpPr/>
          <p:nvPr/>
        </p:nvSpPr>
        <p:spPr>
          <a:xfrm>
            <a:off x="179494" y="2523756"/>
            <a:ext cx="2016242" cy="396000"/>
          </a:xfrm>
          <a:prstGeom prst="chevron">
            <a:avLst/>
          </a:prstGeom>
          <a:solidFill>
            <a:srgbClr val="D7E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Játékos keret </a:t>
            </a:r>
            <a:br>
              <a:rPr lang="hu-HU" sz="1100" dirty="0" smtClean="0">
                <a:solidFill>
                  <a:schemeClr val="tx1"/>
                </a:solidFill>
              </a:rPr>
            </a:br>
            <a:r>
              <a:rPr lang="hu-HU" sz="1100" dirty="0" smtClean="0">
                <a:solidFill>
                  <a:schemeClr val="tx1"/>
                </a:solidFill>
              </a:rPr>
              <a:t>ügyintéző</a:t>
            </a:r>
            <a:r>
              <a:rPr lang="hu-HU" sz="1100" baseline="30000" dirty="0" smtClean="0">
                <a:solidFill>
                  <a:schemeClr val="tx1"/>
                </a:solidFill>
              </a:rPr>
              <a:t>1</a:t>
            </a:r>
            <a:endParaRPr lang="hu-HU" sz="1100" baseline="30000" dirty="0">
              <a:solidFill>
                <a:schemeClr val="tx1"/>
              </a:solidFill>
            </a:endParaRPr>
          </a:p>
        </p:txBody>
      </p:sp>
      <p:sp>
        <p:nvSpPr>
          <p:cNvPr id="36" name="Sávnyíl 35"/>
          <p:cNvSpPr/>
          <p:nvPr/>
        </p:nvSpPr>
        <p:spPr>
          <a:xfrm>
            <a:off x="179494" y="3151254"/>
            <a:ext cx="2016242" cy="396000"/>
          </a:xfrm>
          <a:prstGeom prst="chevron">
            <a:avLst/>
          </a:prstGeom>
          <a:solidFill>
            <a:srgbClr val="D7E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Regisztrációs kártya ügyintéző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37" name="Sávnyíl 36"/>
          <p:cNvSpPr/>
          <p:nvPr/>
        </p:nvSpPr>
        <p:spPr>
          <a:xfrm>
            <a:off x="179494" y="3778752"/>
            <a:ext cx="2016242" cy="396000"/>
          </a:xfrm>
          <a:prstGeom prst="chevron">
            <a:avLst/>
          </a:prstGeom>
          <a:solidFill>
            <a:srgbClr val="D7E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Verseny </a:t>
            </a:r>
            <a:br>
              <a:rPr lang="hu-HU" sz="1100" dirty="0" smtClean="0">
                <a:solidFill>
                  <a:schemeClr val="tx1"/>
                </a:solidFill>
              </a:rPr>
            </a:br>
            <a:r>
              <a:rPr lang="hu-HU" sz="1100" dirty="0" smtClean="0">
                <a:solidFill>
                  <a:schemeClr val="tx1"/>
                </a:solidFill>
              </a:rPr>
              <a:t>ügyintéző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38" name="Sávnyíl 37"/>
          <p:cNvSpPr/>
          <p:nvPr/>
        </p:nvSpPr>
        <p:spPr>
          <a:xfrm>
            <a:off x="179494" y="4406250"/>
            <a:ext cx="2016242" cy="396000"/>
          </a:xfrm>
          <a:prstGeom prst="chevron">
            <a:avLst/>
          </a:prstGeom>
          <a:solidFill>
            <a:srgbClr val="D7E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Licenc </a:t>
            </a:r>
            <a:br>
              <a:rPr lang="hu-HU" sz="1100" dirty="0" smtClean="0">
                <a:solidFill>
                  <a:schemeClr val="tx1"/>
                </a:solidFill>
              </a:rPr>
            </a:br>
            <a:r>
              <a:rPr lang="hu-HU" sz="1100" dirty="0" smtClean="0">
                <a:solidFill>
                  <a:schemeClr val="tx1"/>
                </a:solidFill>
              </a:rPr>
              <a:t>ügyintéző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39" name="Sávnyíl 38"/>
          <p:cNvSpPr/>
          <p:nvPr/>
        </p:nvSpPr>
        <p:spPr>
          <a:xfrm>
            <a:off x="179494" y="5033748"/>
            <a:ext cx="2016242" cy="396000"/>
          </a:xfrm>
          <a:prstGeom prst="chevron">
            <a:avLst/>
          </a:prstGeom>
          <a:solidFill>
            <a:srgbClr val="D7E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Utánpótlás </a:t>
            </a:r>
            <a:br>
              <a:rPr lang="hu-HU" sz="1100" dirty="0" smtClean="0">
                <a:solidFill>
                  <a:schemeClr val="tx1"/>
                </a:solidFill>
              </a:rPr>
            </a:br>
            <a:r>
              <a:rPr lang="hu-HU" sz="1100" dirty="0" smtClean="0">
                <a:solidFill>
                  <a:schemeClr val="tx1"/>
                </a:solidFill>
              </a:rPr>
              <a:t>ügyintéző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40" name="Sávnyíl 39"/>
          <p:cNvSpPr/>
          <p:nvPr/>
        </p:nvSpPr>
        <p:spPr>
          <a:xfrm>
            <a:off x="179494" y="5661248"/>
            <a:ext cx="2016242" cy="396000"/>
          </a:xfrm>
          <a:prstGeom prst="chevron">
            <a:avLst/>
          </a:prstGeom>
          <a:solidFill>
            <a:srgbClr val="D7E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Nyilvántartás </a:t>
            </a:r>
            <a:br>
              <a:rPr lang="hu-HU" sz="1100" dirty="0" smtClean="0">
                <a:solidFill>
                  <a:schemeClr val="tx1"/>
                </a:solidFill>
              </a:rPr>
            </a:br>
            <a:r>
              <a:rPr lang="hu-HU" sz="1100" dirty="0" smtClean="0">
                <a:solidFill>
                  <a:schemeClr val="tx1"/>
                </a:solidFill>
              </a:rPr>
              <a:t>ügyintéző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45" name="Téglalap 44"/>
          <p:cNvSpPr/>
          <p:nvPr/>
        </p:nvSpPr>
        <p:spPr>
          <a:xfrm>
            <a:off x="3075397" y="908720"/>
            <a:ext cx="2489186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b="1" cap="all" dirty="0" smtClean="0">
                <a:solidFill>
                  <a:schemeClr val="tx1"/>
                </a:solidFill>
              </a:rPr>
              <a:t>Jogosultság rövid leírása</a:t>
            </a:r>
            <a:endParaRPr lang="hu-HU" sz="1100" b="1" cap="all" dirty="0">
              <a:solidFill>
                <a:schemeClr val="tx1"/>
              </a:solidFill>
            </a:endParaRPr>
          </a:p>
        </p:txBody>
      </p:sp>
      <p:sp>
        <p:nvSpPr>
          <p:cNvPr id="64" name="Téglalap 63"/>
          <p:cNvSpPr/>
          <p:nvPr/>
        </p:nvSpPr>
        <p:spPr>
          <a:xfrm>
            <a:off x="6732276" y="908720"/>
            <a:ext cx="2088196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hu-HU" sz="1100" b="1" cap="all" dirty="0" smtClean="0">
                <a:solidFill>
                  <a:schemeClr val="tx1"/>
                </a:solidFill>
              </a:rPr>
              <a:t>Jogosultsággal elérhető</a:t>
            </a:r>
            <a:endParaRPr lang="hu-HU" sz="1100" b="1" cap="all" dirty="0">
              <a:solidFill>
                <a:schemeClr val="tx1"/>
              </a:solidFill>
            </a:endParaRPr>
          </a:p>
        </p:txBody>
      </p:sp>
      <p:sp>
        <p:nvSpPr>
          <p:cNvPr id="75" name="Ellipszis 74"/>
          <p:cNvSpPr/>
          <p:nvPr/>
        </p:nvSpPr>
        <p:spPr>
          <a:xfrm>
            <a:off x="179512" y="1322760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1</a:t>
            </a:r>
            <a:endParaRPr lang="hu-HU" sz="11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6" name="Ellipszis 75"/>
          <p:cNvSpPr/>
          <p:nvPr/>
        </p:nvSpPr>
        <p:spPr>
          <a:xfrm>
            <a:off x="179512" y="1950258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b="1" dirty="0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77" name="Ellipszis 76"/>
          <p:cNvSpPr/>
          <p:nvPr/>
        </p:nvSpPr>
        <p:spPr>
          <a:xfrm>
            <a:off x="179512" y="2577756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3</a:t>
            </a:r>
            <a:endParaRPr lang="hu-HU" sz="11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8" name="Ellipszis 77"/>
          <p:cNvSpPr/>
          <p:nvPr/>
        </p:nvSpPr>
        <p:spPr>
          <a:xfrm>
            <a:off x="179512" y="3205254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4</a:t>
            </a:r>
            <a:endParaRPr lang="hu-HU" sz="11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9" name="Ellipszis 78"/>
          <p:cNvSpPr/>
          <p:nvPr/>
        </p:nvSpPr>
        <p:spPr>
          <a:xfrm>
            <a:off x="179512" y="3832752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5</a:t>
            </a:r>
            <a:endParaRPr lang="hu-HU" sz="11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0" name="Ellipszis 79"/>
          <p:cNvSpPr/>
          <p:nvPr/>
        </p:nvSpPr>
        <p:spPr>
          <a:xfrm>
            <a:off x="179512" y="4460250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6</a:t>
            </a:r>
            <a:endParaRPr lang="hu-HU" sz="11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1" name="Ellipszis 80"/>
          <p:cNvSpPr/>
          <p:nvPr/>
        </p:nvSpPr>
        <p:spPr>
          <a:xfrm>
            <a:off x="179512" y="5087748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7</a:t>
            </a:r>
            <a:endParaRPr lang="hu-HU" sz="11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2" name="Ellipszis 81"/>
          <p:cNvSpPr/>
          <p:nvPr/>
        </p:nvSpPr>
        <p:spPr>
          <a:xfrm>
            <a:off x="179512" y="5715248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8</a:t>
            </a:r>
            <a:endParaRPr lang="hu-HU" sz="11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3" name="Szövegdoboz 82"/>
          <p:cNvSpPr txBox="1"/>
          <p:nvPr/>
        </p:nvSpPr>
        <p:spPr>
          <a:xfrm>
            <a:off x="159644" y="6237312"/>
            <a:ext cx="8804862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sz="900" dirty="0" smtClean="0"/>
              <a:t>1: Jelenleg (2016 nyarán) nem „élő” modul az IFA rendszerben</a:t>
            </a:r>
            <a:r>
              <a:rPr lang="hu-HU" sz="900" dirty="0"/>
              <a:t>. 2: Almodulon belül mindenhez van jogosultsága</a:t>
            </a:r>
            <a:r>
              <a:rPr lang="hu-HU" sz="900" dirty="0" smtClean="0"/>
              <a:t>. </a:t>
            </a:r>
            <a:r>
              <a:rPr lang="hu-HU" sz="900" dirty="0"/>
              <a:t>3: Almodulon belül a szerződéseken kívül mindenhez van jogosultsága</a:t>
            </a:r>
            <a:r>
              <a:rPr lang="hu-HU" sz="900" dirty="0" smtClean="0"/>
              <a:t>.</a:t>
            </a:r>
            <a:endParaRPr lang="hu-HU" sz="900" dirty="0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1780509"/>
            <a:ext cx="878499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52"/>
          <p:cNvCxnSpPr/>
          <p:nvPr/>
        </p:nvCxnSpPr>
        <p:spPr>
          <a:xfrm>
            <a:off x="179512" y="2408007"/>
            <a:ext cx="878499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>
            <a:off x="179512" y="3035505"/>
            <a:ext cx="878499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66"/>
          <p:cNvCxnSpPr/>
          <p:nvPr/>
        </p:nvCxnSpPr>
        <p:spPr>
          <a:xfrm>
            <a:off x="179512" y="3663003"/>
            <a:ext cx="878499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gyenes összekötő 83"/>
          <p:cNvCxnSpPr/>
          <p:nvPr/>
        </p:nvCxnSpPr>
        <p:spPr>
          <a:xfrm>
            <a:off x="179512" y="4290501"/>
            <a:ext cx="878499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84"/>
          <p:cNvCxnSpPr/>
          <p:nvPr/>
        </p:nvCxnSpPr>
        <p:spPr>
          <a:xfrm>
            <a:off x="179512" y="4917999"/>
            <a:ext cx="878499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gyenes összekötő 85"/>
          <p:cNvCxnSpPr/>
          <p:nvPr/>
        </p:nvCxnSpPr>
        <p:spPr>
          <a:xfrm>
            <a:off x="179512" y="5545498"/>
            <a:ext cx="878499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87"/>
          <p:cNvCxnSpPr/>
          <p:nvPr/>
        </p:nvCxnSpPr>
        <p:spPr>
          <a:xfrm>
            <a:off x="6552229" y="1196752"/>
            <a:ext cx="0" cy="493250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/>
          <p:nvPr/>
        </p:nvCxnSpPr>
        <p:spPr>
          <a:xfrm>
            <a:off x="8964506" y="1196752"/>
            <a:ext cx="0" cy="493250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églalap 62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Játékosok</a:t>
            </a:r>
          </a:p>
        </p:txBody>
      </p:sp>
      <p:sp>
        <p:nvSpPr>
          <p:cNvPr id="65" name="Téglalap 64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</a:p>
        </p:txBody>
      </p:sp>
      <p:sp>
        <p:nvSpPr>
          <p:cNvPr id="87" name="Téglalap 86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Versenyeztetés</a:t>
            </a:r>
          </a:p>
        </p:txBody>
      </p:sp>
      <p:sp>
        <p:nvSpPr>
          <p:cNvPr id="89" name="Téglalap 88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1.1.</a:t>
            </a:r>
          </a:p>
        </p:txBody>
      </p:sp>
      <p:sp>
        <p:nvSpPr>
          <p:cNvPr id="90" name="Téglalap 89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1.2.</a:t>
            </a:r>
          </a:p>
        </p:txBody>
      </p:sp>
      <p:sp>
        <p:nvSpPr>
          <p:cNvPr id="91" name="Téglalap 90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2.</a:t>
            </a:r>
          </a:p>
        </p:txBody>
      </p:sp>
      <p:sp>
        <p:nvSpPr>
          <p:cNvPr id="92" name="Téglalap 91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>
                <a:solidFill>
                  <a:schemeClr val="tx1"/>
                </a:solidFill>
              </a:rPr>
              <a:t>Kapcsolattartók</a:t>
            </a:r>
          </a:p>
        </p:txBody>
      </p:sp>
      <p:sp>
        <p:nvSpPr>
          <p:cNvPr id="93" name="Téglalap 92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" name="Téglalap 93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>
                <a:solidFill>
                  <a:schemeClr val="tx1"/>
                </a:solidFill>
              </a:rPr>
              <a:t>3.</a:t>
            </a:r>
          </a:p>
        </p:txBody>
      </p:sp>
      <p:sp>
        <p:nvSpPr>
          <p:cNvPr id="95" name="Téglalap 94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6" name="Picture 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fld id="{6C83D040-832C-4D2F-B606-A4C92D36BE78}" type="slidenum">
              <a:rPr lang="hu-HU" smtClean="0"/>
              <a:pPr/>
              <a:t>56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79018" y="44624"/>
            <a:ext cx="5709206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>
                <a:solidFill>
                  <a:srgbClr val="9BBB59"/>
                </a:solidFill>
              </a:rPr>
              <a:t>4</a:t>
            </a:r>
            <a:r>
              <a:rPr lang="hu-HU" sz="2000" cap="all" dirty="0" smtClean="0">
                <a:solidFill>
                  <a:srgbClr val="9BBB59"/>
                </a:solidFill>
              </a:rPr>
              <a:t>. </a:t>
            </a:r>
            <a:r>
              <a:rPr lang="hu-HU" sz="2000" cap="all" dirty="0">
                <a:solidFill>
                  <a:srgbClr val="9BBB59"/>
                </a:solidFill>
              </a:rPr>
              <a:t>A </a:t>
            </a:r>
            <a:r>
              <a:rPr lang="hu-HU" sz="2000" cap="all" dirty="0" smtClean="0">
                <a:solidFill>
                  <a:srgbClr val="9BBB59"/>
                </a:solidFill>
              </a:rPr>
              <a:t>„riportok” modul </a:t>
            </a:r>
            <a:r>
              <a:rPr lang="hu-HU" sz="2000" cap="all" dirty="0">
                <a:solidFill>
                  <a:srgbClr val="9BBB59"/>
                </a:solidFill>
              </a:rPr>
              <a:t>alatt </a:t>
            </a:r>
            <a:r>
              <a:rPr lang="hu-HU" sz="2000" cap="all" dirty="0" smtClean="0">
                <a:solidFill>
                  <a:srgbClr val="9BBB59"/>
                </a:solidFill>
              </a:rPr>
              <a:t>számos különböző sportszervezeti kimutatás érhető el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54" name="Egyenes összekötő 53"/>
          <p:cNvCxnSpPr/>
          <p:nvPr/>
        </p:nvCxnSpPr>
        <p:spPr>
          <a:xfrm>
            <a:off x="6588224" y="742660"/>
            <a:ext cx="2555776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églalap 10"/>
          <p:cNvSpPr/>
          <p:nvPr/>
        </p:nvSpPr>
        <p:spPr>
          <a:xfrm>
            <a:off x="96982" y="908720"/>
            <a:ext cx="8950036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A sportszervezetek ezen funkció segítségével hívhatják le a számukra elérhető adatokat</a:t>
            </a:r>
            <a:r>
              <a:rPr lang="hu-HU" sz="1200" b="1" dirty="0" smtClean="0">
                <a:solidFill>
                  <a:schemeClr val="tx1"/>
                </a:solidFill>
              </a:rPr>
              <a:t>, </a:t>
            </a:r>
            <a:br>
              <a:rPr lang="hu-HU" sz="1200" b="1" dirty="0" smtClean="0">
                <a:solidFill>
                  <a:schemeClr val="tx1"/>
                </a:solidFill>
              </a:rPr>
            </a:br>
            <a:r>
              <a:rPr lang="hu-HU" sz="1200" b="1" dirty="0" smtClean="0">
                <a:solidFill>
                  <a:schemeClr val="tx1"/>
                </a:solidFill>
              </a:rPr>
              <a:t>szűrési </a:t>
            </a:r>
            <a:r>
              <a:rPr lang="hu-HU" sz="1200" b="1" dirty="0">
                <a:solidFill>
                  <a:schemeClr val="tx1"/>
                </a:solidFill>
              </a:rPr>
              <a:t>feltételek megadásával, </a:t>
            </a:r>
            <a:r>
              <a:rPr lang="hu-HU" sz="1200" b="1" dirty="0" smtClean="0">
                <a:solidFill>
                  <a:schemeClr val="tx1"/>
                </a:solidFill>
              </a:rPr>
              <a:t>Excel állományban</a:t>
            </a:r>
            <a:r>
              <a:rPr lang="hu-HU" sz="1200" b="1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45" name="Táblázat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966058"/>
              </p:ext>
            </p:extLst>
          </p:nvPr>
        </p:nvGraphicFramePr>
        <p:xfrm>
          <a:off x="101460" y="1332696"/>
          <a:ext cx="8941080" cy="51206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30752"/>
                <a:gridCol w="1822515"/>
                <a:gridCol w="6787813"/>
              </a:tblGrid>
              <a:tr h="23896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Riport megnevezése</a:t>
                      </a:r>
                      <a:endParaRPr lang="hu-H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A riport rövid leírása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75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Szerződések listája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A sportszervezet lehívhatja</a:t>
                      </a:r>
                      <a:r>
                        <a:rPr lang="hu-HU" sz="1200" baseline="0" dirty="0" smtClean="0"/>
                        <a:t> a szükséges szerződések listáját. A felhasználónak lehetősége van a szűrési feltételekben megadni a sportágat, a szerződés típusát és státuszát, a tranzakció típusát, valamint szűrhet sportszervezet szerint is. A szerződések érvényességük szerint is kereshetőek.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75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Igazolások</a:t>
                      </a:r>
                      <a:r>
                        <a:rPr lang="hu-HU" sz="1200" baseline="0" dirty="0" smtClean="0"/>
                        <a:t>, átigazolások – alap versenyrendszer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A sportszervezet lehívhatja az</a:t>
                      </a:r>
                      <a:r>
                        <a:rPr lang="hu-HU" sz="1200" baseline="0" dirty="0" smtClean="0"/>
                        <a:t> igazolásokra, átigazolásokra vonatkozó információkat. A lehívandó adatokat szűrheti a sportág, évad, igazolás típusa és státusza, valamint a sportszervezet szerint is. Az igazolási és átigazolási információk az igazolás kezdete és vége szerint is kereshetőek.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68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Igazolások, átigazolások – </a:t>
                      </a:r>
                      <a:br>
                        <a:rPr lang="hu-HU" sz="1200" dirty="0" smtClean="0"/>
                      </a:br>
                      <a:r>
                        <a:rPr lang="hu-HU" sz="1200" dirty="0" smtClean="0"/>
                        <a:t>kiegészítő versenyrendszer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A kiegészítő versenyrendszerben</a:t>
                      </a:r>
                      <a:r>
                        <a:rPr lang="hu-HU" sz="1200" baseline="0" dirty="0" smtClean="0"/>
                        <a:t> az igazolási és átigazolási adatok lehívása során rászűrhet a sportszervezet a sportágra, évadra, igazolás típusára, státuszára, a kiegészítő igazolás státuszára, valamint a megyére és a sportszervezetre is. Az igazolási és átigazolási információk az igazolás kezdete és vége szerint is kereshetőek.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68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Versenyengedélyek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A sportszervezet lehívhatja</a:t>
                      </a:r>
                      <a:r>
                        <a:rPr lang="hu-HU" sz="1200" baseline="0" dirty="0" smtClean="0"/>
                        <a:t> a versenyengedéllyel kapcsolatos információkat. Az információkat szűrheti a sportág, évad, versenyengedély típusa, státusza, a sportszervezet szerint, valamint a kettős versenyengedély megléte alapján is. A versenyengedéllyel kapcsolatos információk érvényesség szerint is kereshetőek.</a:t>
                      </a:r>
                      <a:endParaRPr lang="hu-HU" sz="1200" dirty="0" smtClean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75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Sportszakemberek szerződései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baseline="0" dirty="0" smtClean="0"/>
                        <a:t>A sportszakember szerződéseire vonatkozó információk lehívhatóak ezen funkción belül, s az adatok szűrhetőek a szerződés típusa,, státusza, a sportág, a stábtag posztja, valamint a sportszervezet szerint is. A szerződések kereshetőek azok érvényességi adatai szerint is.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75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Sportszakemberek</a:t>
                      </a:r>
                      <a:r>
                        <a:rPr lang="hu-HU" sz="1200" baseline="0" dirty="0" smtClean="0"/>
                        <a:t> végzettségei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baseline="0" dirty="0" smtClean="0"/>
                        <a:t>A sportszakemberek végzettségére vonatkozó információk lehívása során, az adatok szűrhetőek a stábtag posztja, a végzettség típusa és státusza, valamint a sportszervezet szerint is. A végzettségek kereshetőek továbbá az érvényességre vonatkozó információk alapján is.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75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Regisztrációs kártyák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baseline="0" dirty="0" smtClean="0"/>
                        <a:t>A regisztrációs kártyákra vonatkozó információkat a felhasználó lehívhatja a sportág, évad, stábtag posztja, a versenytípus, nem, korosztály, a regisztrációs kártya státusza, a sportszervezet szerint. Ezen túl a felhasználó kinyerheti az adatokat a regisztrációs kártya érvényességi dátuma alapján is.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Téglalap 15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Játékosok</a:t>
            </a:r>
          </a:p>
        </p:txBody>
      </p:sp>
      <p:sp>
        <p:nvSpPr>
          <p:cNvPr id="20" name="Téglalap 19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</a:p>
        </p:txBody>
      </p:sp>
      <p:sp>
        <p:nvSpPr>
          <p:cNvPr id="21" name="Téglalap 20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Versenyeztetés</a:t>
            </a:r>
          </a:p>
        </p:txBody>
      </p:sp>
      <p:sp>
        <p:nvSpPr>
          <p:cNvPr id="22" name="Téglalap 21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1.1.</a:t>
            </a:r>
          </a:p>
        </p:txBody>
      </p:sp>
      <p:sp>
        <p:nvSpPr>
          <p:cNvPr id="23" name="Téglalap 22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1.2.</a:t>
            </a:r>
          </a:p>
        </p:txBody>
      </p:sp>
      <p:sp>
        <p:nvSpPr>
          <p:cNvPr id="24" name="Téglalap 23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2.</a:t>
            </a:r>
          </a:p>
        </p:txBody>
      </p:sp>
      <p:sp>
        <p:nvSpPr>
          <p:cNvPr id="25" name="Téglalap 24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</a:p>
        </p:txBody>
      </p:sp>
      <p:sp>
        <p:nvSpPr>
          <p:cNvPr id="26" name="Téglalap 25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>
                <a:solidFill>
                  <a:schemeClr val="tx1"/>
                </a:solidFill>
              </a:rPr>
              <a:t>Riportok</a:t>
            </a:r>
          </a:p>
        </p:txBody>
      </p:sp>
      <p:sp>
        <p:nvSpPr>
          <p:cNvPr id="27" name="Téglalap 26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700" dirty="0">
                <a:solidFill>
                  <a:schemeClr val="bg1">
                    <a:lumMod val="50000"/>
                  </a:schemeClr>
                </a:solidFill>
              </a:rPr>
              <a:t>3.</a:t>
            </a:r>
          </a:p>
        </p:txBody>
      </p:sp>
      <p:sp>
        <p:nvSpPr>
          <p:cNvPr id="28" name="Téglalap 27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>
                <a:solidFill>
                  <a:schemeClr val="tx1"/>
                </a:solidFill>
              </a:rPr>
              <a:t>4.</a:t>
            </a: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2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06880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84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>
          <a:xfrm>
            <a:off x="6924182" y="6525344"/>
            <a:ext cx="2219818" cy="332656"/>
          </a:xfrm>
        </p:spPr>
        <p:txBody>
          <a:bodyPr/>
          <a:lstStyle/>
          <a:p>
            <a:fld id="{6C83D040-832C-4D2F-B606-A4C92D36BE78}" type="slidenum">
              <a:rPr lang="hu-HU" smtClean="0"/>
              <a:pPr/>
              <a:t>6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79018" y="44624"/>
            <a:ext cx="5259845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 smtClean="0">
                <a:solidFill>
                  <a:srgbClr val="9BBB59"/>
                </a:solidFill>
              </a:rPr>
              <a:t>A „sportszervezetek” menüpont alatt az alábbi modulok / almodulok találhatóak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6138863" y="742660"/>
            <a:ext cx="2959100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/>
          <p:cNvSpPr/>
          <p:nvPr/>
        </p:nvSpPr>
        <p:spPr>
          <a:xfrm>
            <a:off x="202657" y="931540"/>
            <a:ext cx="519486" cy="5532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b="1" cap="all" dirty="0" smtClean="0">
                <a:solidFill>
                  <a:schemeClr val="tx1"/>
                </a:solidFill>
              </a:rPr>
              <a:t>#</a:t>
            </a:r>
            <a:endParaRPr lang="hu-HU" sz="1200" b="1" cap="all" dirty="0">
              <a:solidFill>
                <a:schemeClr val="tx1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812353" y="931540"/>
            <a:ext cx="2480112" cy="5532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r>
              <a:rPr lang="hu-HU" sz="1200" b="1" cap="all" dirty="0" smtClean="0">
                <a:solidFill>
                  <a:schemeClr val="tx1"/>
                </a:solidFill>
              </a:rPr>
              <a:t>MODUL / Almodul neve</a:t>
            </a:r>
            <a:endParaRPr lang="hu-HU" sz="1200" b="1" cap="all" dirty="0">
              <a:solidFill>
                <a:schemeClr val="tx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3382674" y="931540"/>
            <a:ext cx="5558668" cy="5532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r>
              <a:rPr lang="hu-HU" sz="1200" b="1" cap="all" dirty="0">
                <a:solidFill>
                  <a:schemeClr val="tx1"/>
                </a:solidFill>
              </a:rPr>
              <a:t>MODUL / Almodul </a:t>
            </a:r>
            <a:r>
              <a:rPr lang="hu-HU" sz="1200" b="1" cap="all" dirty="0" smtClean="0">
                <a:solidFill>
                  <a:schemeClr val="tx1"/>
                </a:solidFill>
              </a:rPr>
              <a:t>rövid leírása</a:t>
            </a:r>
            <a:endParaRPr lang="hu-HU" sz="1200" b="1" cap="all" dirty="0">
              <a:solidFill>
                <a:schemeClr val="tx1"/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202657" y="1559038"/>
            <a:ext cx="519486" cy="553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1.</a:t>
            </a:r>
          </a:p>
        </p:txBody>
      </p:sp>
      <p:sp>
        <p:nvSpPr>
          <p:cNvPr id="21" name="Téglalap 20"/>
          <p:cNvSpPr/>
          <p:nvPr/>
        </p:nvSpPr>
        <p:spPr>
          <a:xfrm>
            <a:off x="824800" y="1562214"/>
            <a:ext cx="2467665" cy="553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r>
              <a:rPr lang="hu-HU" sz="1200" dirty="0" smtClean="0">
                <a:solidFill>
                  <a:schemeClr val="tx1"/>
                </a:solidFill>
              </a:rPr>
              <a:t>Ügyintézés, adminisztráció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3382674" y="1559038"/>
            <a:ext cx="5558668" cy="556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2550"/>
            <a:r>
              <a:rPr lang="hu-HU" sz="1200" dirty="0" smtClean="0">
                <a:solidFill>
                  <a:schemeClr val="tx1"/>
                </a:solidFill>
              </a:rPr>
              <a:t>Az „Ügyintézés, adminisztráció” modul </a:t>
            </a:r>
            <a:r>
              <a:rPr lang="hu-HU" sz="1200" dirty="0">
                <a:solidFill>
                  <a:schemeClr val="tx1"/>
                </a:solidFill>
              </a:rPr>
              <a:t>alatt a sportszervezetek oldaláról </a:t>
            </a:r>
            <a:r>
              <a:rPr lang="hu-HU" sz="1200" dirty="0" smtClean="0">
                <a:solidFill>
                  <a:schemeClr val="tx1"/>
                </a:solidFill>
              </a:rPr>
              <a:t>a játékosokkal és a sportszakemberekkel kapcsolatos ügyintézés, adminisztráció végezhető el.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824800" y="2186536"/>
            <a:ext cx="519486" cy="55324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1.1.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1404282" y="2186536"/>
            <a:ext cx="1888183" cy="55324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r>
              <a:rPr lang="hu-HU" sz="1200" dirty="0" smtClean="0">
                <a:solidFill>
                  <a:schemeClr val="tx1"/>
                </a:solidFill>
              </a:rPr>
              <a:t>Játékos ügyintézés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3382674" y="2186536"/>
            <a:ext cx="5558668" cy="55324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2550"/>
            <a:r>
              <a:rPr lang="hu-HU" sz="1200" dirty="0">
                <a:solidFill>
                  <a:schemeClr val="tx1"/>
                </a:solidFill>
              </a:rPr>
              <a:t>A megfelelő jogosultsággal rendelkező sportszervezeti ügyintézők (kapcsolattartók) ebben </a:t>
            </a:r>
            <a:r>
              <a:rPr lang="hu-HU" sz="1200" dirty="0" smtClean="0">
                <a:solidFill>
                  <a:schemeClr val="tx1"/>
                </a:solidFill>
              </a:rPr>
              <a:t>az almodulban rögzíthetik </a:t>
            </a:r>
            <a:r>
              <a:rPr lang="hu-HU" sz="1200" dirty="0">
                <a:solidFill>
                  <a:schemeClr val="tx1"/>
                </a:solidFill>
              </a:rPr>
              <a:t>be a </a:t>
            </a:r>
            <a:r>
              <a:rPr lang="hu-HU" sz="1200" dirty="0" smtClean="0">
                <a:solidFill>
                  <a:schemeClr val="tx1"/>
                </a:solidFill>
              </a:rPr>
              <a:t>játékosokkal kapcsolatos (át)igazolásokat és versenyengedély kérelmeket, valamint rögzíthetik a játékosok szerződéseit.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3382674" y="2814034"/>
            <a:ext cx="5558668" cy="55324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2550"/>
            <a:r>
              <a:rPr lang="hu-HU" sz="1200" dirty="0">
                <a:solidFill>
                  <a:schemeClr val="tx1"/>
                </a:solidFill>
              </a:rPr>
              <a:t>A megfelelő jogosultsággal rendelkező sportszervezeti ügyintézők (kapcsolattartók) ebben az almodulban rögzíthetik be a sportszakembereik </a:t>
            </a:r>
            <a:r>
              <a:rPr lang="hu-HU" sz="1200" dirty="0" smtClean="0">
                <a:solidFill>
                  <a:schemeClr val="tx1"/>
                </a:solidFill>
              </a:rPr>
              <a:t>szerződéseinek, végzettségeinek adatait</a:t>
            </a:r>
            <a:r>
              <a:rPr lang="hu-HU" sz="1200" dirty="0">
                <a:solidFill>
                  <a:schemeClr val="tx1"/>
                </a:solidFill>
              </a:rPr>
              <a:t> </a:t>
            </a:r>
            <a:r>
              <a:rPr lang="hu-HU" sz="1200" dirty="0" smtClean="0">
                <a:solidFill>
                  <a:schemeClr val="tx1"/>
                </a:solidFill>
              </a:rPr>
              <a:t>és a </a:t>
            </a:r>
            <a:r>
              <a:rPr lang="hu-HU" sz="1200" dirty="0">
                <a:solidFill>
                  <a:schemeClr val="tx1"/>
                </a:solidFill>
              </a:rPr>
              <a:t>kapcsolódó regisztrációs kártya kérelmeiket.</a:t>
            </a:r>
          </a:p>
        </p:txBody>
      </p:sp>
      <p:sp>
        <p:nvSpPr>
          <p:cNvPr id="27" name="Téglalap 26"/>
          <p:cNvSpPr/>
          <p:nvPr/>
        </p:nvSpPr>
        <p:spPr>
          <a:xfrm>
            <a:off x="824800" y="2814034"/>
            <a:ext cx="519486" cy="55324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1.2.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1404282" y="2814034"/>
            <a:ext cx="1888183" cy="55324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r>
              <a:rPr lang="hu-HU" sz="1200" dirty="0" smtClean="0">
                <a:solidFill>
                  <a:schemeClr val="tx1"/>
                </a:solidFill>
              </a:rPr>
              <a:t>Sportszakember ügyintézés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202657" y="3441532"/>
            <a:ext cx="519486" cy="553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30" name="Téglalap 29"/>
          <p:cNvSpPr/>
          <p:nvPr/>
        </p:nvSpPr>
        <p:spPr>
          <a:xfrm>
            <a:off x="818473" y="3441532"/>
            <a:ext cx="2473992" cy="553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r>
              <a:rPr lang="hu-HU" sz="1200" dirty="0" smtClean="0">
                <a:solidFill>
                  <a:schemeClr val="tx1"/>
                </a:solidFill>
              </a:rPr>
              <a:t>Versenyeztetés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3382674" y="3441532"/>
            <a:ext cx="5558668" cy="553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2550"/>
            <a:r>
              <a:rPr lang="hu-HU" sz="1200" dirty="0">
                <a:solidFill>
                  <a:schemeClr val="tx1"/>
                </a:solidFill>
              </a:rPr>
              <a:t>Az </a:t>
            </a:r>
            <a:r>
              <a:rPr lang="hu-HU" sz="1200" dirty="0" smtClean="0">
                <a:solidFill>
                  <a:schemeClr val="tx1"/>
                </a:solidFill>
              </a:rPr>
              <a:t>„Versenyeztetés” </a:t>
            </a:r>
            <a:r>
              <a:rPr lang="hu-HU" sz="1200" dirty="0">
                <a:solidFill>
                  <a:schemeClr val="tx1"/>
                </a:solidFill>
              </a:rPr>
              <a:t>modul alatt a sportszervezetek oldaláról a </a:t>
            </a:r>
            <a:r>
              <a:rPr lang="hu-HU" sz="1200" dirty="0" smtClean="0">
                <a:solidFill>
                  <a:schemeClr val="tx1"/>
                </a:solidFill>
              </a:rPr>
              <a:t>versenynaptár versenyeinek, bajnokságainak eseményei tekinthetőek meg / módosíthatóak.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824800" y="4069030"/>
            <a:ext cx="519486" cy="55324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2</a:t>
            </a:r>
            <a:r>
              <a:rPr lang="hu-HU" sz="1200" dirty="0" smtClean="0">
                <a:solidFill>
                  <a:schemeClr val="tx1"/>
                </a:solidFill>
              </a:rPr>
              <a:t>.1.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1411456" y="4069030"/>
            <a:ext cx="1881009" cy="55324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r>
              <a:rPr lang="hu-HU" sz="1200" dirty="0" smtClean="0">
                <a:solidFill>
                  <a:schemeClr val="tx1"/>
                </a:solidFill>
              </a:rPr>
              <a:t>Versenynaptár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3382674" y="4069030"/>
            <a:ext cx="5558668" cy="55324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2550"/>
            <a:r>
              <a:rPr lang="hu-HU" sz="1200" dirty="0">
                <a:solidFill>
                  <a:schemeClr val="tx1"/>
                </a:solidFill>
              </a:rPr>
              <a:t>A megfelelő jogosultsággal rendelkező sportszervezeti ügyintézők (kapcsolattartók) ebben az almodulban </a:t>
            </a:r>
            <a:r>
              <a:rPr lang="hu-HU" sz="1200" dirty="0" smtClean="0">
                <a:solidFill>
                  <a:schemeClr val="tx1"/>
                </a:solidFill>
              </a:rPr>
              <a:t>rögzíthetik be a </a:t>
            </a:r>
            <a:r>
              <a:rPr lang="hu-HU" sz="1200" dirty="0">
                <a:solidFill>
                  <a:schemeClr val="tx1"/>
                </a:solidFill>
              </a:rPr>
              <a:t>mérkőzéseikhez kapcsolódó időpont és/vagy helyszín módosítási kéréseiket, </a:t>
            </a:r>
            <a:r>
              <a:rPr lang="hu-HU" sz="1200" dirty="0" smtClean="0">
                <a:solidFill>
                  <a:schemeClr val="tx1"/>
                </a:solidFill>
              </a:rPr>
              <a:t>illetve az adott mérkőzés összeállításait.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202657" y="4696528"/>
            <a:ext cx="519486" cy="553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3.</a:t>
            </a:r>
          </a:p>
        </p:txBody>
      </p:sp>
      <p:sp>
        <p:nvSpPr>
          <p:cNvPr id="38" name="Téglalap 37"/>
          <p:cNvSpPr/>
          <p:nvPr/>
        </p:nvSpPr>
        <p:spPr>
          <a:xfrm>
            <a:off x="818473" y="4696528"/>
            <a:ext cx="2473992" cy="553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r>
              <a:rPr lang="hu-HU" sz="1200" dirty="0" smtClean="0">
                <a:solidFill>
                  <a:schemeClr val="tx1"/>
                </a:solidFill>
              </a:rPr>
              <a:t>Kapcsolattartók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39" name="Téglalap 38"/>
          <p:cNvSpPr/>
          <p:nvPr/>
        </p:nvSpPr>
        <p:spPr>
          <a:xfrm>
            <a:off x="3382674" y="4696528"/>
            <a:ext cx="5558668" cy="553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2550"/>
            <a:r>
              <a:rPr lang="hu-HU" sz="1200" dirty="0" smtClean="0">
                <a:solidFill>
                  <a:schemeClr val="tx1"/>
                </a:solidFill>
              </a:rPr>
              <a:t>A „Kapcsolattartók” modul alatt jelölhető ki, </a:t>
            </a:r>
            <a:r>
              <a:rPr lang="hu-HU" sz="1200" dirty="0">
                <a:solidFill>
                  <a:schemeClr val="tx1"/>
                </a:solidFill>
              </a:rPr>
              <a:t>hogy a sportszervezet </a:t>
            </a:r>
            <a:r>
              <a:rPr lang="hu-HU" sz="1200" dirty="0" smtClean="0">
                <a:solidFill>
                  <a:schemeClr val="tx1"/>
                </a:solidFill>
              </a:rPr>
              <a:t>oldaláról melyik folyamatokat / funkciókat melyik </a:t>
            </a:r>
            <a:r>
              <a:rPr lang="hu-HU" sz="1200" dirty="0">
                <a:solidFill>
                  <a:schemeClr val="tx1"/>
                </a:solidFill>
              </a:rPr>
              <a:t>ügyintézők végezhetik </a:t>
            </a:r>
            <a:r>
              <a:rPr lang="hu-HU" sz="1200" dirty="0" smtClean="0">
                <a:solidFill>
                  <a:schemeClr val="tx1"/>
                </a:solidFill>
              </a:rPr>
              <a:t>el.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40" name="Téglalap 39"/>
          <p:cNvSpPr/>
          <p:nvPr/>
        </p:nvSpPr>
        <p:spPr>
          <a:xfrm>
            <a:off x="202657" y="5324028"/>
            <a:ext cx="519486" cy="553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4.</a:t>
            </a:r>
          </a:p>
        </p:txBody>
      </p:sp>
      <p:sp>
        <p:nvSpPr>
          <p:cNvPr id="42" name="Téglalap 41"/>
          <p:cNvSpPr/>
          <p:nvPr/>
        </p:nvSpPr>
        <p:spPr>
          <a:xfrm>
            <a:off x="818473" y="5324028"/>
            <a:ext cx="2473992" cy="553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2075"/>
            <a:r>
              <a:rPr lang="hu-HU" sz="1200" dirty="0" smtClean="0">
                <a:solidFill>
                  <a:schemeClr val="tx1"/>
                </a:solidFill>
              </a:rPr>
              <a:t>Riportok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43" name="Téglalap 42"/>
          <p:cNvSpPr/>
          <p:nvPr/>
        </p:nvSpPr>
        <p:spPr>
          <a:xfrm>
            <a:off x="3382674" y="5324028"/>
            <a:ext cx="5558668" cy="553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2550"/>
            <a:r>
              <a:rPr lang="hu-HU" sz="1200" dirty="0">
                <a:solidFill>
                  <a:schemeClr val="tx1"/>
                </a:solidFill>
              </a:rPr>
              <a:t>A </a:t>
            </a:r>
            <a:r>
              <a:rPr lang="hu-HU" sz="1200" dirty="0" smtClean="0">
                <a:solidFill>
                  <a:schemeClr val="tx1"/>
                </a:solidFill>
              </a:rPr>
              <a:t>„Riportok” </a:t>
            </a:r>
            <a:r>
              <a:rPr lang="hu-HU" sz="1200" dirty="0">
                <a:solidFill>
                  <a:schemeClr val="tx1"/>
                </a:solidFill>
              </a:rPr>
              <a:t>modul alatt </a:t>
            </a:r>
            <a:r>
              <a:rPr lang="hu-HU" sz="1200" dirty="0" smtClean="0">
                <a:solidFill>
                  <a:schemeClr val="tx1"/>
                </a:solidFill>
              </a:rPr>
              <a:t>– a szűrési feltételek </a:t>
            </a:r>
            <a:r>
              <a:rPr lang="hu-HU" sz="1200" dirty="0">
                <a:solidFill>
                  <a:schemeClr val="tx1"/>
                </a:solidFill>
              </a:rPr>
              <a:t>megadásával </a:t>
            </a:r>
            <a:r>
              <a:rPr lang="hu-HU" sz="1200" dirty="0" smtClean="0">
                <a:solidFill>
                  <a:schemeClr val="tx1"/>
                </a:solidFill>
              </a:rPr>
              <a:t>– egy MS Excel állományban hívhatóak le a sportszervezetek oldaláról az egyes adatigények.</a:t>
            </a:r>
            <a:endParaRPr lang="hu-HU" sz="1200" dirty="0">
              <a:solidFill>
                <a:schemeClr val="tx1"/>
              </a:solidFill>
            </a:endParaRPr>
          </a:p>
        </p:txBody>
      </p:sp>
      <p:pic>
        <p:nvPicPr>
          <p:cNvPr id="33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2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3132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08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7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79018" y="44624"/>
            <a:ext cx="6933342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 smtClean="0">
                <a:solidFill>
                  <a:srgbClr val="9BBB59"/>
                </a:solidFill>
              </a:rPr>
              <a:t>1.1. a „játékos ügyintézés” almodul A NYIÁSZBAN ÉS A VERSENYSZABÁLYZATOKBAN FOGLALTAK ÜGYVITELÉT TÁMOGATJA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2" y="118101"/>
            <a:ext cx="551081" cy="551081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7812360" y="742660"/>
            <a:ext cx="1331640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églalap 19"/>
          <p:cNvSpPr/>
          <p:nvPr/>
        </p:nvSpPr>
        <p:spPr>
          <a:xfrm>
            <a:off x="359532" y="1988840"/>
            <a:ext cx="8424936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6700" indent="-174625"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endParaRPr lang="hu-HU" sz="1600" dirty="0">
              <a:solidFill>
                <a:schemeClr val="tx1"/>
              </a:solidFill>
            </a:endParaRP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15" name="Téglalap 14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 smtClean="0">
                  <a:solidFill>
                    <a:schemeClr val="tx1"/>
                  </a:solidFill>
                </a:rPr>
                <a:t>Bevezetés az almodul használatához:</a:t>
              </a:r>
              <a:r>
                <a:rPr lang="hu-HU" sz="1600" b="1" baseline="30000" dirty="0" smtClean="0">
                  <a:solidFill>
                    <a:schemeClr val="tx1"/>
                  </a:solidFill>
                </a:rPr>
                <a:t>1</a:t>
              </a:r>
              <a:endParaRPr lang="hu-H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Derékszögű háromszög 15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12" name="Téglalap 11"/>
          <p:cNvSpPr/>
          <p:nvPr/>
        </p:nvSpPr>
        <p:spPr>
          <a:xfrm>
            <a:off x="359532" y="1772816"/>
            <a:ext cx="8424936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6700" indent="-174625">
              <a:spcAft>
                <a:spcPts val="600"/>
              </a:spcAft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schemeClr val="tx1"/>
                </a:solidFill>
              </a:rPr>
              <a:t>A </a:t>
            </a:r>
            <a:r>
              <a:rPr lang="hu-HU" sz="1600" b="1" dirty="0">
                <a:solidFill>
                  <a:schemeClr val="tx1"/>
                </a:solidFill>
              </a:rPr>
              <a:t>„Játékos ügyintézés” almodul </a:t>
            </a:r>
            <a:r>
              <a:rPr lang="hu-HU" sz="1600" dirty="0">
                <a:solidFill>
                  <a:schemeClr val="tx1"/>
                </a:solidFill>
              </a:rPr>
              <a:t>az igazolási, átigazolási </a:t>
            </a:r>
            <a:r>
              <a:rPr lang="hu-HU" sz="1600" dirty="0" smtClean="0">
                <a:solidFill>
                  <a:schemeClr val="tx1"/>
                </a:solidFill>
              </a:rPr>
              <a:t>folyamatokat, a versenyengedély kérelmek folyamatát és a szerződések menedzsmentjét </a:t>
            </a:r>
            <a:r>
              <a:rPr lang="hu-HU" sz="1600" b="1" dirty="0" smtClean="0">
                <a:solidFill>
                  <a:schemeClr val="tx1"/>
                </a:solidFill>
              </a:rPr>
              <a:t>támogatja </a:t>
            </a:r>
            <a:r>
              <a:rPr lang="hu-HU" sz="1600" b="1" dirty="0">
                <a:solidFill>
                  <a:schemeClr val="tx1"/>
                </a:solidFill>
              </a:rPr>
              <a:t>informatikai </a:t>
            </a:r>
            <a:r>
              <a:rPr lang="hu-HU" sz="1600" b="1" dirty="0" smtClean="0">
                <a:solidFill>
                  <a:schemeClr val="tx1"/>
                </a:solidFill>
              </a:rPr>
              <a:t>oldalról</a:t>
            </a:r>
            <a:r>
              <a:rPr lang="hu-HU" sz="1600" dirty="0" smtClean="0">
                <a:solidFill>
                  <a:schemeClr val="tx1"/>
                </a:solidFill>
              </a:rPr>
              <a:t>.</a:t>
            </a:r>
            <a:r>
              <a:rPr lang="hu-HU" sz="1600" baseline="30000" dirty="0" smtClean="0">
                <a:solidFill>
                  <a:schemeClr val="tx1"/>
                </a:solidFill>
              </a:rPr>
              <a:t> </a:t>
            </a:r>
          </a:p>
          <a:p>
            <a:pPr marL="266700" indent="-174625">
              <a:spcAft>
                <a:spcPts val="600"/>
              </a:spcAft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1600" dirty="0" smtClean="0">
                <a:solidFill>
                  <a:schemeClr val="tx1"/>
                </a:solidFill>
              </a:rPr>
              <a:t>Az igazolási és átigazolási szabályokat, valamint a szükséges dokumentációs igényeket a </a:t>
            </a:r>
            <a:r>
              <a:rPr lang="hu-HU" sz="1600" dirty="0">
                <a:solidFill>
                  <a:schemeClr val="tx1"/>
                </a:solidFill>
              </a:rPr>
              <a:t>mindenkor hatályos </a:t>
            </a:r>
            <a:r>
              <a:rPr lang="hu-HU" sz="1600" dirty="0" smtClean="0">
                <a:solidFill>
                  <a:schemeClr val="tx1"/>
                </a:solidFill>
              </a:rPr>
              <a:t>„</a:t>
            </a:r>
            <a:r>
              <a:rPr lang="hu-HU" sz="1600" b="1" dirty="0" smtClean="0">
                <a:solidFill>
                  <a:schemeClr val="tx1"/>
                </a:solidFill>
              </a:rPr>
              <a:t>Nyilvántartási</a:t>
            </a:r>
            <a:r>
              <a:rPr lang="hu-HU" sz="1600" b="1" dirty="0">
                <a:solidFill>
                  <a:schemeClr val="tx1"/>
                </a:solidFill>
              </a:rPr>
              <a:t>, Igazolási és Átigazolási </a:t>
            </a:r>
            <a:r>
              <a:rPr lang="hu-HU" sz="1600" b="1" dirty="0" smtClean="0">
                <a:solidFill>
                  <a:schemeClr val="tx1"/>
                </a:solidFill>
              </a:rPr>
              <a:t>Szabályzat” határozza meg</a:t>
            </a:r>
            <a:r>
              <a:rPr lang="hu-HU" sz="1600" dirty="0" smtClean="0">
                <a:solidFill>
                  <a:schemeClr val="tx1"/>
                </a:solidFill>
              </a:rPr>
              <a:t>.</a:t>
            </a:r>
          </a:p>
          <a:p>
            <a:pPr marL="266700" indent="-174625">
              <a:spcAft>
                <a:spcPts val="600"/>
              </a:spcAft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1600" dirty="0" smtClean="0">
                <a:solidFill>
                  <a:schemeClr val="tx1"/>
                </a:solidFill>
              </a:rPr>
              <a:t>A sportszervezetek megfelelő jogosultsággal rendelkező ügyintézői az almodul funkcióinak használata révén intézhetik a </a:t>
            </a:r>
            <a:r>
              <a:rPr lang="hu-HU" sz="1600" b="1" dirty="0" smtClean="0">
                <a:solidFill>
                  <a:schemeClr val="tx1"/>
                </a:solidFill>
              </a:rPr>
              <a:t>belföldi és nemzetközi, amatőr és profi</a:t>
            </a:r>
            <a:r>
              <a:rPr lang="hu-HU" sz="1600" dirty="0" smtClean="0">
                <a:solidFill>
                  <a:schemeClr val="tx1"/>
                </a:solidFill>
              </a:rPr>
              <a:t>, valamint</a:t>
            </a:r>
            <a:r>
              <a:rPr lang="hu-HU" sz="1600" b="1" dirty="0" smtClean="0">
                <a:solidFill>
                  <a:schemeClr val="tx1"/>
                </a:solidFill>
              </a:rPr>
              <a:t> felnőtt és kiskorú igazolási és átigazolási feladatok </a:t>
            </a:r>
            <a:r>
              <a:rPr lang="hu-HU" sz="1600" dirty="0" smtClean="0">
                <a:solidFill>
                  <a:schemeClr val="tx1"/>
                </a:solidFill>
              </a:rPr>
              <a:t>elektronikus ügyintézését.</a:t>
            </a:r>
          </a:p>
          <a:p>
            <a:pPr marL="266700" indent="-174625">
              <a:spcAft>
                <a:spcPts val="600"/>
              </a:spcAft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1600" dirty="0" smtClean="0">
                <a:solidFill>
                  <a:schemeClr val="tx1"/>
                </a:solidFill>
              </a:rPr>
              <a:t>A versenyengedély kérelmek szabályait</a:t>
            </a:r>
            <a:r>
              <a:rPr lang="hu-HU" sz="1600" dirty="0">
                <a:solidFill>
                  <a:schemeClr val="tx1"/>
                </a:solidFill>
              </a:rPr>
              <a:t>, valamint a szükséges dokumentációs igényeket a mindenkor </a:t>
            </a:r>
            <a:r>
              <a:rPr lang="hu-HU" sz="1600" dirty="0" smtClean="0">
                <a:solidFill>
                  <a:schemeClr val="tx1"/>
                </a:solidFill>
              </a:rPr>
              <a:t>hatályos </a:t>
            </a:r>
            <a:r>
              <a:rPr lang="hu-HU" sz="1600" b="1" dirty="0" smtClean="0">
                <a:solidFill>
                  <a:schemeClr val="tx1"/>
                </a:solidFill>
              </a:rPr>
              <a:t>versenyszabályzatok és/vagy versenykiírások határozzák </a:t>
            </a:r>
            <a:r>
              <a:rPr lang="hu-HU" sz="1600" b="1" dirty="0">
                <a:solidFill>
                  <a:schemeClr val="tx1"/>
                </a:solidFill>
              </a:rPr>
              <a:t>meg</a:t>
            </a:r>
            <a:r>
              <a:rPr lang="hu-HU" sz="1600" dirty="0">
                <a:solidFill>
                  <a:schemeClr val="tx1"/>
                </a:solidFill>
              </a:rPr>
              <a:t>.</a:t>
            </a:r>
          </a:p>
          <a:p>
            <a:pPr marL="266700" indent="-174625">
              <a:spcAft>
                <a:spcPts val="600"/>
              </a:spcAft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schemeClr val="tx1"/>
                </a:solidFill>
              </a:rPr>
              <a:t>A sportszervezetek megfelelő jogosultsággal rendelkező ügyintézői az almodul funkcióinak használata révén </a:t>
            </a:r>
            <a:r>
              <a:rPr lang="hu-HU" sz="1600" b="1" dirty="0" smtClean="0">
                <a:solidFill>
                  <a:schemeClr val="tx1"/>
                </a:solidFill>
              </a:rPr>
              <a:t>kérhetnek</a:t>
            </a:r>
            <a:r>
              <a:rPr lang="hu-HU" sz="1600" dirty="0" smtClean="0">
                <a:solidFill>
                  <a:schemeClr val="tx1"/>
                </a:solidFill>
              </a:rPr>
              <a:t> a sportszervezetükhöz leigazolt labdarúgó részére az adott </a:t>
            </a:r>
            <a:r>
              <a:rPr lang="hu-HU" sz="1600" dirty="0">
                <a:solidFill>
                  <a:schemeClr val="tx1"/>
                </a:solidFill>
              </a:rPr>
              <a:t>labdarúgóversenyen, versenyrendszerben való részvételhez </a:t>
            </a:r>
            <a:r>
              <a:rPr lang="hu-HU" sz="1600" dirty="0" smtClean="0">
                <a:solidFill>
                  <a:schemeClr val="tx1"/>
                </a:solidFill>
              </a:rPr>
              <a:t>szükséges </a:t>
            </a:r>
            <a:r>
              <a:rPr lang="hu-HU" sz="1600" b="1" dirty="0" smtClean="0">
                <a:solidFill>
                  <a:schemeClr val="tx1"/>
                </a:solidFill>
              </a:rPr>
              <a:t>versenyengedélyt</a:t>
            </a:r>
            <a:r>
              <a:rPr lang="hu-HU" sz="1600" dirty="0" smtClean="0">
                <a:solidFill>
                  <a:schemeClr val="tx1"/>
                </a:solidFill>
              </a:rPr>
              <a:t>. </a:t>
            </a:r>
          </a:p>
          <a:p>
            <a:pPr marL="266700" indent="-174625">
              <a:spcAft>
                <a:spcPts val="600"/>
              </a:spcAft>
              <a:buClr>
                <a:srgbClr val="9BBB59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schemeClr val="tx1"/>
                </a:solidFill>
              </a:rPr>
              <a:t>A sportszervezetek megfelelő jogosultsággal rendelkező ügyintézői az almodul funkcióinak használata révén </a:t>
            </a:r>
            <a:r>
              <a:rPr lang="hu-HU" sz="1600" dirty="0" smtClean="0">
                <a:solidFill>
                  <a:schemeClr val="tx1"/>
                </a:solidFill>
              </a:rPr>
              <a:t>rögzíthetik fel a sportszervezetek </a:t>
            </a:r>
            <a:r>
              <a:rPr lang="hu-HU" sz="1600" b="1" dirty="0" smtClean="0">
                <a:solidFill>
                  <a:schemeClr val="tx1"/>
                </a:solidFill>
              </a:rPr>
              <a:t>játékosokkal kötött szerződéseinek </a:t>
            </a:r>
            <a:r>
              <a:rPr lang="hu-HU" sz="1600" dirty="0" smtClean="0">
                <a:solidFill>
                  <a:schemeClr val="tx1"/>
                </a:solidFill>
              </a:rPr>
              <a:t>adatait.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 smtClean="0">
                <a:solidFill>
                  <a:schemeClr val="tx1"/>
                </a:solidFill>
              </a:rPr>
              <a:t>Játékosok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 smtClean="0">
                <a:solidFill>
                  <a:schemeClr val="tx1"/>
                </a:solidFill>
              </a:rPr>
              <a:t>1.1.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1.2.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églalap 37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églalap 38"/>
          <p:cNvSpPr/>
          <p:nvPr/>
        </p:nvSpPr>
        <p:spPr>
          <a:xfrm>
            <a:off x="359532" y="6174518"/>
            <a:ext cx="8424863" cy="24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900" dirty="0">
                <a:solidFill>
                  <a:schemeClr val="tx1"/>
                </a:solidFill>
              </a:rPr>
              <a:t>1: Részletesebb leírás a mindenkor hatályos „Nyilvántartási, Igazolási és Átigazolási Szabályzatban” és a versenyszabályzatokban található</a:t>
            </a:r>
            <a:r>
              <a:rPr lang="hu-HU" sz="900" dirty="0" smtClean="0">
                <a:solidFill>
                  <a:schemeClr val="tx1"/>
                </a:solidFill>
              </a:rPr>
              <a:t>.</a:t>
            </a:r>
            <a:endParaRPr lang="hu-HU" sz="900" dirty="0">
              <a:solidFill>
                <a:schemeClr val="tx1"/>
              </a:solidFill>
            </a:endParaRPr>
          </a:p>
        </p:txBody>
      </p:sp>
      <p:pic>
        <p:nvPicPr>
          <p:cNvPr id="24" name="Picture 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1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um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92527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32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églalap 14"/>
          <p:cNvSpPr/>
          <p:nvPr/>
        </p:nvSpPr>
        <p:spPr>
          <a:xfrm>
            <a:off x="89245" y="1700808"/>
            <a:ext cx="4156969" cy="403442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3D040-832C-4D2F-B606-A4C92D36BE78}" type="slidenum">
              <a:rPr lang="hu-HU" smtClean="0"/>
              <a:pPr/>
              <a:t>8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79018" y="44624"/>
            <a:ext cx="6752982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 smtClean="0">
                <a:solidFill>
                  <a:srgbClr val="9BBB59"/>
                </a:solidFill>
              </a:rPr>
              <a:t>1.1. Az almodul az igazolási, a versenyengedély kérelmi és a szerződésmenedzsment folyamatokat támogatja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21" name="Egyenes összekötő 20"/>
          <p:cNvCxnSpPr/>
          <p:nvPr/>
        </p:nvCxnSpPr>
        <p:spPr>
          <a:xfrm>
            <a:off x="7632000" y="742660"/>
            <a:ext cx="1512000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ábláza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823518"/>
              </p:ext>
            </p:extLst>
          </p:nvPr>
        </p:nvGraphicFramePr>
        <p:xfrm>
          <a:off x="4305176" y="1700810"/>
          <a:ext cx="4731319" cy="403383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38832"/>
                <a:gridCol w="1008112"/>
                <a:gridCol w="3384375"/>
              </a:tblGrid>
              <a:tr h="458391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Téma megnevezése</a:t>
                      </a:r>
                      <a:endParaRPr lang="hu-H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Téma</a:t>
                      </a:r>
                      <a:br>
                        <a:rPr lang="hu-HU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rövid leírása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1747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1.</a:t>
                      </a:r>
                      <a:endParaRPr lang="hu-HU" sz="12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Igazolás,</a:t>
                      </a:r>
                      <a:r>
                        <a:rPr lang="hu-HU" sz="1200" baseline="0" dirty="0" smtClean="0"/>
                        <a:t> átigazolás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A megfelelő jogosultsággal rendelkező ügyintéző itt kezelheti </a:t>
                      </a:r>
                      <a:r>
                        <a:rPr lang="hu-HU" sz="1200" baseline="0" dirty="0" smtClean="0"/>
                        <a:t>a sportszervezetéhez köthető belföldi igazolási, átigazolási kérelmeket. 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1747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2.</a:t>
                      </a:r>
                      <a:endParaRPr lang="hu-HU" sz="12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Nemzetközi átigazolási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A megfelelő jogosultsággal rendelkező ügyintéző itt kezelheti </a:t>
                      </a:r>
                      <a:r>
                        <a:rPr lang="hu-HU" sz="1200" baseline="0" dirty="0" smtClean="0"/>
                        <a:t>a sportszervezetéhez köthető nemzetközi igazolási, átigazolási kérelmeket. 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5103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3.</a:t>
                      </a:r>
                      <a:endParaRPr lang="hu-HU" sz="12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Kiskorúak nemzetközi átigazolása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A megfelelő jogosultsággal rendelkező ügyintéző itt kezelheti</a:t>
                      </a:r>
                      <a:r>
                        <a:rPr lang="hu-HU" sz="1200" baseline="0" dirty="0" smtClean="0"/>
                        <a:t> a sportszervezetéhez köthető, kiskorúakra vonatkozó nemzetközi igazolási, átigazolási kérelmeket.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5103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4.</a:t>
                      </a:r>
                      <a:endParaRPr lang="hu-HU" sz="12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/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Verseny-</a:t>
                      </a:r>
                    </a:p>
                    <a:p>
                      <a:pPr marL="0" indent="0" algn="l" defTabSz="914400" rtl="0" eaLnBrk="1" latinLnBrk="0" hangingPunct="1"/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engedély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A megfelelő jogosultsággal rendelkező ügyintéző itt kezelheti a</a:t>
                      </a:r>
                      <a:r>
                        <a:rPr lang="hu-HU" sz="1200" baseline="0" dirty="0" smtClean="0"/>
                        <a:t> sportszervezetéhez leigazolt, átigazolt játékosok versenyengedély kérelmeit (egyedileg, vagy tömegesen).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1747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5.</a:t>
                      </a:r>
                      <a:endParaRPr lang="hu-HU" sz="12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Szerződés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/>
                        <a:t>A megfelelő jogosultsággal rendelkező ügyintéző itt kezelheti a sportszervezet</a:t>
                      </a:r>
                      <a:r>
                        <a:rPr lang="hu-HU" sz="1200" baseline="0" dirty="0" smtClean="0"/>
                        <a:t> – játékosokkal kötött – szerződéseit.</a:t>
                      </a:r>
                      <a:endParaRPr lang="hu-HU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6" name="Csoportba foglalás 15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20" name="Téglalap 19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>
                  <a:solidFill>
                    <a:schemeClr val="tx1"/>
                  </a:solidFill>
                </a:rPr>
                <a:t>Az almodulhoz tartozó </a:t>
              </a:r>
              <a:br>
                <a:rPr lang="hu-HU" sz="1600" b="1" dirty="0">
                  <a:solidFill>
                    <a:schemeClr val="tx1"/>
                  </a:solidFill>
                </a:rPr>
              </a:br>
              <a:r>
                <a:rPr lang="hu-HU" sz="1600" b="1" dirty="0">
                  <a:solidFill>
                    <a:schemeClr val="tx1"/>
                  </a:solidFill>
                </a:rPr>
                <a:t>legfőbb témák:</a:t>
              </a:r>
            </a:p>
          </p:txBody>
        </p:sp>
        <p:sp>
          <p:nvSpPr>
            <p:cNvPr id="23" name="Derékszögű háromszög 22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17" name="Téglalap 16"/>
          <p:cNvSpPr/>
          <p:nvPr/>
        </p:nvSpPr>
        <p:spPr>
          <a:xfrm>
            <a:off x="5149590" y="742660"/>
            <a:ext cx="3985778" cy="503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00" dirty="0" smtClean="0">
                <a:solidFill>
                  <a:schemeClr val="tx1"/>
                </a:solidFill>
              </a:rPr>
              <a:t>„Adatmező” szintű – részletesebb – információhoz a képernyő jobb felső sarkában található „info” gombbal juthat a felhasználó.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19" name="Ellipszis 18"/>
          <p:cNvSpPr/>
          <p:nvPr/>
        </p:nvSpPr>
        <p:spPr>
          <a:xfrm>
            <a:off x="4788024" y="832502"/>
            <a:ext cx="324000" cy="324000"/>
          </a:xfrm>
          <a:prstGeom prst="ellipse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i</a:t>
            </a:r>
            <a:endParaRPr lang="hu-HU" sz="2400" b="1" dirty="0"/>
          </a:p>
        </p:txBody>
      </p:sp>
      <p:sp>
        <p:nvSpPr>
          <p:cNvPr id="18" name="Téglalap 17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 smtClean="0">
                <a:solidFill>
                  <a:schemeClr val="tx1"/>
                </a:solidFill>
              </a:rPr>
              <a:t>Játékosok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 smtClean="0">
                <a:solidFill>
                  <a:schemeClr val="tx1"/>
                </a:solidFill>
              </a:rPr>
              <a:t>1.1.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1.2.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3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91" name="Picture 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73" y="2698098"/>
            <a:ext cx="3887911" cy="203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8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um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55058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56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fld id="{6C83D040-832C-4D2F-B606-A4C92D36BE78}" type="slidenum">
              <a:rPr lang="hu-HU" smtClean="0"/>
              <a:pPr/>
              <a:t>9</a:t>
            </a:fld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5496" y="44624"/>
            <a:ext cx="771514" cy="698036"/>
          </a:xfrm>
          <a:prstGeom prst="rect">
            <a:avLst/>
          </a:prstGeom>
          <a:noFill/>
          <a:ln w="2857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5" name="Téglalap 44"/>
          <p:cNvSpPr/>
          <p:nvPr/>
        </p:nvSpPr>
        <p:spPr>
          <a:xfrm>
            <a:off x="202817" y="2335994"/>
            <a:ext cx="519486" cy="5532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1.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46" name="Téglalap 45"/>
          <p:cNvSpPr/>
          <p:nvPr/>
        </p:nvSpPr>
        <p:spPr>
          <a:xfrm>
            <a:off x="798253" y="2335994"/>
            <a:ext cx="6883400" cy="5532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2550"/>
            <a:r>
              <a:rPr lang="hu-HU" sz="1200" dirty="0" smtClean="0">
                <a:solidFill>
                  <a:schemeClr val="tx1"/>
                </a:solidFill>
              </a:rPr>
              <a:t>Az </a:t>
            </a:r>
            <a:r>
              <a:rPr lang="hu-HU" sz="1200" dirty="0" err="1" smtClean="0">
                <a:solidFill>
                  <a:schemeClr val="tx1"/>
                </a:solidFill>
              </a:rPr>
              <a:t>almodulban</a:t>
            </a:r>
            <a:r>
              <a:rPr lang="hu-HU" sz="1200" dirty="0" smtClean="0">
                <a:solidFill>
                  <a:schemeClr val="tx1"/>
                </a:solidFill>
              </a:rPr>
              <a:t> található kérelmek benyújtásához a sportszervezetnek meg kell adnia az Integrált Futball Alkalmazásban a megfelelő jogosultsággal bíró sportszervezeti kapcsolattartókat.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47" name="Téglalap 46"/>
          <p:cNvSpPr/>
          <p:nvPr/>
        </p:nvSpPr>
        <p:spPr>
          <a:xfrm>
            <a:off x="7757602" y="2335994"/>
            <a:ext cx="1183580" cy="5532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  <a:hlinkClick r:id="rId6" action="ppaction://hlinksldjump"/>
              </a:rPr>
              <a:t>Kapcsolattartók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48" name="Téglalap 47"/>
          <p:cNvSpPr/>
          <p:nvPr/>
        </p:nvSpPr>
        <p:spPr>
          <a:xfrm>
            <a:off x="202817" y="1700808"/>
            <a:ext cx="519486" cy="5532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b="1" cap="all" dirty="0">
                <a:solidFill>
                  <a:schemeClr val="tx1"/>
                </a:solidFill>
              </a:rPr>
              <a:t>#</a:t>
            </a:r>
          </a:p>
        </p:txBody>
      </p:sp>
      <p:sp>
        <p:nvSpPr>
          <p:cNvPr id="49" name="Téglalap 48"/>
          <p:cNvSpPr/>
          <p:nvPr/>
        </p:nvSpPr>
        <p:spPr>
          <a:xfrm>
            <a:off x="798253" y="1700808"/>
            <a:ext cx="6883400" cy="5532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2550"/>
            <a:r>
              <a:rPr lang="hu-HU" sz="1200" b="1" cap="all" dirty="0" smtClean="0">
                <a:solidFill>
                  <a:schemeClr val="tx1"/>
                </a:solidFill>
              </a:rPr>
              <a:t>Az (át)igazolási-, versenyengedély kérelmek és a szerződések benyújtásának </a:t>
            </a:r>
            <a:r>
              <a:rPr lang="hu-HU" sz="1200" b="1" cap="all" dirty="0">
                <a:solidFill>
                  <a:schemeClr val="tx1"/>
                </a:solidFill>
              </a:rPr>
              <a:t>előfeltételei</a:t>
            </a:r>
          </a:p>
        </p:txBody>
      </p:sp>
      <p:sp>
        <p:nvSpPr>
          <p:cNvPr id="50" name="Téglalap 49"/>
          <p:cNvSpPr/>
          <p:nvPr/>
        </p:nvSpPr>
        <p:spPr>
          <a:xfrm>
            <a:off x="7757602" y="1700808"/>
            <a:ext cx="1183580" cy="5532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200" b="1" cap="all" dirty="0">
                <a:solidFill>
                  <a:schemeClr val="tx1"/>
                </a:solidFill>
              </a:rPr>
              <a:t>Bővebben</a:t>
            </a:r>
            <a:br>
              <a:rPr lang="hu-HU" sz="1200" b="1" cap="all" dirty="0">
                <a:solidFill>
                  <a:schemeClr val="tx1"/>
                </a:solidFill>
              </a:rPr>
            </a:br>
            <a:r>
              <a:rPr lang="hu-HU" sz="1200" b="1" cap="all" dirty="0">
                <a:solidFill>
                  <a:schemeClr val="tx1"/>
                </a:solidFill>
              </a:rPr>
              <a:t>megtalálható</a:t>
            </a:r>
          </a:p>
        </p:txBody>
      </p:sp>
      <p:sp>
        <p:nvSpPr>
          <p:cNvPr id="20" name="Téglalap 19"/>
          <p:cNvSpPr/>
          <p:nvPr/>
        </p:nvSpPr>
        <p:spPr>
          <a:xfrm>
            <a:off x="879018" y="44624"/>
            <a:ext cx="6573302" cy="69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>
            <a:noAutofit/>
          </a:bodyPr>
          <a:lstStyle/>
          <a:p>
            <a:r>
              <a:rPr lang="hu-HU" sz="2000" cap="all" dirty="0" smtClean="0">
                <a:solidFill>
                  <a:srgbClr val="9BBB59"/>
                </a:solidFill>
              </a:rPr>
              <a:t>1.1. </a:t>
            </a:r>
            <a:r>
              <a:rPr lang="hu-HU" sz="2000" cap="all" dirty="0">
                <a:solidFill>
                  <a:srgbClr val="9BBB59"/>
                </a:solidFill>
              </a:rPr>
              <a:t>a </a:t>
            </a:r>
            <a:r>
              <a:rPr lang="hu-HU" sz="2000" cap="all" dirty="0" smtClean="0">
                <a:solidFill>
                  <a:srgbClr val="9BBB59"/>
                </a:solidFill>
              </a:rPr>
              <a:t>„játékos ügyintézés</a:t>
            </a:r>
            <a:r>
              <a:rPr lang="hu-HU" sz="2000" cap="all" dirty="0">
                <a:solidFill>
                  <a:srgbClr val="9BBB59"/>
                </a:solidFill>
              </a:rPr>
              <a:t>” almodul </a:t>
            </a:r>
            <a:r>
              <a:rPr lang="hu-HU" sz="2000" cap="all" dirty="0" smtClean="0">
                <a:solidFill>
                  <a:srgbClr val="9BBB59"/>
                </a:solidFill>
              </a:rPr>
              <a:t>alatt nyújtható </a:t>
            </a:r>
            <a:r>
              <a:rPr lang="hu-HU" sz="2000" cap="all" dirty="0">
                <a:solidFill>
                  <a:srgbClr val="9BBB59"/>
                </a:solidFill>
              </a:rPr>
              <a:t>be </a:t>
            </a:r>
            <a:r>
              <a:rPr lang="hu-HU" sz="2000" cap="all" dirty="0" smtClean="0">
                <a:solidFill>
                  <a:srgbClr val="9BBB59"/>
                </a:solidFill>
              </a:rPr>
              <a:t>az (át)igazolási és a versenyengedély kérelem</a:t>
            </a:r>
            <a:endParaRPr lang="hu-HU" sz="2000" cap="all" dirty="0">
              <a:solidFill>
                <a:srgbClr val="9BBB59"/>
              </a:solidFill>
            </a:endParaRPr>
          </a:p>
        </p:txBody>
      </p:sp>
      <p:cxnSp>
        <p:nvCxnSpPr>
          <p:cNvPr id="21" name="Egyenes összekötő 20"/>
          <p:cNvCxnSpPr/>
          <p:nvPr/>
        </p:nvCxnSpPr>
        <p:spPr>
          <a:xfrm>
            <a:off x="7452320" y="742660"/>
            <a:ext cx="1691680" cy="0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Csoportba foglalás 18"/>
          <p:cNvGrpSpPr/>
          <p:nvPr/>
        </p:nvGrpSpPr>
        <p:grpSpPr>
          <a:xfrm>
            <a:off x="-4479" y="908720"/>
            <a:ext cx="3568367" cy="648072"/>
            <a:chOff x="-4479" y="1412776"/>
            <a:chExt cx="3280335" cy="432048"/>
          </a:xfrm>
        </p:grpSpPr>
        <p:sp>
          <p:nvSpPr>
            <p:cNvPr id="25" name="Téglalap 24"/>
            <p:cNvSpPr/>
            <p:nvPr/>
          </p:nvSpPr>
          <p:spPr>
            <a:xfrm>
              <a:off x="-4479" y="1412776"/>
              <a:ext cx="2848287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600" b="1" dirty="0" smtClean="0">
                  <a:solidFill>
                    <a:schemeClr val="tx1"/>
                  </a:solidFill>
                </a:rPr>
                <a:t>A kérelmek benyújtásának előfeltételei</a:t>
              </a:r>
              <a:r>
                <a:rPr lang="hu-HU" sz="1600" b="1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6" name="Derékszögű háromszög 25"/>
            <p:cNvSpPr/>
            <p:nvPr/>
          </p:nvSpPr>
          <p:spPr>
            <a:xfrm>
              <a:off x="2843808" y="1412776"/>
              <a:ext cx="432048" cy="4318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 b="1" dirty="0"/>
            </a:p>
          </p:txBody>
        </p:sp>
      </p:grpSp>
      <p:sp>
        <p:nvSpPr>
          <p:cNvPr id="28" name="Téglalap 27"/>
          <p:cNvSpPr/>
          <p:nvPr/>
        </p:nvSpPr>
        <p:spPr>
          <a:xfrm>
            <a:off x="202818" y="3068960"/>
            <a:ext cx="8738365" cy="3347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/>
            <a:r>
              <a:rPr lang="hu-HU" sz="1200" b="1" cap="all" dirty="0" smtClean="0">
                <a:solidFill>
                  <a:schemeClr val="tx1"/>
                </a:solidFill>
              </a:rPr>
              <a:t>A </a:t>
            </a:r>
            <a:r>
              <a:rPr lang="hu-HU" sz="1200" b="1" cap="all" dirty="0">
                <a:solidFill>
                  <a:schemeClr val="tx1"/>
                </a:solidFill>
              </a:rPr>
              <a:t>kapcsolattartó felvitele, módosítása </a:t>
            </a:r>
            <a:r>
              <a:rPr lang="hu-HU" sz="1200" b="1" cap="all" dirty="0" smtClean="0">
                <a:solidFill>
                  <a:schemeClr val="tx1"/>
                </a:solidFill>
              </a:rPr>
              <a:t>során kitöltendő </a:t>
            </a:r>
            <a:r>
              <a:rPr lang="hu-HU" sz="1200" b="1" cap="all" dirty="0">
                <a:solidFill>
                  <a:schemeClr val="tx1"/>
                </a:solidFill>
              </a:rPr>
              <a:t>adatok</a:t>
            </a:r>
            <a:endParaRPr lang="hu-HU" sz="1200" b="1" cap="all" baseline="30000" dirty="0">
              <a:solidFill>
                <a:schemeClr val="tx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202818" y="3463210"/>
            <a:ext cx="8737600" cy="19766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63525" indent="-171450">
              <a:buClr>
                <a:srgbClr val="9BBB59"/>
              </a:buClr>
              <a:buFont typeface="Wingdings" panose="05000000000000000000" pitchFamily="2" charset="2"/>
              <a:buChar char="§"/>
            </a:pPr>
            <a:endParaRPr lang="hu-HU" sz="1200" dirty="0">
              <a:solidFill>
                <a:schemeClr val="tx1"/>
              </a:solidFill>
            </a:endParaRPr>
          </a:p>
        </p:txBody>
      </p:sp>
      <p:pic>
        <p:nvPicPr>
          <p:cNvPr id="38" name="Picture 3" descr="C:\Users\vpe\Desktop\pum_lock_ma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14" y="3643489"/>
            <a:ext cx="1584176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églalap 38"/>
          <p:cNvSpPr/>
          <p:nvPr/>
        </p:nvSpPr>
        <p:spPr>
          <a:xfrm>
            <a:off x="4536724" y="3607469"/>
            <a:ext cx="4248854" cy="1688115"/>
          </a:xfrm>
          <a:prstGeom prst="rect">
            <a:avLst/>
          </a:prstGeom>
          <a:noFill/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12900" algn="ctr"/>
            <a:r>
              <a:rPr lang="hu-HU" sz="1200" b="1" dirty="0" smtClean="0">
                <a:solidFill>
                  <a:srgbClr val="9BBB59"/>
                </a:solidFill>
              </a:rPr>
              <a:t>SZÜKSÉGES SPORTSZERVEZETI JOGOSULTSÁG BEÁLLÍTÁS(OK)</a:t>
            </a:r>
            <a:endParaRPr lang="hu-HU" sz="1200" b="1" dirty="0">
              <a:solidFill>
                <a:srgbClr val="9BBB59"/>
              </a:solidFill>
            </a:endParaRPr>
          </a:p>
        </p:txBody>
      </p:sp>
      <p:sp>
        <p:nvSpPr>
          <p:cNvPr id="40" name="Sávnyíl 39"/>
          <p:cNvSpPr/>
          <p:nvPr/>
        </p:nvSpPr>
        <p:spPr>
          <a:xfrm>
            <a:off x="6481322" y="4744908"/>
            <a:ext cx="2232248" cy="340276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Szerződés ügyintéző</a:t>
            </a:r>
            <a:endParaRPr lang="hu-HU" sz="1200" dirty="0">
              <a:solidFill>
                <a:schemeClr val="tx1"/>
              </a:solidFill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3" y="3643488"/>
            <a:ext cx="38989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341053" y="4851625"/>
            <a:ext cx="1422635" cy="163051"/>
          </a:xfrm>
          <a:prstGeom prst="rect">
            <a:avLst/>
          </a:prstGeom>
          <a:noFill/>
          <a:ln>
            <a:solidFill>
              <a:srgbClr val="9BBB5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9" name="Téglalap 28"/>
          <p:cNvSpPr/>
          <p:nvPr/>
        </p:nvSpPr>
        <p:spPr>
          <a:xfrm>
            <a:off x="2290503" y="5096512"/>
            <a:ext cx="1422635" cy="163051"/>
          </a:xfrm>
          <a:prstGeom prst="rect">
            <a:avLst/>
          </a:prstGeom>
          <a:noFill/>
          <a:ln>
            <a:solidFill>
              <a:srgbClr val="9BBB5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2" name="Sávnyíl 31"/>
          <p:cNvSpPr/>
          <p:nvPr/>
        </p:nvSpPr>
        <p:spPr>
          <a:xfrm>
            <a:off x="6481322" y="4240852"/>
            <a:ext cx="2232248" cy="340276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Nyilvántartási ügyintéző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8316416" y="35110"/>
            <a:ext cx="792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b="1" dirty="0" smtClean="0">
                <a:solidFill>
                  <a:schemeClr val="tx1"/>
                </a:solidFill>
              </a:rPr>
              <a:t>Játékosok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8316416" y="167279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Sportszakemberek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8316416" y="299448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Versenyeztetés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8100328" y="35110"/>
            <a:ext cx="180000" cy="10800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b="1" dirty="0" smtClean="0">
                <a:solidFill>
                  <a:schemeClr val="tx1"/>
                </a:solidFill>
              </a:rPr>
              <a:t>1.1.</a:t>
            </a:r>
            <a:endParaRPr lang="hu-HU" sz="700" b="1" dirty="0">
              <a:solidFill>
                <a:schemeClr val="tx1"/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8100328" y="167279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1.2.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8100328" y="299448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8316416" y="431617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Kapcsolattartók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8316416" y="563786"/>
            <a:ext cx="792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Riportok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églalap 41"/>
          <p:cNvSpPr/>
          <p:nvPr/>
        </p:nvSpPr>
        <p:spPr>
          <a:xfrm>
            <a:off x="8100328" y="431617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Téglalap 42"/>
          <p:cNvSpPr/>
          <p:nvPr/>
        </p:nvSpPr>
        <p:spPr>
          <a:xfrm>
            <a:off x="8100328" y="563786"/>
            <a:ext cx="180000" cy="1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hu-HU" sz="700" dirty="0" smtClean="0">
                <a:solidFill>
                  <a:schemeClr val="bg1">
                    <a:lumMod val="50000"/>
                  </a:schemeClr>
                </a:solidFill>
              </a:rPr>
              <a:t>4.</a:t>
            </a:r>
            <a:endParaRPr lang="hu-HU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4" name="Picture 4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" y="74762"/>
            <a:ext cx="648672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6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4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&quot;&gt;&lt;elem m_fUsage=&quot;3.43900000000000010000E+000&quot;&gt;&lt;m_msothmcolidx val=&quot;0&quot;/&gt;&lt;m_rgb r=&quot;9B&quot; g=&quot;BB&quot; b=&quot;59&quot;/&gt;&lt;m_nBrightness val=&quot;0&quot;/&gt;&lt;/elem&gt;&lt;/m_vecMRU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oup 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22,5"/>
  <p:tag name="ORIGTOP" val="342,625"/>
  <p:tag name="ORIGHEIGHT" val="67"/>
  <p:tag name="ORIGWIDTH" val="71"/>
  <p:tag name="NAME" val="Freeform 1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22,5"/>
  <p:tag name="ORIGTOP" val="342,625"/>
  <p:tag name="ORIGHEIGHT" val="67"/>
  <p:tag name="ORIGWIDTH" val="71"/>
  <p:tag name="NAME" val="Freeform 1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22,5"/>
  <p:tag name="ORIGTOP" val="342,625"/>
  <p:tag name="ORIGHEIGHT" val="67"/>
  <p:tag name="ORIGWIDTH" val="71"/>
  <p:tag name="NAME" val="Freeform 1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22,5"/>
  <p:tag name="ORIGTOP" val="342,625"/>
  <p:tag name="ORIGHEIGHT" val="67"/>
  <p:tag name="ORIGWIDTH" val="71"/>
  <p:tag name="NAME" val="Freeform 1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22,5"/>
  <p:tag name="ORIGTOP" val="342,625"/>
  <p:tag name="ORIGHEIGHT" val="67"/>
  <p:tag name="ORIGWIDTH" val="71"/>
  <p:tag name="NAME" val="Freeform 1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22,5"/>
  <p:tag name="ORIGTOP" val="342,625"/>
  <p:tag name="ORIGHEIGHT" val="67"/>
  <p:tag name="ORIGWIDTH" val="71"/>
  <p:tag name="NAME" val="Freeform 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22,5"/>
  <p:tag name="ORIGTOP" val="342,625"/>
  <p:tag name="ORIGHEIGHT" val="67"/>
  <p:tag name="ORIGWIDTH" val="71"/>
  <p:tag name="NAME" val="Freeform 1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22,5"/>
  <p:tag name="ORIGTOP" val="342,625"/>
  <p:tag name="ORIGHEIGHT" val="67"/>
  <p:tag name="ORIGWIDTH" val="71"/>
  <p:tag name="NAME" val="Freeform 1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22,5"/>
  <p:tag name="ORIGTOP" val="342,625"/>
  <p:tag name="ORIGHEIGHT" val="67"/>
  <p:tag name="ORIGWIDTH" val="71"/>
  <p:tag name="NAME" val="Freeform 1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22,5"/>
  <p:tag name="ORIGTOP" val="342,625"/>
  <p:tag name="ORIGHEIGHT" val="67"/>
  <p:tag name="ORIGWIDTH" val="71"/>
  <p:tag name="NAME" val="Freeform 1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22,5"/>
  <p:tag name="ORIGTOP" val="342,625"/>
  <p:tag name="ORIGHEIGHT" val="67"/>
  <p:tag name="ORIGWIDTH" val="71"/>
  <p:tag name="NAME" val="Freeform 1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oup 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22,5"/>
  <p:tag name="ORIGTOP" val="342,625"/>
  <p:tag name="ORIGHEIGHT" val="67"/>
  <p:tag name="ORIGWIDTH" val="71"/>
  <p:tag name="NAME" val="Freeform 1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22,5"/>
  <p:tag name="ORIGTOP" val="342,625"/>
  <p:tag name="ORIGHEIGHT" val="67"/>
  <p:tag name="ORIGWIDTH" val="71"/>
  <p:tag name="NAME" val="Freeform 1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22,5"/>
  <p:tag name="ORIGTOP" val="342,625"/>
  <p:tag name="ORIGHEIGHT" val="67"/>
  <p:tag name="ORIGWIDTH" val="71"/>
  <p:tag name="NAME" val="Freeform 1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2996</TotalTime>
  <Words>10764</Words>
  <Application>Microsoft Office PowerPoint</Application>
  <PresentationFormat>Diavetítés a képernyőre (4:3 oldalarány)</PresentationFormat>
  <Paragraphs>1546</Paragraphs>
  <Slides>56</Slides>
  <Notes>1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56</vt:i4>
      </vt:variant>
    </vt:vector>
  </HeadingPairs>
  <TitlesOfParts>
    <vt:vector size="58" baseType="lpstr">
      <vt:lpstr>Office-téma</vt:lpstr>
      <vt:lpstr>think-cell Slide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IFUA Horváth &amp; Partners Kft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Vida Péter</dc:creator>
  <cp:lastModifiedBy>Herm László</cp:lastModifiedBy>
  <cp:revision>348</cp:revision>
  <dcterms:created xsi:type="dcterms:W3CDTF">2016-04-06T08:56:55Z</dcterms:created>
  <dcterms:modified xsi:type="dcterms:W3CDTF">2017-01-10T10:20:14Z</dcterms:modified>
</cp:coreProperties>
</file>