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1" r:id="rId18"/>
    <p:sldId id="270" r:id="rId19"/>
    <p:sldId id="275" r:id="rId20"/>
    <p:sldId id="276" r:id="rId21"/>
    <p:sldId id="277" r:id="rId22"/>
    <p:sldId id="284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AF74B9-0BCC-4DEE-9C3A-EB64BD58DC9A}" type="datetimeFigureOut">
              <a:rPr lang="hu-HU" smtClean="0"/>
              <a:t>2016.08.09.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B02EC-4B9C-46DB-8C32-990388389125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felnottkepzes.mlsz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KÜLDÖTT VÁLASZTÓ</a:t>
            </a:r>
            <a:br>
              <a:rPr lang="hu-HU" dirty="0"/>
            </a:br>
            <a:r>
              <a:rPr lang="hu-HU" dirty="0"/>
              <a:t>ÉVADNYITÓ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2016. </a:t>
            </a:r>
            <a:r>
              <a:rPr lang="hu-HU" dirty="0">
                <a:solidFill>
                  <a:srgbClr val="FFFF00"/>
                </a:solidFill>
              </a:rPr>
              <a:t>a</a:t>
            </a:r>
            <a:r>
              <a:rPr lang="hu-HU" dirty="0" smtClean="0">
                <a:solidFill>
                  <a:srgbClr val="FFFF00"/>
                </a:solidFill>
              </a:rPr>
              <a:t>ugusztus 09.</a:t>
            </a:r>
            <a:endParaRPr lang="hu-HU" dirty="0">
              <a:solidFill>
                <a:srgbClr val="FFFF00"/>
              </a:solidFill>
            </a:endParaRPr>
          </a:p>
        </p:txBody>
      </p:sp>
      <p:pic>
        <p:nvPicPr>
          <p:cNvPr id="4" name="Picture 2" descr="logo_0021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115" y="4005064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FMLSZ log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5445224"/>
            <a:ext cx="936104" cy="117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TÚLKOROS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3200" u="sng" dirty="0" smtClean="0"/>
          </a:p>
          <a:p>
            <a:pPr marL="0" indent="0">
              <a:buNone/>
            </a:pPr>
            <a:r>
              <a:rPr lang="hu-HU" sz="3200" u="sng" dirty="0" smtClean="0"/>
              <a:t>U-19</a:t>
            </a:r>
            <a:r>
              <a:rPr lang="hu-HU" sz="3200" u="sng" dirty="0"/>
              <a:t>:</a:t>
            </a:r>
          </a:p>
          <a:p>
            <a:pPr marL="0" indent="0">
              <a:buNone/>
            </a:pPr>
            <a:r>
              <a:rPr lang="hu-HU" sz="3200" dirty="0"/>
              <a:t>	    </a:t>
            </a:r>
            <a:r>
              <a:rPr lang="hu-HU" sz="3200" dirty="0" smtClean="0"/>
              <a:t>1996. </a:t>
            </a:r>
            <a:r>
              <a:rPr lang="hu-HU" sz="3200" dirty="0"/>
              <a:t>01.01. után született:      </a:t>
            </a:r>
            <a:r>
              <a:rPr lang="hu-HU" sz="4000" dirty="0"/>
              <a:t> </a:t>
            </a:r>
            <a:r>
              <a:rPr lang="hu-HU" sz="4000" dirty="0">
                <a:solidFill>
                  <a:srgbClr val="FF0000"/>
                </a:solidFill>
              </a:rPr>
              <a:t>5</a:t>
            </a:r>
            <a:r>
              <a:rPr lang="hu-HU" sz="4000" dirty="0"/>
              <a:t> </a:t>
            </a:r>
            <a:r>
              <a:rPr lang="hu-HU" sz="3200" dirty="0"/>
              <a:t>fő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u="sng" dirty="0"/>
              <a:t>U-16:</a:t>
            </a:r>
          </a:p>
          <a:p>
            <a:pPr marL="0" indent="0">
              <a:buNone/>
            </a:pPr>
            <a:r>
              <a:rPr lang="hu-HU" sz="3200" dirty="0" smtClean="0"/>
              <a:t>              Nem </a:t>
            </a:r>
            <a:r>
              <a:rPr lang="hu-HU" sz="3200" dirty="0"/>
              <a:t>lehet túlkoros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50270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VERSENYENGEDÉLY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err="1" smtClean="0"/>
              <a:t>Mlsz.info</a:t>
            </a:r>
            <a:r>
              <a:rPr lang="hu-HU" dirty="0" smtClean="0"/>
              <a:t>:</a:t>
            </a:r>
          </a:p>
          <a:p>
            <a:pPr marL="987425" indent="-457200">
              <a:buFont typeface="Courier New" pitchFamily="49" charset="0"/>
              <a:buChar char="o"/>
            </a:pPr>
            <a:r>
              <a:rPr lang="hu-HU" dirty="0" smtClean="0"/>
              <a:t>11</a:t>
            </a:r>
            <a:r>
              <a:rPr lang="hu-HU" dirty="0"/>
              <a:t>. Sportszervezetek oldala</a:t>
            </a:r>
          </a:p>
          <a:p>
            <a:pPr marL="987425" indent="-457200">
              <a:buFont typeface="Courier New" pitchFamily="49" charset="0"/>
              <a:buChar char="o"/>
            </a:pPr>
            <a:r>
              <a:rPr lang="hu-HU" dirty="0" smtClean="0"/>
              <a:t>DIGITÁLIS </a:t>
            </a:r>
            <a:r>
              <a:rPr lang="hu-HU" dirty="0"/>
              <a:t>ÜGYINTÉZÉS</a:t>
            </a:r>
          </a:p>
          <a:p>
            <a:pPr marL="987425" indent="-457200">
              <a:buFont typeface="Courier New" pitchFamily="49" charset="0"/>
              <a:buChar char="o"/>
            </a:pPr>
            <a:r>
              <a:rPr lang="hu-HU" dirty="0" smtClean="0"/>
              <a:t>Versenyengedély </a:t>
            </a:r>
            <a:r>
              <a:rPr lang="hu-HU" dirty="0"/>
              <a:t>kérelem</a:t>
            </a:r>
          </a:p>
          <a:p>
            <a:pPr marL="987425" indent="-457200">
              <a:buFont typeface="Courier New" pitchFamily="49" charset="0"/>
              <a:buChar char="o"/>
            </a:pPr>
            <a:r>
              <a:rPr lang="hu-HU" dirty="0" smtClean="0"/>
              <a:t>új </a:t>
            </a:r>
            <a:r>
              <a:rPr lang="hu-HU" dirty="0"/>
              <a:t>kérelem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  <a:r>
              <a:rPr lang="hu-HU" u="sng" dirty="0" smtClean="0"/>
              <a:t>Öregfiúk </a:t>
            </a:r>
            <a:r>
              <a:rPr lang="hu-HU" u="sng" dirty="0"/>
              <a:t>bajnokságban listát küldeni!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Az </a:t>
            </a:r>
            <a:r>
              <a:rPr lang="hu-HU" dirty="0">
                <a:solidFill>
                  <a:srgbClr val="FF0000"/>
                </a:solidFill>
              </a:rPr>
              <a:t>átvett játékengedélyek ellenőrzése!!!!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(Kép, játékengedély, egyesület, aláírások, bélyegző)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B050"/>
                </a:solidFill>
              </a:rPr>
              <a:t>ZÖLD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dirty="0" smtClean="0"/>
              <a:t>csík (kerek bélyegző)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SPORTORVOS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ÉRVÉNYESSÉG:</a:t>
            </a:r>
          </a:p>
          <a:p>
            <a:pPr marL="0" indent="0">
              <a:buNone/>
            </a:pPr>
            <a:r>
              <a:rPr lang="hu-HU" dirty="0"/>
              <a:t>	 AZ ORVOSI  </a:t>
            </a:r>
            <a:r>
              <a:rPr lang="hu-HU" u="sng" dirty="0"/>
              <a:t>VIZSGÁLAT DÁTUM </a:t>
            </a:r>
            <a:r>
              <a:rPr lang="hu-HU" dirty="0"/>
              <a:t>BÉLYEGZŐ ALAPJÁN!</a:t>
            </a:r>
          </a:p>
          <a:p>
            <a:pPr marL="1519238" indent="-265113"/>
            <a:r>
              <a:rPr lang="hu-HU" dirty="0"/>
              <a:t>18 ÉV FELETT:   1 ÉV</a:t>
            </a:r>
          </a:p>
          <a:p>
            <a:pPr marL="1519238" indent="-265113"/>
            <a:r>
              <a:rPr lang="hu-HU" dirty="0"/>
              <a:t>18 ÉV ALATT:    6 </a:t>
            </a:r>
            <a:r>
              <a:rPr lang="hu-HU" dirty="0" smtClean="0"/>
              <a:t>HÓNAP</a:t>
            </a:r>
          </a:p>
          <a:p>
            <a:pPr marL="1254125" indent="0">
              <a:buNone/>
            </a:pPr>
            <a:endParaRPr lang="hu-HU" dirty="0"/>
          </a:p>
          <a:p>
            <a:r>
              <a:rPr lang="hu-HU" sz="2800" dirty="0"/>
              <a:t>Orvos kör bélyegzője</a:t>
            </a:r>
          </a:p>
          <a:p>
            <a:pPr marL="0" indent="0">
              <a:buNone/>
            </a:pPr>
            <a:endParaRPr lang="hu-HU" sz="1400" dirty="0"/>
          </a:p>
          <a:p>
            <a:r>
              <a:rPr lang="hu-HU" sz="2800" dirty="0"/>
              <a:t>Dátum bélyegző (vizsgálat időpontja)</a:t>
            </a:r>
          </a:p>
          <a:p>
            <a:pPr marL="0" indent="0">
              <a:buNone/>
            </a:pPr>
            <a:endParaRPr lang="hu-HU" sz="1400" dirty="0"/>
          </a:p>
          <a:p>
            <a:r>
              <a:rPr lang="hu-HU" sz="2800" dirty="0"/>
              <a:t>Sportorvosi rendelő ellipszis alakú két színű </a:t>
            </a:r>
            <a:r>
              <a:rPr lang="hu-HU" sz="2800" dirty="0" smtClean="0"/>
              <a:t>bélyegző   </a:t>
            </a:r>
            <a:r>
              <a:rPr lang="hu-HU" dirty="0" smtClean="0"/>
              <a:t> </a:t>
            </a:r>
            <a:r>
              <a:rPr lang="hu-HU" dirty="0"/>
              <a:t>(infra kontroll)</a:t>
            </a:r>
          </a:p>
          <a:p>
            <a:r>
              <a:rPr lang="hu-HU" sz="2800" dirty="0"/>
              <a:t>VERSENYEZHET</a:t>
            </a:r>
          </a:p>
          <a:p>
            <a:pPr marL="0" indent="0">
              <a:buNone/>
            </a:pPr>
            <a:endParaRPr lang="hu-HU" sz="1400" dirty="0"/>
          </a:p>
          <a:p>
            <a:r>
              <a:rPr lang="hu-HU" sz="2800" dirty="0"/>
              <a:t>Orvos aláírása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0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ÁTIGAZOLÁS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u="sng" dirty="0" smtClean="0"/>
              <a:t>Felnőtt</a:t>
            </a:r>
            <a:r>
              <a:rPr lang="hu-HU" u="sng" dirty="0"/>
              <a:t>: </a:t>
            </a:r>
          </a:p>
          <a:p>
            <a:pPr marL="0" indent="0">
              <a:buNone/>
            </a:pPr>
            <a:r>
              <a:rPr lang="hu-HU" dirty="0"/>
              <a:t>Augusztus 01-31. között az átigazolás csak az átadó sportszervezet hozzájárulásával történhet.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u="sng" dirty="0" smtClean="0"/>
              <a:t>U-14 </a:t>
            </a:r>
            <a:r>
              <a:rPr lang="hu-HU" u="sng" dirty="0"/>
              <a:t>– U-19 korosztály</a:t>
            </a:r>
            <a:r>
              <a:rPr lang="hu-HU" dirty="0"/>
              <a:t>: </a:t>
            </a:r>
          </a:p>
          <a:p>
            <a:pPr marL="354013" indent="-354013">
              <a:buNone/>
            </a:pPr>
            <a:r>
              <a:rPr lang="hu-HU" dirty="0" smtClean="0"/>
              <a:t>a.) Augusztus </a:t>
            </a:r>
            <a:r>
              <a:rPr lang="hu-HU" dirty="0"/>
              <a:t>01-31. között az átigazolás csak az átadó </a:t>
            </a:r>
            <a:r>
              <a:rPr lang="hu-HU" dirty="0" smtClean="0"/>
              <a:t>                                  sportszervezet </a:t>
            </a:r>
            <a:r>
              <a:rPr lang="hu-HU" dirty="0"/>
              <a:t>hozzájárulásával történhet, akkor is, ha az átigazoláskor:</a:t>
            </a:r>
          </a:p>
          <a:p>
            <a:pPr marL="722313" indent="-192088">
              <a:buNone/>
            </a:pPr>
            <a:r>
              <a:rPr lang="hu-HU" dirty="0"/>
              <a:t>-	a labdarúgó hivatásos státuszba kerülne</a:t>
            </a:r>
          </a:p>
          <a:p>
            <a:pPr marL="0" indent="530225">
              <a:buNone/>
            </a:pPr>
            <a:r>
              <a:rPr lang="hu-HU" dirty="0" smtClean="0"/>
              <a:t>-  a </a:t>
            </a:r>
            <a:r>
              <a:rPr lang="hu-HU" dirty="0"/>
              <a:t>labdarúgó amatőr státuszba kerülne</a:t>
            </a:r>
          </a:p>
          <a:p>
            <a:pPr marL="354013" indent="-354013">
              <a:buNone/>
            </a:pPr>
            <a:r>
              <a:rPr lang="hu-HU" dirty="0"/>
              <a:t>b</a:t>
            </a:r>
            <a:r>
              <a:rPr lang="hu-HU" dirty="0" smtClean="0"/>
              <a:t>.) Az </a:t>
            </a:r>
            <a:r>
              <a:rPr lang="hu-HU" dirty="0"/>
              <a:t>átadó sportszervezet nem kötelezhető a labdarúgó átadására akkor sem, ha az átvevő a működési költségtérítés maximális összeg fizetését vállalja.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95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PRODUKTIVITÁS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8" y="-819472"/>
            <a:ext cx="9126681" cy="748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MŰKÖDÉSI KÖLTSÉGTÉRÍTÉS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256" y="2492896"/>
            <a:ext cx="955880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REGIONÁLIS KÉPZÉSI RENDSZER</a:t>
            </a:r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35163"/>
            <a:ext cx="8064895" cy="45901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55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REGISZTÁCIÓS 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Az MLSZ Elnökség által elfogadott versenykiírás előírja, hogy a versenyben résztvevő sportszervezet kispadon helyet foglaló valamennyi személy részére a REGISZTRÁCIÓS KÁRTYA kiváltása kötelező.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REGISZTRÁCIÓ KÁRTYA tartalmazza a kispadon helyet foglaló személy pontos funkcióját. A kispadon helyet foglaló személyek kizárólag a REGISZTRÁCIÓS KÁRTYÁN feltüntetett minőségben ülhetnek le a kispadra, és kizárólag ebben a minőségben szerepelhetnek a mérkőzés jegyzőkönyvében. Az előző évihez képest változtak a funkciók és a </a:t>
            </a:r>
            <a:r>
              <a:rPr lang="hu-HU" dirty="0" smtClean="0"/>
              <a:t>beosztások. </a:t>
            </a:r>
            <a:r>
              <a:rPr lang="hu-HU" u="sng" dirty="0" smtClean="0"/>
              <a:t>Kit </a:t>
            </a:r>
            <a:r>
              <a:rPr lang="hu-HU" u="sng" dirty="0" err="1" smtClean="0"/>
              <a:t>menageri</a:t>
            </a:r>
            <a:r>
              <a:rPr lang="hu-HU" u="sng" dirty="0" smtClean="0"/>
              <a:t> </a:t>
            </a:r>
            <a:r>
              <a:rPr lang="hu-HU" dirty="0" smtClean="0"/>
              <a:t>funkcióval </a:t>
            </a:r>
            <a:r>
              <a:rPr lang="hu-HU" u="sng" dirty="0" smtClean="0"/>
              <a:t>csak hivatásos </a:t>
            </a:r>
            <a:r>
              <a:rPr lang="hu-HU" dirty="0" smtClean="0"/>
              <a:t>bajnokságban  lehet regisztrációs kártya!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9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REGISZTRÁCIÓS 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900" dirty="0" err="1" smtClean="0"/>
              <a:t>MLSZ.info</a:t>
            </a:r>
            <a:endParaRPr lang="hu-HU" sz="2900" dirty="0" smtClean="0"/>
          </a:p>
          <a:p>
            <a:pPr marL="0" indent="0">
              <a:buNone/>
            </a:pPr>
            <a:endParaRPr lang="hu-HU" sz="1300" dirty="0"/>
          </a:p>
          <a:p>
            <a:pPr marL="1165225" indent="-265113"/>
            <a:r>
              <a:rPr lang="hu-HU" sz="2900" dirty="0"/>
              <a:t>11. Sportszervezetek oldala</a:t>
            </a:r>
          </a:p>
          <a:p>
            <a:pPr marL="1165225" indent="-265113"/>
            <a:r>
              <a:rPr lang="hu-HU" sz="2900" dirty="0"/>
              <a:t>DIGITÁLIS ÜGYINTÉZÉS</a:t>
            </a:r>
          </a:p>
          <a:p>
            <a:pPr marL="1165225" indent="-265113"/>
            <a:r>
              <a:rPr lang="hu-HU" sz="2900" dirty="0"/>
              <a:t>Regisztrációs kártya</a:t>
            </a:r>
          </a:p>
          <a:p>
            <a:pPr marL="1165225" indent="-265113"/>
            <a:r>
              <a:rPr lang="hu-HU" sz="2900" dirty="0"/>
              <a:t>ÚJ kérelem</a:t>
            </a:r>
          </a:p>
          <a:p>
            <a:pPr marL="1798638" indent="-898525">
              <a:buNone/>
            </a:pPr>
            <a:r>
              <a:rPr lang="hu-HU" sz="2900" dirty="0" smtClean="0"/>
              <a:t>	Feltölteni</a:t>
            </a:r>
            <a:r>
              <a:rPr lang="hu-HU" sz="2900" dirty="0"/>
              <a:t>, kiválasztani az adatokat: </a:t>
            </a:r>
          </a:p>
          <a:p>
            <a:pPr marL="1798638" indent="-898525">
              <a:buNone/>
            </a:pPr>
            <a:r>
              <a:rPr lang="hu-HU" sz="2900" dirty="0" smtClean="0"/>
              <a:t>	Fejér </a:t>
            </a:r>
            <a:r>
              <a:rPr lang="hu-HU" sz="2900" dirty="0"/>
              <a:t>megye,</a:t>
            </a:r>
          </a:p>
          <a:p>
            <a:pPr marL="1798638" indent="-898525">
              <a:buNone/>
            </a:pPr>
            <a:r>
              <a:rPr lang="hu-HU" sz="2900" dirty="0" smtClean="0"/>
              <a:t>	 </a:t>
            </a:r>
            <a:r>
              <a:rPr lang="hu-HU" sz="2900" dirty="0"/>
              <a:t>személykód,</a:t>
            </a:r>
          </a:p>
          <a:p>
            <a:pPr marL="1798638" indent="-898525">
              <a:buNone/>
            </a:pPr>
            <a:r>
              <a:rPr lang="hu-HU" sz="2900" dirty="0" smtClean="0"/>
              <a:t>	 </a:t>
            </a:r>
            <a:r>
              <a:rPr lang="hu-HU" sz="2900" dirty="0"/>
              <a:t>funkció, </a:t>
            </a:r>
          </a:p>
          <a:p>
            <a:pPr marL="1798638" indent="-898525">
              <a:buNone/>
            </a:pPr>
            <a:r>
              <a:rPr lang="hu-HU" sz="2900" dirty="0" smtClean="0"/>
              <a:t>	sportág </a:t>
            </a:r>
            <a:r>
              <a:rPr lang="hu-HU" sz="2900" dirty="0"/>
              <a:t>(labdarúgás)</a:t>
            </a:r>
          </a:p>
          <a:p>
            <a:pPr marL="1798638" indent="-898525">
              <a:buNone/>
            </a:pPr>
            <a:r>
              <a:rPr lang="hu-HU" sz="2900" dirty="0" smtClean="0"/>
              <a:t>	 </a:t>
            </a:r>
            <a:r>
              <a:rPr lang="hu-HU" sz="2900" dirty="0"/>
              <a:t>nem, (bajnokság neme férfi, női)</a:t>
            </a:r>
          </a:p>
          <a:p>
            <a:pPr marL="1798638" indent="-898525">
              <a:buNone/>
            </a:pPr>
            <a:r>
              <a:rPr lang="hu-HU" sz="2900" dirty="0" smtClean="0"/>
              <a:t>	 </a:t>
            </a:r>
            <a:r>
              <a:rPr lang="hu-HU" sz="2900" dirty="0"/>
              <a:t>korosztály,</a:t>
            </a:r>
          </a:p>
          <a:p>
            <a:pPr marL="1798638" indent="-898525">
              <a:buNone/>
            </a:pPr>
            <a:r>
              <a:rPr lang="hu-HU" sz="2900" dirty="0" smtClean="0"/>
              <a:t>	 </a:t>
            </a:r>
            <a:r>
              <a:rPr lang="hu-HU" sz="2900" dirty="0"/>
              <a:t>besorolás (bajnoki osztály)</a:t>
            </a:r>
          </a:p>
          <a:p>
            <a:pPr marL="1165225" indent="-265113"/>
            <a:r>
              <a:rPr lang="hu-HU" sz="2900" dirty="0"/>
              <a:t>TÁROL</a:t>
            </a:r>
          </a:p>
          <a:p>
            <a:pPr marL="1165225" indent="-265113">
              <a:buNone/>
            </a:pPr>
            <a:r>
              <a:rPr lang="hu-HU" sz="2900" dirty="0"/>
              <a:t>                 Végzettséget, szerződést beilleszteni!!!!</a:t>
            </a:r>
          </a:p>
          <a:p>
            <a:pPr marL="1165225" indent="-265113"/>
            <a:r>
              <a:rPr lang="hu-HU" sz="2900" dirty="0" smtClean="0"/>
              <a:t>LEZÁR</a:t>
            </a:r>
          </a:p>
          <a:p>
            <a:pPr marL="900112" indent="0">
              <a:buNone/>
            </a:pPr>
            <a:endParaRPr lang="hu-HU" sz="2900" dirty="0" smtClean="0"/>
          </a:p>
          <a:p>
            <a:pPr marL="0" indent="0">
              <a:buNone/>
            </a:pPr>
            <a:r>
              <a:rPr lang="hu-HU" sz="2900" dirty="0">
                <a:solidFill>
                  <a:srgbClr val="FF0000"/>
                </a:solidFill>
              </a:rPr>
              <a:t>REGISZTRÁCIÓS KÁRTYA KIADÁS SZABÁLYZAT  (Honlapunkon megtalálható)</a:t>
            </a:r>
          </a:p>
          <a:p>
            <a:pPr marL="900112" indent="0">
              <a:buNone/>
            </a:pPr>
            <a:endParaRPr lang="hu-HU" sz="29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531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PÁLYAHITELESÍTÉS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/>
              <a:t>Tanúsítványt </a:t>
            </a:r>
            <a:r>
              <a:rPr lang="hu-HU" sz="3600" dirty="0"/>
              <a:t>kihelyezni </a:t>
            </a:r>
            <a:r>
              <a:rPr lang="hu-HU" sz="3600" dirty="0" smtClean="0"/>
              <a:t>              a</a:t>
            </a:r>
          </a:p>
          <a:p>
            <a:pPr marL="0" indent="0" algn="ctr">
              <a:buNone/>
            </a:pPr>
            <a:r>
              <a:rPr lang="hu-HU" sz="3600" dirty="0" smtClean="0"/>
              <a:t> </a:t>
            </a:r>
            <a:r>
              <a:rPr lang="hu-HU" sz="3600" dirty="0"/>
              <a:t>játékvezetői öltözőbe!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71" y="1920875"/>
            <a:ext cx="3095058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2211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Arial Rounded MT Bold" pitchFamily="34" charset="0"/>
              </a:rPr>
              <a:t>NAPIREND</a:t>
            </a:r>
            <a:endParaRPr lang="hu-HU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MEGYNYITÓ</a:t>
            </a:r>
          </a:p>
          <a:p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Polgárőr Szervezetek elismerése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MLSZ KÖZGYŰLÉSI KÜLDÖTTEK 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MEGVÁLASZTÁSA</a:t>
            </a:r>
          </a:p>
          <a:p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Új játékszabályok bemutatása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Évadnyitó értekezlet, ismertetésre kerülnek a bajnoksággal és szabályzatokkal kapcsolatos legfontosabb tudnivalók.</a:t>
            </a:r>
          </a:p>
          <a:p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EGYEBEK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65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RENDEZÉS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589864"/>
          </a:xfrm>
        </p:spPr>
        <p:txBody>
          <a:bodyPr/>
          <a:lstStyle/>
          <a:p>
            <a:r>
              <a:rPr lang="hu-HU" sz="2800" dirty="0"/>
              <a:t>Elektronikus jegyzőkönyv, igazolások átadása a játékvezetőnek:</a:t>
            </a:r>
          </a:p>
          <a:p>
            <a:pPr marL="0" indent="0">
              <a:buNone/>
            </a:pPr>
            <a:r>
              <a:rPr lang="hu-HU" sz="2800" dirty="0"/>
              <a:t>			</a:t>
            </a:r>
            <a:r>
              <a:rPr lang="hu-HU" sz="2800" dirty="0">
                <a:solidFill>
                  <a:srgbClr val="FF0000"/>
                </a:solidFill>
              </a:rPr>
              <a:t>mérkőzés előtt: - 35 </a:t>
            </a:r>
            <a:r>
              <a:rPr lang="hu-HU" sz="2800" dirty="0" smtClean="0">
                <a:solidFill>
                  <a:srgbClr val="FF0000"/>
                </a:solidFill>
              </a:rPr>
              <a:t>perc</a:t>
            </a:r>
            <a:endParaRPr lang="hu-HU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sz="1200" dirty="0">
              <a:solidFill>
                <a:srgbClr val="FF0000"/>
              </a:solidFill>
            </a:endParaRPr>
          </a:p>
          <a:p>
            <a:r>
              <a:rPr lang="hu-HU" sz="2800" dirty="0" smtClean="0"/>
              <a:t>Internet </a:t>
            </a:r>
            <a:r>
              <a:rPr lang="hu-HU" sz="2800" dirty="0"/>
              <a:t>biztosítás:</a:t>
            </a:r>
          </a:p>
          <a:p>
            <a:pPr marL="0" indent="0">
              <a:buNone/>
            </a:pPr>
            <a:r>
              <a:rPr lang="hu-HU" sz="2800" dirty="0"/>
              <a:t>			</a:t>
            </a:r>
            <a:r>
              <a:rPr lang="hu-HU" sz="2800" dirty="0">
                <a:solidFill>
                  <a:srgbClr val="FF0000"/>
                </a:solidFill>
              </a:rPr>
              <a:t>játékvezetői </a:t>
            </a:r>
            <a:r>
              <a:rPr lang="hu-HU" sz="2800" dirty="0" smtClean="0">
                <a:solidFill>
                  <a:srgbClr val="FF0000"/>
                </a:solidFill>
              </a:rPr>
              <a:t>öltözőbe</a:t>
            </a:r>
          </a:p>
          <a:p>
            <a:pPr marL="0" indent="0">
              <a:buNone/>
            </a:pPr>
            <a:endParaRPr lang="hu-HU" sz="1200" dirty="0">
              <a:solidFill>
                <a:srgbClr val="FF0000"/>
              </a:solidFill>
            </a:endParaRPr>
          </a:p>
          <a:p>
            <a:r>
              <a:rPr lang="hu-HU" sz="2800" dirty="0" smtClean="0"/>
              <a:t>Játékvezetői </a:t>
            </a:r>
            <a:r>
              <a:rPr lang="hu-HU" sz="2800" dirty="0"/>
              <a:t>öltözőbe:</a:t>
            </a:r>
          </a:p>
          <a:p>
            <a:pPr marL="0" indent="0">
              <a:buNone/>
            </a:pPr>
            <a:r>
              <a:rPr lang="hu-HU" sz="2800" dirty="0"/>
              <a:t>		</a:t>
            </a:r>
            <a:r>
              <a:rPr lang="hu-HU" sz="2800" dirty="0" smtClean="0"/>
              <a:t>         </a:t>
            </a:r>
            <a:r>
              <a:rPr lang="hu-HU" sz="2800" dirty="0" smtClean="0">
                <a:solidFill>
                  <a:srgbClr val="FF0000"/>
                </a:solidFill>
              </a:rPr>
              <a:t>3 </a:t>
            </a:r>
            <a:r>
              <a:rPr lang="hu-HU" sz="2800" dirty="0">
                <a:solidFill>
                  <a:srgbClr val="FF0000"/>
                </a:solidFill>
              </a:rPr>
              <a:t>pohár + kancsó víz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7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RENDEZÉS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536504"/>
          </a:xfrm>
        </p:spPr>
        <p:txBody>
          <a:bodyPr>
            <a:normAutofit fontScale="92500"/>
          </a:bodyPr>
          <a:lstStyle/>
          <a:p>
            <a:r>
              <a:rPr lang="hu-HU" u="sng" dirty="0"/>
              <a:t>RENDEZŐI NÉVSOR: </a:t>
            </a:r>
          </a:p>
          <a:p>
            <a:pPr marL="0" indent="0">
              <a:buNone/>
            </a:pPr>
            <a:r>
              <a:rPr lang="hu-HU" dirty="0"/>
              <a:t>	Csak a honlapon rendszeresített forma nyomtatványon!!</a:t>
            </a:r>
          </a:p>
          <a:p>
            <a:pPr>
              <a:buNone/>
            </a:pPr>
            <a:endParaRPr lang="hu-HU" u="sng" dirty="0"/>
          </a:p>
          <a:p>
            <a:r>
              <a:rPr lang="hu-HU" u="sng" dirty="0"/>
              <a:t>RENDEZŐI LÉTSZÁMOK: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/>
              <a:t>FELNŐTT:             Megyei I. o.		12 fő</a:t>
            </a:r>
          </a:p>
          <a:p>
            <a:pPr lvl="7">
              <a:buNone/>
            </a:pPr>
            <a:r>
              <a:rPr lang="hu-HU" sz="2600" dirty="0" smtClean="0"/>
              <a:t>              </a:t>
            </a:r>
            <a:r>
              <a:rPr lang="hu-HU" sz="2600" dirty="0"/>
              <a:t>Megyei II. o. 	</a:t>
            </a:r>
            <a:r>
              <a:rPr lang="hu-HU" sz="2600" dirty="0" smtClean="0"/>
              <a:t>10 </a:t>
            </a:r>
            <a:r>
              <a:rPr lang="hu-HU" sz="2600" dirty="0"/>
              <a:t>fő</a:t>
            </a:r>
          </a:p>
          <a:p>
            <a:pPr lvl="7">
              <a:buNone/>
            </a:pPr>
            <a:r>
              <a:rPr lang="hu-HU" sz="2600" dirty="0"/>
              <a:t> </a:t>
            </a:r>
            <a:r>
              <a:rPr lang="hu-HU" sz="2600" dirty="0" smtClean="0"/>
              <a:t>             </a:t>
            </a:r>
            <a:r>
              <a:rPr lang="hu-HU" sz="2600" dirty="0"/>
              <a:t>Megyei III. o.	</a:t>
            </a:r>
            <a:r>
              <a:rPr lang="hu-HU" sz="2600" dirty="0" smtClean="0"/>
              <a:t>  </a:t>
            </a:r>
            <a:r>
              <a:rPr lang="hu-HU" sz="2600" dirty="0"/>
              <a:t>8 fő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/>
              <a:t>U- 19:					  3 fő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/>
              <a:t>U-16:					  2 fő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/>
              <a:t>Öregfiúk:				 </a:t>
            </a:r>
            <a:r>
              <a:rPr lang="hu-HU" sz="2600" dirty="0" smtClean="0"/>
              <a:t> </a:t>
            </a:r>
            <a:r>
              <a:rPr lang="hu-HU" sz="2600" dirty="0"/>
              <a:t>3 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812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EDZŐKÉPZÉS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http://felnottkepzes.mlsz.hu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/>
          </a:p>
          <a:p>
            <a:pPr>
              <a:buFontTx/>
              <a:buChar char="-"/>
            </a:pPr>
            <a:r>
              <a:rPr lang="hu-HU" sz="3200" dirty="0" smtClean="0"/>
              <a:t>GRASSROOTS „C”</a:t>
            </a:r>
          </a:p>
          <a:p>
            <a:pPr>
              <a:buFontTx/>
              <a:buChar char="-"/>
            </a:pPr>
            <a:r>
              <a:rPr lang="hu-HU" sz="3200" dirty="0" smtClean="0"/>
              <a:t>UEFA „B”  (1-1 Kelet és Nyugat Magyarország)</a:t>
            </a:r>
          </a:p>
          <a:p>
            <a:pPr>
              <a:buFontTx/>
              <a:buChar char="-"/>
            </a:pPr>
            <a:r>
              <a:rPr lang="hu-HU" sz="3200" dirty="0" smtClean="0"/>
              <a:t>UEFA „A”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8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IDŐPONT MÓDOSÍTÁS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112568"/>
          </a:xfrm>
        </p:spPr>
        <p:txBody>
          <a:bodyPr>
            <a:normAutofit/>
          </a:bodyPr>
          <a:lstStyle/>
          <a:p>
            <a:r>
              <a:rPr lang="hu-HU" dirty="0" smtClean="0"/>
              <a:t>Időpont </a:t>
            </a:r>
            <a:r>
              <a:rPr lang="hu-HU" dirty="0"/>
              <a:t>és helyszín módosítási kérelmeket, csak a honlapunkon szereplő </a:t>
            </a:r>
            <a:r>
              <a:rPr lang="hu-HU" u="sng" dirty="0"/>
              <a:t>nyomtatványon</a:t>
            </a:r>
            <a:r>
              <a:rPr lang="hu-HU" dirty="0"/>
              <a:t> fogadunk el! Ettől eltérő kérelmeket nem veszünk figyelembe! </a:t>
            </a:r>
          </a:p>
          <a:p>
            <a:r>
              <a:rPr lang="hu-HU" dirty="0"/>
              <a:t>A Versenybizottság csak azokat a kérelmeket tárgyalja díjfizetés nélkül, melyek a mérkőzés előtt 15 nappal korábban beérkeztek. </a:t>
            </a:r>
          </a:p>
          <a:p>
            <a:r>
              <a:rPr lang="hu-HU" dirty="0"/>
              <a:t>A díjfizetésre kötelezett mérkőzés </a:t>
            </a:r>
            <a:r>
              <a:rPr lang="hu-HU" u="sng" dirty="0"/>
              <a:t>módosítási kérelmeket</a:t>
            </a:r>
            <a:r>
              <a:rPr lang="hu-HU" dirty="0"/>
              <a:t>, </a:t>
            </a:r>
            <a:r>
              <a:rPr lang="hu-HU" u="sng" dirty="0"/>
              <a:t>csak abban az esetben tárgyalja </a:t>
            </a:r>
            <a:r>
              <a:rPr lang="hu-HU" dirty="0"/>
              <a:t>a bizottság, ha a kérelemhez a Díjfizetési Rendben meghatározott </a:t>
            </a:r>
            <a:r>
              <a:rPr lang="hu-HU" u="sng" dirty="0"/>
              <a:t>díj</a:t>
            </a:r>
            <a:r>
              <a:rPr lang="hu-HU" dirty="0"/>
              <a:t> </a:t>
            </a:r>
            <a:r>
              <a:rPr lang="hu-HU" u="sng" dirty="0"/>
              <a:t>befizetése is megtörtént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>
                <a:solidFill>
                  <a:srgbClr val="FF0000"/>
                </a:solidFill>
              </a:rPr>
              <a:t>módosítási kérelmeket csak megalapozott, kivételes esetekben </a:t>
            </a:r>
            <a:r>
              <a:rPr lang="hu-HU" dirty="0" smtClean="0">
                <a:solidFill>
                  <a:srgbClr val="FF0000"/>
                </a:solidFill>
              </a:rPr>
              <a:t>engedélyezi </a:t>
            </a:r>
            <a:r>
              <a:rPr lang="hu-HU" dirty="0">
                <a:solidFill>
                  <a:srgbClr val="FF0000"/>
                </a:solidFill>
              </a:rPr>
              <a:t>a Bizottság.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IDŐPONT MÓDOSÍTÁS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63491"/>
              </p:ext>
            </p:extLst>
          </p:nvPr>
        </p:nvGraphicFramePr>
        <p:xfrm>
          <a:off x="179514" y="1935163"/>
          <a:ext cx="850728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881"/>
                <a:gridCol w="1417881"/>
                <a:gridCol w="1417881"/>
                <a:gridCol w="1417881"/>
                <a:gridCol w="1417881"/>
                <a:gridCol w="1417881"/>
              </a:tblGrid>
              <a:tr h="95399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Felnőtt</a:t>
                      </a:r>
                    </a:p>
                    <a:p>
                      <a:pPr algn="ctr"/>
                      <a:r>
                        <a:rPr lang="hu-HU" sz="2000" dirty="0" smtClean="0"/>
                        <a:t>Megyei       I, II.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Felnőtt</a:t>
                      </a:r>
                    </a:p>
                    <a:p>
                      <a:pPr algn="ctr"/>
                      <a:r>
                        <a:rPr lang="hu-HU" sz="2000" dirty="0" smtClean="0"/>
                        <a:t>Megyei       III.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U-16</a:t>
                      </a:r>
                    </a:p>
                    <a:p>
                      <a:pPr algn="ctr"/>
                      <a:r>
                        <a:rPr lang="hu-HU" sz="2000" dirty="0" smtClean="0"/>
                        <a:t>U-19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Öregfiú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Kispálya</a:t>
                      </a:r>
                      <a:endParaRPr lang="hu-HU" sz="2000" dirty="0"/>
                    </a:p>
                  </a:txBody>
                  <a:tcPr anchor="ctr"/>
                </a:tc>
              </a:tr>
              <a:tr h="953996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FF0000"/>
                          </a:solidFill>
                        </a:rPr>
                        <a:t>8-15 </a:t>
                      </a:r>
                      <a:r>
                        <a:rPr lang="hu-HU" sz="2800" dirty="0" smtClean="0"/>
                        <a:t>nap</a:t>
                      </a:r>
                    </a:p>
                    <a:p>
                      <a:pPr algn="ctr"/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6.000.-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4.000.-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2.000.-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4.000.-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2.000.-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953996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hu-HU" sz="2800" dirty="0" smtClean="0"/>
                        <a:t>napon belül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15.000.-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10.000.-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5.000.-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10.000.-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rgbClr val="0070C0"/>
                          </a:solidFill>
                        </a:rPr>
                        <a:t>5.000.-</a:t>
                      </a:r>
                      <a:endParaRPr lang="hu-H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FUTSAL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Felnőtt bajnokság</a:t>
            </a:r>
          </a:p>
          <a:p>
            <a:endParaRPr lang="hu-HU" sz="3200" dirty="0"/>
          </a:p>
          <a:p>
            <a:pPr lvl="1"/>
            <a:r>
              <a:rPr lang="hu-HU" sz="3200" dirty="0" smtClean="0"/>
              <a:t>Dunaújváros	(november-február)</a:t>
            </a:r>
          </a:p>
          <a:p>
            <a:pPr lvl="1"/>
            <a:r>
              <a:rPr lang="hu-HU" sz="3200" dirty="0" smtClean="0"/>
              <a:t>Polgárdi		(szeptember- november)</a:t>
            </a:r>
          </a:p>
          <a:p>
            <a:pPr lvl="1"/>
            <a:endParaRPr lang="hu-HU" sz="3200" dirty="0"/>
          </a:p>
          <a:p>
            <a:pPr marL="393192" lvl="1" indent="0">
              <a:buNone/>
            </a:pPr>
            <a:r>
              <a:rPr lang="hu-HU" sz="3200" dirty="0" smtClean="0"/>
              <a:t>Versenykiírások augusztus hónapban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8912374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elszámolási határidő egységesen: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2016. augusztus 16. </a:t>
            </a:r>
            <a:r>
              <a:rPr lang="hu-HU" dirty="0" smtClean="0">
                <a:solidFill>
                  <a:srgbClr val="FF0000"/>
                </a:solidFill>
              </a:rPr>
              <a:t>24.00 </a:t>
            </a:r>
            <a:r>
              <a:rPr lang="hu-HU" dirty="0">
                <a:solidFill>
                  <a:srgbClr val="FF0000"/>
                </a:solidFill>
              </a:rPr>
              <a:t>óráig 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sz="1000" dirty="0" smtClean="0">
              <a:solidFill>
                <a:srgbClr val="FF0000"/>
              </a:solidFill>
            </a:endParaRPr>
          </a:p>
          <a:p>
            <a:r>
              <a:rPr lang="hu-HU" dirty="0"/>
              <a:t>sportfejlesztési program meghosszabbításának beadására adott </a:t>
            </a:r>
            <a:r>
              <a:rPr lang="hu-HU" dirty="0" smtClean="0"/>
              <a:t>határidő: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			 </a:t>
            </a:r>
            <a:r>
              <a:rPr lang="hu-HU" dirty="0">
                <a:solidFill>
                  <a:srgbClr val="FF0000"/>
                </a:solidFill>
              </a:rPr>
              <a:t>2016. augusztus 16-ig 24.00 </a:t>
            </a:r>
            <a:r>
              <a:rPr lang="hu-HU" dirty="0" smtClean="0">
                <a:solidFill>
                  <a:srgbClr val="FF0000"/>
                </a:solidFill>
              </a:rPr>
              <a:t>óráig</a:t>
            </a: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</a:rPr>
              <a:t>Be </a:t>
            </a:r>
            <a:r>
              <a:rPr lang="hu-HU" b="1" dirty="0">
                <a:solidFill>
                  <a:srgbClr val="FF0000"/>
                </a:solidFill>
              </a:rPr>
              <a:t>nem adott </a:t>
            </a:r>
            <a:r>
              <a:rPr lang="hu-HU" b="1" dirty="0" smtClean="0">
                <a:solidFill>
                  <a:srgbClr val="FF0000"/>
                </a:solidFill>
              </a:rPr>
              <a:t>elszámolás, </a:t>
            </a:r>
            <a:r>
              <a:rPr lang="hu-HU" b="1" dirty="0">
                <a:solidFill>
                  <a:srgbClr val="FF0000"/>
                </a:solidFill>
              </a:rPr>
              <a:t>szabálytalan támogatás felhasználásnak </a:t>
            </a:r>
            <a:r>
              <a:rPr lang="hu-HU" b="1" dirty="0" smtClean="0">
                <a:solidFill>
                  <a:srgbClr val="FF0000"/>
                </a:solidFill>
              </a:rPr>
              <a:t>minősül!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2016-2017. </a:t>
            </a:r>
            <a:r>
              <a:rPr lang="hu-HU" dirty="0"/>
              <a:t>évi program Infrastruktúra pályázat:</a:t>
            </a:r>
          </a:p>
          <a:p>
            <a:endParaRPr lang="hu-HU" dirty="0"/>
          </a:p>
          <a:p>
            <a:r>
              <a:rPr lang="hu-HU" dirty="0"/>
              <a:t>Fejér megyei igény:  3 339 306 </a:t>
            </a:r>
            <a:r>
              <a:rPr lang="hu-HU" dirty="0" smtClean="0"/>
              <a:t>656.- Ft                     (Csak amatőrök)</a:t>
            </a:r>
            <a:endParaRPr lang="hu-HU" dirty="0"/>
          </a:p>
          <a:p>
            <a:r>
              <a:rPr lang="hu-HU" dirty="0"/>
              <a:t>Fejér megyei szétosztható keret: 616 770 </a:t>
            </a:r>
            <a:r>
              <a:rPr lang="hu-HU" dirty="0" smtClean="0"/>
              <a:t>005.- </a:t>
            </a:r>
            <a:r>
              <a:rPr lang="hu-HU" dirty="0"/>
              <a:t>Ft</a:t>
            </a:r>
          </a:p>
          <a:p>
            <a:endParaRPr lang="hu-HU" dirty="0"/>
          </a:p>
          <a:p>
            <a:r>
              <a:rPr lang="hu-HU" dirty="0"/>
              <a:t>A beérkezett programok feldolgozása folyamatosan történik. Augusztus végére ígérik a teljes feldolgozást.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743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988840"/>
            <a:ext cx="8928992" cy="2088232"/>
          </a:xfrm>
        </p:spPr>
        <p:txBody>
          <a:bodyPr/>
          <a:lstStyle/>
          <a:p>
            <a:pPr algn="ctr"/>
            <a:r>
              <a:rPr lang="hu-HU" sz="6000" dirty="0" smtClean="0"/>
              <a:t>KÖSZÖNÖM A FIGYELMET</a:t>
            </a:r>
            <a:endParaRPr lang="hu-HU" sz="6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7772400" cy="1509712"/>
          </a:xfrm>
        </p:spPr>
        <p:txBody>
          <a:bodyPr>
            <a:normAutofit lnSpcReduction="10000"/>
          </a:bodyPr>
          <a:lstStyle/>
          <a:p>
            <a:pPr algn="r"/>
            <a:endParaRPr lang="hu-HU" dirty="0" smtClean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r>
              <a:rPr lang="hu-HU" dirty="0" smtClean="0">
                <a:solidFill>
                  <a:srgbClr val="FFFF00"/>
                </a:solidFill>
              </a:rPr>
              <a:t>SCHNEIDER BÉLA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Polgárőr </a:t>
            </a: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Szervezetek 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elismerése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200" dirty="0" smtClean="0"/>
              <a:t>Csór Polgárőr Egyesület</a:t>
            </a:r>
          </a:p>
          <a:p>
            <a:r>
              <a:rPr lang="hu-HU" sz="3200" dirty="0" smtClean="0"/>
              <a:t>Enying Polgárőr Egyesület</a:t>
            </a:r>
          </a:p>
          <a:p>
            <a:r>
              <a:rPr lang="hu-HU" sz="3200" dirty="0" smtClean="0"/>
              <a:t>Pákozd Polgárőr Egyesület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100 – </a:t>
            </a:r>
            <a:r>
              <a:rPr lang="hu-HU" dirty="0" err="1" smtClean="0"/>
              <a:t>100</a:t>
            </a:r>
            <a:r>
              <a:rPr lang="hu-HU" dirty="0" smtClean="0"/>
              <a:t> ezer forint pénz támogatás az MLSZ-el kötött megállapodás alapján, a mérkőzéseken nyújtott munkájukért.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961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hu-HU" dirty="0"/>
              <a:t>KÜLDÖTT VÁLASZTÁS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Arial Narrow" pitchFamily="34" charset="0"/>
              </a:rPr>
              <a:t>A Küldöttválasztási ülés a megjelent sportszervezetek számára tekintet nélkül határozatképes.</a:t>
            </a:r>
          </a:p>
          <a:p>
            <a:pPr>
              <a:buNone/>
            </a:pPr>
            <a:endParaRPr lang="hu-HU" sz="1400" dirty="0">
              <a:latin typeface="Arial Narrow" pitchFamily="34" charset="0"/>
            </a:endParaRPr>
          </a:p>
          <a:p>
            <a:r>
              <a:rPr lang="hu-HU" dirty="0">
                <a:latin typeface="Arial Narrow" pitchFamily="34" charset="0"/>
              </a:rPr>
              <a:t>A küldöttek megválasztásán szavazati joggal rendelkezik a sportszervezet bíróságon bejegyzett törvényes képviselője.</a:t>
            </a:r>
          </a:p>
          <a:p>
            <a:pPr>
              <a:buNone/>
            </a:pPr>
            <a:endParaRPr lang="hu-HU" sz="1400" dirty="0">
              <a:latin typeface="Arial Narrow" pitchFamily="34" charset="0"/>
            </a:endParaRPr>
          </a:p>
          <a:p>
            <a:r>
              <a:rPr lang="hu-HU" dirty="0">
                <a:latin typeface="Arial Narrow" pitchFamily="34" charset="0"/>
              </a:rPr>
              <a:t>A választási ülésen a szavazás mindig nyílt.</a:t>
            </a:r>
          </a:p>
          <a:p>
            <a:pPr>
              <a:buNone/>
            </a:pPr>
            <a:endParaRPr lang="hu-HU" sz="1400" dirty="0">
              <a:latin typeface="Arial Narrow" pitchFamily="34" charset="0"/>
            </a:endParaRPr>
          </a:p>
          <a:p>
            <a:r>
              <a:rPr lang="hu-HU" dirty="0">
                <a:latin typeface="Arial Narrow" pitchFamily="34" charset="0"/>
              </a:rPr>
              <a:t>Minden megyei igazgatóságtól 2 (két) fő kerül megválasztásra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97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KÜLDÖTT VÁLASZTÁS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</a:rPr>
              <a:t>JELŐLTEK: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		</a:t>
            </a:r>
            <a:r>
              <a:rPr lang="hu-HU" b="1" dirty="0" smtClean="0"/>
              <a:t>BENCSIK ISTVÁN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 smtClean="0"/>
              <a:t>		BÍRÓ ZSOLT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76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NEVEZÉSEK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043466"/>
              </p:ext>
            </p:extLst>
          </p:nvPr>
        </p:nvGraphicFramePr>
        <p:xfrm>
          <a:off x="251520" y="1484784"/>
          <a:ext cx="8589640" cy="5071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92088"/>
                <a:gridCol w="792088"/>
                <a:gridCol w="864096"/>
                <a:gridCol w="720080"/>
                <a:gridCol w="720080"/>
                <a:gridCol w="792088"/>
                <a:gridCol w="792088"/>
                <a:gridCol w="745900"/>
                <a:gridCol w="858964"/>
              </a:tblGrid>
              <a:tr h="136815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Megyei I.</a:t>
                      </a:r>
                    </a:p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felnőtt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Megyei II. felnőtt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Megyei</a:t>
                      </a:r>
                      <a:r>
                        <a:rPr lang="hu-HU" baseline="0" dirty="0" smtClean="0">
                          <a:latin typeface="Arial Narrow" pitchFamily="34" charset="0"/>
                        </a:rPr>
                        <a:t> III. felnőtt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U-19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U-16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Leány  U-16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Női</a:t>
                      </a:r>
                    </a:p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felnőtt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Öregfiú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 Narrow" pitchFamily="34" charset="0"/>
                        </a:rPr>
                        <a:t>Összesen</a:t>
                      </a:r>
                      <a:endParaRPr lang="hu-HU" dirty="0">
                        <a:latin typeface="Arial Narrow" pitchFamily="34" charset="0"/>
                      </a:endParaRP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 I. o.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14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61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II. o. É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14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8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42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II. o. D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8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41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III. o. É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17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III. o. Ny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9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26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 III. o. D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20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Önálló UP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8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Öregfiú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14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14</a:t>
                      </a:r>
                      <a:endParaRPr lang="hu-H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100" b="1" dirty="0" smtClean="0">
                          <a:latin typeface="Agency FB" pitchFamily="34" charset="0"/>
                        </a:rPr>
                        <a:t>Összesen:</a:t>
                      </a:r>
                      <a:endParaRPr lang="hu-HU" sz="2100" b="1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32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39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36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51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229</a:t>
                      </a:r>
                      <a:endParaRPr lang="hu-H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674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NEVEZÉSEK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Vissza lépett: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smtClean="0"/>
              <a:t>Új  nevező: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Vereb</a:t>
            </a:r>
          </a:p>
          <a:p>
            <a:r>
              <a:rPr lang="hu-HU" dirty="0" smtClean="0"/>
              <a:t>Sárbogárd</a:t>
            </a:r>
          </a:p>
          <a:p>
            <a:r>
              <a:rPr lang="hu-HU" dirty="0" smtClean="0"/>
              <a:t>Pettend</a:t>
            </a:r>
          </a:p>
          <a:p>
            <a:r>
              <a:rPr lang="hu-HU" dirty="0" smtClean="0"/>
              <a:t>Etyek U-19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</a:rPr>
              <a:t>Vissza nevező:</a:t>
            </a:r>
          </a:p>
          <a:p>
            <a:r>
              <a:rPr lang="hu-HU" dirty="0" smtClean="0"/>
              <a:t>Puskás III.</a:t>
            </a:r>
          </a:p>
          <a:p>
            <a:r>
              <a:rPr lang="hu-HU" dirty="0" smtClean="0"/>
              <a:t>Etyek</a:t>
            </a:r>
          </a:p>
          <a:p>
            <a:r>
              <a:rPr lang="hu-HU" dirty="0" smtClean="0"/>
              <a:t>Iszkaszentgyörgy</a:t>
            </a:r>
          </a:p>
          <a:p>
            <a:r>
              <a:rPr lang="hu-HU" dirty="0" smtClean="0"/>
              <a:t>Soponya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Tordas II.</a:t>
            </a:r>
          </a:p>
          <a:p>
            <a:r>
              <a:rPr lang="hu-HU" dirty="0" smtClean="0"/>
              <a:t>Sárkeresztes</a:t>
            </a:r>
          </a:p>
          <a:p>
            <a:r>
              <a:rPr lang="hu-HU" dirty="0" smtClean="0"/>
              <a:t>Főnix</a:t>
            </a:r>
          </a:p>
          <a:p>
            <a:r>
              <a:rPr lang="hu-HU" dirty="0" smtClean="0"/>
              <a:t>Nagykarácsony II.</a:t>
            </a:r>
          </a:p>
          <a:p>
            <a:r>
              <a:rPr lang="hu-HU" dirty="0" smtClean="0"/>
              <a:t>Lajoskomárom II.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4664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HAZAI MÉRKŐZÉSEK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65139"/>
              </p:ext>
            </p:extLst>
          </p:nvPr>
        </p:nvGraphicFramePr>
        <p:xfrm>
          <a:off x="467544" y="2636912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Csapat 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Helyszín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Fehérvárcsurgó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dirty="0" smtClean="0"/>
                        <a:t>Iszkaszentgyörgy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Sárszentmihály (felnőtt)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dirty="0" smtClean="0"/>
                        <a:t>Főnix (Székesfehérvár)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Pátka II. - Vereb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dirty="0" smtClean="0"/>
                        <a:t>Vereb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Sárbogárd II. és Öregfiú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dirty="0" smtClean="0"/>
                        <a:t>Sárbogárd Sport utca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77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KORHATÁROK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800" dirty="0" smtClean="0"/>
              <a:t>FELNŐTT</a:t>
            </a:r>
            <a:r>
              <a:rPr lang="hu-HU" sz="2800" dirty="0"/>
              <a:t>: 			Betöltött 16. év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U -19: Megyei I.: 	            </a:t>
            </a:r>
            <a:r>
              <a:rPr lang="hu-HU" sz="2800" dirty="0" smtClean="0"/>
              <a:t>1998. </a:t>
            </a:r>
            <a:r>
              <a:rPr lang="hu-HU" sz="2800" dirty="0"/>
              <a:t>01. 01 – </a:t>
            </a:r>
            <a:r>
              <a:rPr lang="hu-HU" sz="2800" dirty="0" smtClean="0"/>
              <a:t>2001. </a:t>
            </a:r>
            <a:r>
              <a:rPr lang="hu-HU" sz="2800" dirty="0"/>
              <a:t>12. 31.</a:t>
            </a:r>
          </a:p>
          <a:p>
            <a:pPr marL="0" indent="0">
              <a:buNone/>
            </a:pPr>
            <a:r>
              <a:rPr lang="hu-HU" sz="2800" dirty="0"/>
              <a:t>           Megyei </a:t>
            </a:r>
            <a:r>
              <a:rPr lang="hu-HU" sz="2800" dirty="0" smtClean="0"/>
              <a:t>II-III.:        1998. </a:t>
            </a:r>
            <a:r>
              <a:rPr lang="hu-HU" sz="2800" dirty="0"/>
              <a:t>01. 01 – </a:t>
            </a:r>
            <a:r>
              <a:rPr lang="hu-HU" sz="2800" dirty="0" smtClean="0"/>
              <a:t>2003. </a:t>
            </a:r>
            <a:r>
              <a:rPr lang="hu-HU" sz="2800" dirty="0"/>
              <a:t>12. 31.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U- 16:				 </a:t>
            </a:r>
            <a:r>
              <a:rPr lang="hu-HU" sz="2800" dirty="0" smtClean="0"/>
              <a:t>2001. </a:t>
            </a:r>
            <a:r>
              <a:rPr lang="hu-HU" sz="2800" dirty="0"/>
              <a:t>01. 01 – </a:t>
            </a:r>
            <a:r>
              <a:rPr lang="hu-HU" sz="2800" dirty="0" smtClean="0"/>
              <a:t>2003. </a:t>
            </a:r>
            <a:r>
              <a:rPr lang="hu-HU" sz="2800" dirty="0"/>
              <a:t>12. 31.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Öregfiú:			 Betöltött 34. év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71698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702</Words>
  <Application>Microsoft Office PowerPoint</Application>
  <PresentationFormat>Diavetítés a képernyőre (4:3 oldalarány)</PresentationFormat>
  <Paragraphs>292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Áramlás</vt:lpstr>
      <vt:lpstr>KÜLDÖTT VÁLASZTÓ ÉVADNYITÓ ÉRTEKEZLET</vt:lpstr>
      <vt:lpstr>NAPIREND</vt:lpstr>
      <vt:lpstr>                                 Polgárőr Szervezetek elismerése</vt:lpstr>
      <vt:lpstr>KÜLDÖTT VÁLASZTÁS</vt:lpstr>
      <vt:lpstr>KÜLDÖTT VÁLASZTÁS</vt:lpstr>
      <vt:lpstr>NEVEZÉSEK</vt:lpstr>
      <vt:lpstr>NEVEZÉSEK</vt:lpstr>
      <vt:lpstr>HAZAI MÉRKŐZÉSEK</vt:lpstr>
      <vt:lpstr>KORHATÁROK</vt:lpstr>
      <vt:lpstr>TÚLKOROS</vt:lpstr>
      <vt:lpstr>VERSENYENGEDÉLY</vt:lpstr>
      <vt:lpstr>SPORTORVOS</vt:lpstr>
      <vt:lpstr>ÁTIGAZOLÁS</vt:lpstr>
      <vt:lpstr>PRODUKTIVITÁS</vt:lpstr>
      <vt:lpstr>MŰKÖDÉSI KÖLTSÉGTÉRÍTÉS</vt:lpstr>
      <vt:lpstr>REGIONÁLIS KÉPZÉSI RENDSZER</vt:lpstr>
      <vt:lpstr>REGISZTÁCIÓS KÁRTYA</vt:lpstr>
      <vt:lpstr>REGISZTRÁCIÓS KÁRTYA</vt:lpstr>
      <vt:lpstr>PÁLYAHITELESÍTÉS</vt:lpstr>
      <vt:lpstr>RENDEZÉS</vt:lpstr>
      <vt:lpstr>RENDEZÉS</vt:lpstr>
      <vt:lpstr>EDZŐKÉPZÉS</vt:lpstr>
      <vt:lpstr>IDŐPONT MÓDOSÍTÁS</vt:lpstr>
      <vt:lpstr>IDŐPONT MÓDOSÍTÁS</vt:lpstr>
      <vt:lpstr>FUTSAL</vt:lpstr>
      <vt:lpstr>TAO</vt:lpstr>
      <vt:lpstr>TAO</vt:lpstr>
      <vt:lpstr>KÖSZÖNÖM A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KÜLDÖTT VÁLASZTÓ ÉVADNYITÓ ÉRTEKEZLET</dc:title>
  <dc:creator>USER</dc:creator>
  <cp:lastModifiedBy>USER</cp:lastModifiedBy>
  <cp:revision>29</cp:revision>
  <dcterms:created xsi:type="dcterms:W3CDTF">2016-08-04T10:31:05Z</dcterms:created>
  <dcterms:modified xsi:type="dcterms:W3CDTF">2016-08-09T13:44:24Z</dcterms:modified>
</cp:coreProperties>
</file>