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E7DEC9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E7DEC9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36FD3-19A4-4E16-A1ED-36BF4BB3A454}" type="datetimeFigureOut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2013.08.13.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BD072B-3E49-4BC5-A4B5-82B004FC939B}" type="slidenum">
              <a:rPr lang="hu-H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2060848"/>
            <a:ext cx="5472608" cy="1008112"/>
          </a:xfrm>
        </p:spPr>
        <p:txBody>
          <a:bodyPr>
            <a:noAutofit/>
          </a:bodyPr>
          <a:lstStyle/>
          <a:p>
            <a:pPr algn="ctr"/>
            <a:r>
              <a:rPr lang="hu-HU" sz="4400" b="1" dirty="0" smtClean="0">
                <a:solidFill>
                  <a:schemeClr val="tx1"/>
                </a:solidFill>
              </a:rPr>
              <a:t>ELSŐSEGÉLY ALAPISMERETEK</a:t>
            </a:r>
            <a:endParaRPr lang="hu-HU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Mlsz_2001_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12961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6" descr="copy-of-uefa-grassroot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92696"/>
            <a:ext cx="1259632" cy="1728192"/>
          </a:xfrm>
          <a:prstGeom prst="rect">
            <a:avLst/>
          </a:prstGeom>
        </p:spPr>
      </p:pic>
      <p:pic>
        <p:nvPicPr>
          <p:cNvPr id="7" name="Picture 4" descr="20070517foci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02722"/>
            <a:ext cx="2956615" cy="2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52977"/>
            <a:ext cx="1440160" cy="140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908050"/>
            <a:ext cx="5903913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4000" b="1" dirty="0" smtClean="0">
                <a:solidFill>
                  <a:schemeClr val="tx1"/>
                </a:solidFill>
              </a:rPr>
              <a:t>A stressz hatása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1331913" y="2420938"/>
            <a:ext cx="6610350" cy="39036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hu-HU" sz="1800" dirty="0" smtClean="0">
                <a:latin typeface="Calibri" pitchFamily="34" charset="0"/>
              </a:rPr>
              <a:t>Izomfeszültséget okoz </a:t>
            </a:r>
            <a:r>
              <a:rPr lang="en-US" sz="1800" dirty="0" smtClean="0">
                <a:latin typeface="Calibri" pitchFamily="34" charset="0"/>
              </a:rPr>
              <a:t>&gt;</a:t>
            </a:r>
            <a:endParaRPr lang="hu-HU" sz="1800" dirty="0" smtClean="0">
              <a:latin typeface="Calibri" pitchFamily="34" charset="0"/>
            </a:endParaRPr>
          </a:p>
          <a:p>
            <a:pPr eaLnBrk="1" hangingPunct="1"/>
            <a:r>
              <a:rPr lang="hu-HU" sz="1800" b="1" dirty="0" smtClean="0">
                <a:latin typeface="Calibri" pitchFamily="34" charset="0"/>
              </a:rPr>
              <a:t>sérülésveszély</a:t>
            </a:r>
          </a:p>
          <a:p>
            <a:pPr eaLnBrk="1" hangingPunct="1"/>
            <a:r>
              <a:rPr lang="hu-HU" sz="1800" b="1" dirty="0" smtClean="0">
                <a:latin typeface="Calibri" pitchFamily="34" charset="0"/>
              </a:rPr>
              <a:t>ügyetlenebbé válik a játékos</a:t>
            </a:r>
          </a:p>
          <a:p>
            <a:pPr eaLnBrk="1" hangingPunct="1"/>
            <a:r>
              <a:rPr lang="hu-HU" sz="1800" b="1" dirty="0" smtClean="0">
                <a:latin typeface="Calibri" pitchFamily="34" charset="0"/>
              </a:rPr>
              <a:t>pontatlan labdakezelés</a:t>
            </a:r>
          </a:p>
          <a:p>
            <a:pPr eaLnBrk="1" hangingPunct="1"/>
            <a:endParaRPr lang="hu-HU" sz="18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1800" dirty="0" smtClean="0">
                <a:latin typeface="Calibri" pitchFamily="34" charset="0"/>
              </a:rPr>
              <a:t>Ingerültté tesz </a:t>
            </a:r>
            <a:r>
              <a:rPr lang="en-US" sz="1800" dirty="0" smtClean="0">
                <a:latin typeface="Calibri" pitchFamily="34" charset="0"/>
              </a:rPr>
              <a:t>&gt;</a:t>
            </a:r>
            <a:endParaRPr lang="hu-HU" sz="1800" dirty="0" smtClean="0">
              <a:latin typeface="Calibri" pitchFamily="34" charset="0"/>
            </a:endParaRPr>
          </a:p>
          <a:p>
            <a:pPr eaLnBrk="1" hangingPunct="1"/>
            <a:r>
              <a:rPr lang="hu-HU" sz="1800" b="1" dirty="0" smtClean="0">
                <a:latin typeface="Calibri" pitchFamily="34" charset="0"/>
              </a:rPr>
              <a:t>szabálytalanságok</a:t>
            </a:r>
          </a:p>
          <a:p>
            <a:pPr eaLnBrk="1" hangingPunct="1"/>
            <a:r>
              <a:rPr lang="hu-HU" sz="1800" b="1" dirty="0" smtClean="0">
                <a:latin typeface="Calibri" pitchFamily="34" charset="0"/>
              </a:rPr>
              <a:t>rontott technikai és taktikai elemek</a:t>
            </a:r>
          </a:p>
          <a:p>
            <a:pPr eaLnBrk="1" hangingPunct="1"/>
            <a:r>
              <a:rPr lang="hu-HU" sz="1800" b="1" dirty="0" smtClean="0">
                <a:latin typeface="Calibri" pitchFamily="34" charset="0"/>
              </a:rPr>
              <a:t>ütközések, sérülésveszély</a:t>
            </a:r>
          </a:p>
          <a:p>
            <a:pPr eaLnBrk="1" hangingPunct="1"/>
            <a:endParaRPr lang="hu-HU" sz="18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1800" dirty="0" smtClean="0">
                <a:latin typeface="Calibri" pitchFamily="34" charset="0"/>
              </a:rPr>
              <a:t>Agresszívvé tesz </a:t>
            </a:r>
            <a:r>
              <a:rPr lang="en-US" sz="1800" dirty="0" smtClean="0">
                <a:latin typeface="Calibri" pitchFamily="34" charset="0"/>
              </a:rPr>
              <a:t>&gt;</a:t>
            </a:r>
          </a:p>
          <a:p>
            <a:pPr eaLnBrk="1" hangingPunct="1"/>
            <a:r>
              <a:rPr lang="hu-HU" sz="1800" b="1" dirty="0" smtClean="0">
                <a:latin typeface="Calibri" pitchFamily="34" charset="0"/>
              </a:rPr>
              <a:t>hibázások</a:t>
            </a:r>
          </a:p>
          <a:p>
            <a:pPr eaLnBrk="1" hangingPunct="1">
              <a:buFont typeface="Wingdings 2" pitchFamily="18" charset="2"/>
              <a:buNone/>
            </a:pPr>
            <a:endParaRPr lang="hu-HU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1773238"/>
            <a:ext cx="5903913" cy="7921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u-HU" sz="4000" b="1" dirty="0" smtClean="0">
                <a:solidFill>
                  <a:schemeClr val="tx1"/>
                </a:solidFill>
              </a:rPr>
              <a:t>Sportsérülés első ellátásának lépései</a:t>
            </a:r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1116013" y="2492375"/>
            <a:ext cx="7272337" cy="3903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b="1" dirty="0" smtClean="0">
                <a:latin typeface="Calibri" pitchFamily="34" charset="0"/>
              </a:rPr>
              <a:t>Azonnali teendők: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1. Nyugalomba helyezés        </a:t>
            </a:r>
            <a:r>
              <a:rPr lang="hu-HU" sz="2400" b="1" dirty="0" smtClean="0">
                <a:latin typeface="Calibri" pitchFamily="34" charset="0"/>
              </a:rPr>
              <a:t>R</a:t>
            </a:r>
            <a:r>
              <a:rPr lang="hu-HU" sz="2400" dirty="0" smtClean="0">
                <a:latin typeface="Calibri" pitchFamily="34" charset="0"/>
              </a:rPr>
              <a:t>est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2. Hűtés, jegelés                     </a:t>
            </a:r>
            <a:r>
              <a:rPr lang="hu-HU" sz="2400" b="1" dirty="0" smtClean="0">
                <a:latin typeface="Calibri" pitchFamily="34" charset="0"/>
              </a:rPr>
              <a:t> </a:t>
            </a:r>
            <a:r>
              <a:rPr lang="hu-HU" sz="2400" b="1" dirty="0" err="1" smtClean="0">
                <a:latin typeface="Calibri" pitchFamily="34" charset="0"/>
              </a:rPr>
              <a:t>I</a:t>
            </a:r>
            <a:r>
              <a:rPr lang="hu-HU" sz="2400" dirty="0" err="1" smtClean="0">
                <a:latin typeface="Calibri" pitchFamily="34" charset="0"/>
              </a:rPr>
              <a:t>ce</a:t>
            </a:r>
            <a:endParaRPr lang="hu-HU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3. Kompresszió                        </a:t>
            </a:r>
            <a:r>
              <a:rPr lang="hu-HU" sz="2400" b="1" dirty="0" err="1" smtClean="0">
                <a:latin typeface="Calibri" pitchFamily="34" charset="0"/>
              </a:rPr>
              <a:t>C</a:t>
            </a:r>
            <a:r>
              <a:rPr lang="hu-HU" sz="2400" dirty="0" err="1" smtClean="0">
                <a:latin typeface="Calibri" pitchFamily="34" charset="0"/>
              </a:rPr>
              <a:t>ompression</a:t>
            </a:r>
            <a:endParaRPr lang="hu-HU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4. Felpolcolás, megemelés    </a:t>
            </a:r>
            <a:r>
              <a:rPr lang="hu-HU" sz="2400" b="1" dirty="0" err="1" smtClean="0">
                <a:latin typeface="Calibri" pitchFamily="34" charset="0"/>
              </a:rPr>
              <a:t>E</a:t>
            </a:r>
            <a:r>
              <a:rPr lang="hu-HU" sz="2400" dirty="0" err="1" smtClean="0">
                <a:latin typeface="Calibri" pitchFamily="34" charset="0"/>
              </a:rPr>
              <a:t>levation</a:t>
            </a:r>
            <a:endParaRPr lang="hu-HU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Kivétel: izomgörcs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881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150" y="1052513"/>
            <a:ext cx="5903913" cy="10080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200" b="1" dirty="0" smtClean="0">
                <a:solidFill>
                  <a:schemeClr val="tx1"/>
                </a:solidFill>
              </a:rPr>
              <a:t>Sportsérülés </a:t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>első ellátásának lépései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1042988" y="2420938"/>
            <a:ext cx="7138987" cy="3903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b="1" dirty="0" smtClean="0">
                <a:latin typeface="Calibri" pitchFamily="34" charset="0"/>
              </a:rPr>
              <a:t>Izomgörcs</a:t>
            </a:r>
            <a:endParaRPr lang="hu-HU" sz="2400" b="1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b="1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i="1" dirty="0" smtClean="0">
                <a:latin typeface="Calibri" pitchFamily="34" charset="0"/>
              </a:rPr>
              <a:t>Itt a teendők:</a:t>
            </a:r>
            <a:endParaRPr lang="hu-HU" sz="2400" i="1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1. Óvatos (!) nyújtás  (</a:t>
            </a:r>
            <a:r>
              <a:rPr lang="hu-HU" sz="2400" dirty="0" err="1" smtClean="0">
                <a:latin typeface="Calibri" pitchFamily="34" charset="0"/>
              </a:rPr>
              <a:t>streching</a:t>
            </a:r>
            <a:r>
              <a:rPr lang="hu-HU" sz="2400" dirty="0" smtClean="0">
                <a:latin typeface="Calibri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2. Óvatos masszázs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3. Folyadék- és ásványi só pótlás (</a:t>
            </a:r>
            <a:r>
              <a:rPr lang="hu-HU" sz="2400" dirty="0" err="1" smtClean="0">
                <a:latin typeface="Calibri" pitchFamily="34" charset="0"/>
              </a:rPr>
              <a:t>rehidrálás</a:t>
            </a:r>
            <a:r>
              <a:rPr lang="hu-HU" sz="2400" dirty="0" smtClean="0">
                <a:latin typeface="Calibri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4. Száraz, meleg környezet biztosítása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6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908050"/>
            <a:ext cx="5903913" cy="5746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3200" b="1" dirty="0" smtClean="0">
                <a:solidFill>
                  <a:schemeClr val="tx1"/>
                </a:solidFill>
              </a:rPr>
              <a:t>Sportsérülések a labdarúgásban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916238" y="1557338"/>
          <a:ext cx="3584575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fénykép" r:id="rId3" imgW="5095238" imgH="6961905" progId="">
                  <p:embed/>
                </p:oleObj>
              </mc:Choice>
              <mc:Fallback>
                <p:oleObj name="Photo Editor fénykép" r:id="rId3" imgW="5095238" imgH="69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557338"/>
                        <a:ext cx="3584575" cy="489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3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rticle-1103909-02ED6337000005DC-456_468x7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1124744"/>
            <a:ext cx="3168054" cy="5163254"/>
          </a:xfrm>
          <a:noFill/>
        </p:spPr>
      </p:pic>
    </p:spTree>
    <p:extLst>
      <p:ext uri="{BB962C8B-B14F-4D97-AF65-F5344CB8AC3E}">
        <p14:creationId xmlns:p14="http://schemas.microsoft.com/office/powerpoint/2010/main" val="31282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1557338"/>
            <a:ext cx="5903913" cy="6477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600" dirty="0" smtClean="0">
                <a:solidFill>
                  <a:schemeClr val="tx1"/>
                </a:solidFill>
              </a:rPr>
              <a:t>Fejsérülések</a:t>
            </a:r>
            <a:br>
              <a:rPr lang="hu-HU" sz="3600" dirty="0" smtClean="0">
                <a:solidFill>
                  <a:schemeClr val="tx1"/>
                </a:solidFill>
              </a:rPr>
            </a:br>
            <a:endParaRPr lang="hu-HU" sz="3600" dirty="0" smtClean="0">
              <a:solidFill>
                <a:schemeClr val="tx1"/>
              </a:solidFill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1259632" y="2205038"/>
            <a:ext cx="6624637" cy="3903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Gyakoribb mint gondolnánk !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Potenciális életveszély!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(koponyaűri bevérzés? 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Minden eset intézeti kivizsgálást igényel!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- koponya </a:t>
            </a:r>
            <a:r>
              <a:rPr lang="hu-HU" sz="2400" dirty="0" err="1" smtClean="0">
                <a:latin typeface="Calibri" pitchFamily="34" charset="0"/>
              </a:rPr>
              <a:t>rtg</a:t>
            </a:r>
            <a:endParaRPr lang="hu-HU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- szemfenék vizsgálat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- agy-középvonal </a:t>
            </a:r>
            <a:r>
              <a:rPr lang="hu-HU" sz="2400" dirty="0" err="1" smtClean="0">
                <a:latin typeface="Calibri" pitchFamily="34" charset="0"/>
              </a:rPr>
              <a:t>UH-s</a:t>
            </a:r>
            <a:r>
              <a:rPr lang="hu-HU" sz="2400" dirty="0" smtClean="0">
                <a:latin typeface="Calibri" pitchFamily="34" charset="0"/>
              </a:rPr>
              <a:t> meghatározás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Ez független a szubjektív panaszok erősségétől!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836613"/>
            <a:ext cx="5903913" cy="10080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3600" b="1" dirty="0" err="1" smtClean="0">
                <a:solidFill>
                  <a:schemeClr val="tx1"/>
                </a:solidFill>
              </a:rPr>
              <a:t>Feszültséglevezetés</a:t>
            </a:r>
            <a:r>
              <a:rPr lang="hu-HU" sz="3600" b="1" dirty="0" smtClean="0">
                <a:solidFill>
                  <a:schemeClr val="tx1"/>
                </a:solidFill>
              </a:rPr>
              <a:t> módjai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>
          <a:xfrm>
            <a:off x="1169715" y="2420938"/>
            <a:ext cx="7128147" cy="3903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Relaxáció („technikásan” - autogén tréning)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Masszázs, gyúrás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Egyéni módszerek - „Ki mire esküszik”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 - zenehallgatás, - barkácsolás, horgászás, kertészkedés,  kártyázás, vásárlás (?)…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20080206gerazolta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484313"/>
            <a:ext cx="6049963" cy="4549775"/>
          </a:xfrm>
          <a:noFill/>
        </p:spPr>
      </p:pic>
    </p:spTree>
    <p:extLst>
      <p:ext uri="{BB962C8B-B14F-4D97-AF65-F5344CB8AC3E}">
        <p14:creationId xmlns:p14="http://schemas.microsoft.com/office/powerpoint/2010/main" val="1408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904656" cy="1008112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chemeClr val="tx1"/>
                </a:solidFill>
              </a:rPr>
              <a:t>Mi az elsősegély?</a:t>
            </a:r>
            <a:endParaRPr lang="hu-HU" sz="44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hu-HU" sz="2400" b="1" dirty="0" smtClean="0">
                <a:latin typeface="+mj-lt"/>
              </a:rPr>
              <a:t>Azonnali laikus segítségnyújtás.</a:t>
            </a:r>
          </a:p>
          <a:p>
            <a:pPr>
              <a:buNone/>
              <a:defRPr/>
            </a:pPr>
            <a:r>
              <a:rPr lang="hu-HU" sz="2400" b="1" dirty="0" smtClean="0">
                <a:latin typeface="+mj-lt"/>
              </a:rPr>
              <a:t>Az a beavatkozás </a:t>
            </a:r>
            <a:r>
              <a:rPr lang="hu-HU" sz="2000" b="1" dirty="0" smtClean="0">
                <a:latin typeface="+mj-lt"/>
              </a:rPr>
              <a:t>(teendők és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000" b="1" dirty="0" smtClean="0">
                <a:latin typeface="+mj-lt"/>
              </a:rPr>
              <a:t>intézkedések összessége),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000" b="1" dirty="0" smtClean="0">
                <a:latin typeface="+mj-lt"/>
              </a:rPr>
              <a:t>amelyet a szaksegítség megérkezéséig</a:t>
            </a:r>
          </a:p>
          <a:p>
            <a:pPr>
              <a:buNone/>
              <a:defRPr/>
            </a:pPr>
            <a:r>
              <a:rPr lang="hu-HU" sz="2400" b="1" dirty="0" smtClean="0">
                <a:latin typeface="+mj-lt"/>
              </a:rPr>
              <a:t>- váratlan, fenyegető </a:t>
            </a:r>
            <a:r>
              <a:rPr lang="hu-HU" sz="2400" b="1" dirty="0" smtClean="0">
                <a:solidFill>
                  <a:srgbClr val="FF0000"/>
                </a:solidFill>
                <a:latin typeface="+mj-lt"/>
              </a:rPr>
              <a:t>életveszély</a:t>
            </a:r>
          </a:p>
          <a:p>
            <a:pPr>
              <a:buNone/>
              <a:defRPr/>
            </a:pPr>
            <a:r>
              <a:rPr lang="hu-HU" sz="2400" b="1" dirty="0" smtClean="0">
                <a:latin typeface="+mj-lt"/>
              </a:rPr>
              <a:t>- váratlan, hirtelen </a:t>
            </a:r>
            <a:r>
              <a:rPr lang="hu-HU" sz="2400" b="1" dirty="0" smtClean="0">
                <a:solidFill>
                  <a:srgbClr val="FF0000"/>
                </a:solidFill>
                <a:latin typeface="+mj-lt"/>
              </a:rPr>
              <a:t>egészségkárosodás</a:t>
            </a:r>
          </a:p>
          <a:p>
            <a:pPr>
              <a:buNone/>
              <a:defRPr/>
            </a:pPr>
            <a:r>
              <a:rPr lang="hu-HU" sz="2400" b="1" dirty="0" smtClean="0">
                <a:latin typeface="+mj-lt"/>
              </a:rPr>
              <a:t>- hirtelen </a:t>
            </a:r>
            <a:r>
              <a:rPr lang="hu-HU" sz="2400" b="1" dirty="0" smtClean="0">
                <a:solidFill>
                  <a:srgbClr val="FF0000"/>
                </a:solidFill>
                <a:latin typeface="+mj-lt"/>
              </a:rPr>
              <a:t>egészségromlás</a:t>
            </a:r>
            <a:r>
              <a:rPr lang="hu-HU" sz="2400" b="1" dirty="0" smtClean="0">
                <a:latin typeface="+mj-lt"/>
              </a:rPr>
              <a:t> esetén </a:t>
            </a:r>
            <a:r>
              <a:rPr lang="hu-HU" sz="2000" b="1" dirty="0" smtClean="0">
                <a:latin typeface="+mj-lt"/>
              </a:rPr>
              <a:t>teszünk.</a:t>
            </a:r>
          </a:p>
          <a:p>
            <a:pPr>
              <a:buNone/>
              <a:defRPr/>
            </a:pPr>
            <a:r>
              <a:rPr lang="hu-HU" sz="2400" b="1" dirty="0" smtClean="0">
                <a:latin typeface="+mj-lt"/>
              </a:rPr>
              <a:t>Mi vagyunk az egyedüli lehetőség  a segítségadásra.</a:t>
            </a:r>
          </a:p>
          <a:p>
            <a:pPr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987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904656" cy="1008112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</a:rPr>
              <a:t>Mi az elsősegély célja?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hu-HU" sz="2800" b="1" dirty="0" smtClean="0">
                <a:latin typeface="+mj-lt"/>
              </a:rPr>
              <a:t>- Az élet megmentése.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 smtClean="0">
                <a:latin typeface="+mj-lt"/>
              </a:rPr>
              <a:t>- További egészségkárosodás   megakadályozása.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 smtClean="0">
                <a:latin typeface="+mj-lt"/>
              </a:rPr>
              <a:t>- Következmények ( súlyosság) minimalizálása, </a:t>
            </a:r>
            <a:r>
              <a:rPr lang="hu-HU" sz="2800" b="1" dirty="0" smtClean="0">
                <a:latin typeface="+mj-lt"/>
                <a:sym typeface="Wingdings" pitchFamily="2" charset="2"/>
              </a:rPr>
              <a:t>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gyógytartam</a:t>
            </a:r>
            <a:r>
              <a:rPr lang="hu-HU" sz="2800" b="1" dirty="0" smtClean="0">
                <a:latin typeface="+mj-lt"/>
              </a:rPr>
              <a:t> lerövidítése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 smtClean="0">
                <a:latin typeface="+mj-lt"/>
              </a:rPr>
              <a:t>- Gyógyulás elősegítése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 smtClean="0">
                <a:solidFill>
                  <a:srgbClr val="FF0000"/>
                </a:solidFill>
                <a:latin typeface="+mj-lt"/>
              </a:rPr>
              <a:t>Első ellátás fontossága!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5904656" cy="1008112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Elsősegély a sportpályán és a pálya mellett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hu-HU" sz="3200" b="1" dirty="0" smtClean="0">
                <a:latin typeface="+mj-lt"/>
              </a:rPr>
              <a:t>I. Váratlan szívleállás (VSZL) !</a:t>
            </a:r>
          </a:p>
          <a:p>
            <a:pPr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hu-HU" sz="3200" b="1" dirty="0" smtClean="0">
                <a:latin typeface="+mj-lt"/>
              </a:rPr>
              <a:t>II. Tudatvesztéses egyéb állapotok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dirty="0" smtClean="0">
                <a:latin typeface="+mj-lt"/>
              </a:rPr>
              <a:t>   </a:t>
            </a:r>
            <a:r>
              <a:rPr lang="hu-HU" b="1" dirty="0" smtClean="0">
                <a:latin typeface="+mj-lt"/>
              </a:rPr>
              <a:t>-  ájulás</a:t>
            </a:r>
            <a:r>
              <a:rPr lang="hu-HU" dirty="0" smtClean="0">
                <a:latin typeface="+mj-lt"/>
              </a:rPr>
              <a:t> (</a:t>
            </a:r>
            <a:r>
              <a:rPr lang="hu-HU" dirty="0" err="1" smtClean="0">
                <a:latin typeface="+mj-lt"/>
              </a:rPr>
              <a:t>collapsus</a:t>
            </a:r>
            <a:r>
              <a:rPr lang="hu-HU" dirty="0" smtClean="0">
                <a:latin typeface="+mj-lt"/>
              </a:rPr>
              <a:t>)</a:t>
            </a:r>
          </a:p>
          <a:p>
            <a:pPr marL="442913" indent="-442913">
              <a:lnSpc>
                <a:spcPct val="80000"/>
              </a:lnSpc>
              <a:buNone/>
              <a:defRPr/>
            </a:pPr>
            <a:r>
              <a:rPr lang="hu-HU" dirty="0" smtClean="0">
                <a:latin typeface="+mj-lt"/>
              </a:rPr>
              <a:t>   </a:t>
            </a:r>
            <a:r>
              <a:rPr lang="hu-HU" b="1" dirty="0" smtClean="0">
                <a:latin typeface="+mj-lt"/>
              </a:rPr>
              <a:t>-  trauma okozta-</a:t>
            </a:r>
            <a:r>
              <a:rPr lang="hu-HU" dirty="0" smtClean="0">
                <a:latin typeface="+mj-lt"/>
              </a:rPr>
              <a:t> (ütés: fejen, mellkason, egyéb testtájon) - a  </a:t>
            </a:r>
            <a:r>
              <a:rPr lang="hu-HU" b="1" dirty="0" smtClean="0">
                <a:latin typeface="+mj-lt"/>
              </a:rPr>
              <a:t>fájdalom, vérzés, sokk</a:t>
            </a:r>
            <a:r>
              <a:rPr lang="hu-HU" i="1" dirty="0" smtClean="0">
                <a:latin typeface="+mj-lt"/>
              </a:rPr>
              <a:t>  miatt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i="1" dirty="0" smtClean="0">
                <a:latin typeface="+mj-lt"/>
              </a:rPr>
              <a:t>   </a:t>
            </a:r>
            <a:r>
              <a:rPr lang="hu-HU" b="1" dirty="0" smtClean="0">
                <a:latin typeface="+mj-lt"/>
              </a:rPr>
              <a:t>-  epilepsziás roham</a:t>
            </a:r>
          </a:p>
          <a:p>
            <a:pPr marL="442913" indent="-442913"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hu-HU" dirty="0" smtClean="0">
                <a:latin typeface="+mj-lt"/>
              </a:rPr>
              <a:t>   </a:t>
            </a:r>
            <a:r>
              <a:rPr lang="hu-HU" b="1" dirty="0" smtClean="0">
                <a:latin typeface="+mj-lt"/>
              </a:rPr>
              <a:t>-  extrém külső körülmények: </a:t>
            </a:r>
            <a:r>
              <a:rPr lang="hu-HU" u="sng" dirty="0" smtClean="0">
                <a:latin typeface="+mj-lt"/>
              </a:rPr>
              <a:t>hőhatás,</a:t>
            </a:r>
            <a:r>
              <a:rPr lang="hu-HU" dirty="0" smtClean="0">
                <a:latin typeface="+mj-lt"/>
              </a:rPr>
              <a:t> hideg, magaslat</a:t>
            </a:r>
            <a:r>
              <a:rPr lang="hu-HU" b="1" dirty="0" smtClean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</a:t>
            </a:r>
          </a:p>
          <a:p>
            <a:pPr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hu-HU" sz="3200" b="1" dirty="0" smtClean="0">
                <a:latin typeface="+mj-lt"/>
              </a:rPr>
              <a:t>III. Sportsérülések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sz="3200" b="1" dirty="0" smtClean="0"/>
              <a:t>     </a:t>
            </a:r>
            <a:r>
              <a:rPr lang="hu-HU" b="1" dirty="0" smtClean="0">
                <a:latin typeface="+mj-lt"/>
              </a:rPr>
              <a:t>a) akut sérülés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b="1" dirty="0" smtClean="0">
                <a:latin typeface="+mj-lt"/>
              </a:rPr>
              <a:t>       b) túlterheléses sérülés (sportártalom)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46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908050"/>
            <a:ext cx="5903913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4000" b="1" dirty="0" smtClean="0">
                <a:solidFill>
                  <a:schemeClr val="tx1"/>
                </a:solidFill>
              </a:rPr>
              <a:t>Ájulás esetek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611188" y="2420938"/>
            <a:ext cx="8229600" cy="3903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Lényege: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átmeneti relatív agyi vérellátási zavar </a:t>
            </a:r>
            <a:r>
              <a:rPr lang="hu-HU" sz="2400" dirty="0" smtClean="0">
                <a:latin typeface="Calibri" pitchFamily="34" charset="0"/>
                <a:sym typeface="Wingdings" pitchFamily="2" charset="2"/>
              </a:rPr>
              <a:t> oxigén hiány az agyban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 smtClean="0">
              <a:latin typeface="Calibri" pitchFamily="34" charset="0"/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  <a:sym typeface="Wingdings" pitchFamily="2" charset="2"/>
              </a:rPr>
              <a:t>Teendő: - láb felemelése (</a:t>
            </a:r>
            <a:r>
              <a:rPr lang="hu-HU" sz="2400" dirty="0" err="1" smtClean="0">
                <a:latin typeface="Calibri" pitchFamily="34" charset="0"/>
                <a:sym typeface="Wingdings" pitchFamily="2" charset="2"/>
              </a:rPr>
              <a:t>auto-transzfúzió</a:t>
            </a:r>
            <a:r>
              <a:rPr lang="hu-HU" sz="2400" dirty="0" smtClean="0">
                <a:latin typeface="Calibri" pitchFamily="34" charset="0"/>
                <a:sym typeface="Wingdings" pitchFamily="2" charset="2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  <a:sym typeface="Wingdings" pitchFamily="2" charset="2"/>
              </a:rPr>
              <a:t>                - fektetés, pihenés 30 percig 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  <a:sym typeface="Wingdings" pitchFamily="2" charset="2"/>
              </a:rPr>
              <a:t>                                            (visszaeshet!)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  <a:sym typeface="Wingdings" pitchFamily="2" charset="2"/>
              </a:rPr>
              <a:t>                - folyadékpótlás (!)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908050"/>
            <a:ext cx="5903913" cy="10080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4000" b="1" dirty="0" smtClean="0">
                <a:solidFill>
                  <a:schemeClr val="tx1"/>
                </a:solidFill>
              </a:rPr>
              <a:t>Hőségben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903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b="1" dirty="0" smtClean="0">
                <a:latin typeface="Calibri" pitchFamily="34" charset="0"/>
              </a:rPr>
              <a:t>Hőguta - </a:t>
            </a:r>
            <a:r>
              <a:rPr lang="hu-HU" sz="2400" dirty="0" smtClean="0">
                <a:latin typeface="Calibri" pitchFamily="34" charset="0"/>
              </a:rPr>
              <a:t>közvetlen agyi funkciózavar (hőszabályozás zavara, ingerültség, dekoncentráltság majd tudatvesztés) - életveszély!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b="1" dirty="0" smtClean="0">
                <a:latin typeface="Calibri" pitchFamily="34" charset="0"/>
              </a:rPr>
              <a:t> </a:t>
            </a:r>
            <a:r>
              <a:rPr lang="hu-HU" sz="2400" b="1" dirty="0" err="1" smtClean="0">
                <a:latin typeface="Calibri" pitchFamily="34" charset="0"/>
              </a:rPr>
              <a:t>Hőkollapszus</a:t>
            </a:r>
            <a:r>
              <a:rPr lang="hu-HU" sz="2400" b="1" dirty="0" smtClean="0">
                <a:latin typeface="Calibri" pitchFamily="34" charset="0"/>
              </a:rPr>
              <a:t> </a:t>
            </a:r>
            <a:r>
              <a:rPr lang="hu-HU" sz="2400" dirty="0" smtClean="0">
                <a:latin typeface="Calibri" pitchFamily="34" charset="0"/>
              </a:rPr>
              <a:t>- vérnyomásesés okozza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dirty="0" smtClean="0">
                <a:latin typeface="Calibri" pitchFamily="34" charset="0"/>
              </a:rPr>
              <a:t>(keringés összeomlás elégtelen folyadékbevitel miatt, -  a nagy hőségben érkeresztmetszet tágulat párolgáshoz a  bőrben, -  szív-perctérfogat kapacitás elégtelen)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u-HU" sz="2400" b="1" dirty="0" smtClean="0">
                <a:latin typeface="Calibri" pitchFamily="34" charset="0"/>
              </a:rPr>
              <a:t>Napszúrás - </a:t>
            </a:r>
            <a:r>
              <a:rPr lang="hu-HU" sz="2400" dirty="0" smtClean="0">
                <a:latin typeface="Calibri" pitchFamily="34" charset="0"/>
              </a:rPr>
              <a:t>bágyadtság zavartságig, hányinger- hányás, fejfájás, láz is lehet (túlzott nap-hatás, folyadékhiánnyal)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hu-HU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908050"/>
            <a:ext cx="5903913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4000" b="1" dirty="0" smtClean="0">
                <a:solidFill>
                  <a:schemeClr val="tx1"/>
                </a:solidFill>
              </a:rPr>
              <a:t>Sportsérülések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684213" y="2276475"/>
            <a:ext cx="7931150" cy="4048125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Calibri" pitchFamily="34" charset="0"/>
              </a:rPr>
              <a:t>sportártalom:</a:t>
            </a:r>
            <a:r>
              <a:rPr lang="hu-HU" sz="2400" dirty="0" smtClean="0">
                <a:latin typeface="Calibri" pitchFamily="34" charset="0"/>
              </a:rPr>
              <a:t> 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hu-HU" dirty="0" smtClean="0">
                <a:latin typeface="Calibri" pitchFamily="34" charset="0"/>
              </a:rPr>
              <a:t>  Ismétlődő mikro-traumák sorozata, hosszabb időn át, amely idővel szöveti elfajulást (degenerációt) okoz.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hu-HU" dirty="0" smtClean="0">
              <a:latin typeface="Calibri" pitchFamily="34" charset="0"/>
            </a:endParaRPr>
          </a:p>
          <a:p>
            <a:pPr eaLnBrk="1" hangingPunct="1"/>
            <a:r>
              <a:rPr lang="hu-HU" sz="2400" b="1" dirty="0" smtClean="0">
                <a:latin typeface="Calibri" pitchFamily="34" charset="0"/>
              </a:rPr>
              <a:t>sportsérülés:</a:t>
            </a:r>
            <a:r>
              <a:rPr lang="hu-HU" sz="2400" dirty="0" smtClean="0">
                <a:latin typeface="Calibri" pitchFamily="34" charset="0"/>
              </a:rPr>
              <a:t> 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hu-HU" dirty="0" smtClean="0">
                <a:latin typeface="Calibri" pitchFamily="34" charset="0"/>
              </a:rPr>
              <a:t>  Egyszeri nagy erőbehatásra bekövetke</a:t>
            </a:r>
            <a:r>
              <a:rPr lang="hu-HU" dirty="0" smtClean="0">
                <a:latin typeface="Arial" charset="0"/>
              </a:rPr>
              <a:t>ző </a:t>
            </a:r>
            <a:r>
              <a:rPr lang="hu-HU" dirty="0" smtClean="0">
                <a:latin typeface="Calibri" pitchFamily="34" charset="0"/>
              </a:rPr>
              <a:t>szövetfolytonosság megszakadás, mely a sporttevékenység azonnali abbahagyására </a:t>
            </a:r>
            <a:r>
              <a:rPr lang="hu-HU" dirty="0" smtClean="0">
                <a:latin typeface="Arial" charset="0"/>
              </a:rPr>
              <a:t>  </a:t>
            </a:r>
            <a:r>
              <a:rPr lang="hu-HU" dirty="0" smtClean="0">
                <a:latin typeface="Calibri" pitchFamily="34" charset="0"/>
              </a:rPr>
              <a:t>kényszerít. 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908050"/>
            <a:ext cx="5903913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4000" b="1" dirty="0" smtClean="0">
                <a:solidFill>
                  <a:schemeClr val="tx1"/>
                </a:solidFill>
              </a:rPr>
              <a:t>A sérülés lényege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903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A szervezet válasza: </a:t>
            </a:r>
            <a:r>
              <a:rPr lang="hu-HU" sz="2400" b="1" dirty="0" smtClean="0">
                <a:latin typeface="Calibri" pitchFamily="34" charset="0"/>
              </a:rPr>
              <a:t>gyulladásos folyamat</a:t>
            </a:r>
            <a:r>
              <a:rPr lang="hu-HU" sz="2400" dirty="0" smtClean="0">
                <a:latin typeface="Calibri" pitchFamily="34" charset="0"/>
              </a:rPr>
              <a:t> megindítása a sérülés „helyszínén”, ez egyben a gyógyulási folyamat kezdete is(!)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 - duzzanat (tumor)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 - helyi melegség (</a:t>
            </a:r>
            <a:r>
              <a:rPr lang="hu-HU" sz="2400" dirty="0" err="1" smtClean="0">
                <a:latin typeface="Calibri" pitchFamily="34" charset="0"/>
              </a:rPr>
              <a:t>kalor</a:t>
            </a:r>
            <a:r>
              <a:rPr lang="hu-HU" sz="2400" dirty="0" smtClean="0">
                <a:latin typeface="Calibri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 - bőrpír (</a:t>
            </a:r>
            <a:r>
              <a:rPr lang="hu-HU" sz="2400" dirty="0" err="1" smtClean="0">
                <a:latin typeface="Calibri" pitchFamily="34" charset="0"/>
              </a:rPr>
              <a:t>rubor</a:t>
            </a:r>
            <a:r>
              <a:rPr lang="hu-HU" sz="2400" dirty="0" smtClean="0">
                <a:latin typeface="Calibri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 - fájdalom (</a:t>
            </a:r>
            <a:r>
              <a:rPr lang="hu-HU" sz="2400" dirty="0" err="1" smtClean="0">
                <a:latin typeface="Calibri" pitchFamily="34" charset="0"/>
              </a:rPr>
              <a:t>dolor</a:t>
            </a:r>
            <a:r>
              <a:rPr lang="hu-HU" sz="2400" dirty="0" smtClean="0">
                <a:latin typeface="Calibri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>
                <a:latin typeface="Calibri" pitchFamily="34" charset="0"/>
              </a:rPr>
              <a:t> - működés kiesés (</a:t>
            </a:r>
            <a:r>
              <a:rPr lang="hu-HU" sz="2400" dirty="0" err="1" smtClean="0">
                <a:latin typeface="Calibri" pitchFamily="34" charset="0"/>
              </a:rPr>
              <a:t>functio</a:t>
            </a:r>
            <a:r>
              <a:rPr lang="hu-HU" sz="2400" dirty="0" smtClean="0">
                <a:latin typeface="Calibri" pitchFamily="34" charset="0"/>
              </a:rPr>
              <a:t> </a:t>
            </a:r>
            <a:r>
              <a:rPr lang="hu-HU" sz="2400" dirty="0" err="1" smtClean="0">
                <a:latin typeface="Calibri" pitchFamily="34" charset="0"/>
              </a:rPr>
              <a:t>laesa</a:t>
            </a:r>
            <a:r>
              <a:rPr lang="hu-HU" sz="2400" dirty="0" smtClean="0">
                <a:latin typeface="Calibri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b="1" dirty="0" smtClean="0">
                <a:latin typeface="Calibri" pitchFamily="34" charset="0"/>
              </a:rPr>
              <a:t>2-4 napig</a:t>
            </a:r>
            <a:r>
              <a:rPr lang="hu-HU" sz="2400" dirty="0" smtClean="0">
                <a:latin typeface="Calibri" pitchFamily="34" charset="0"/>
              </a:rPr>
              <a:t> tart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2275" y="981075"/>
            <a:ext cx="5903913" cy="10080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</a:rPr>
              <a:t>Sérülések okai, tipikus rizikófaktorok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042988" y="2276475"/>
            <a:ext cx="7148512" cy="4119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hu-HU" sz="1800" b="1" dirty="0" smtClean="0">
                <a:latin typeface="Calibri" pitchFamily="34" charset="0"/>
              </a:rPr>
              <a:t>Külső okok</a:t>
            </a:r>
            <a:r>
              <a:rPr lang="hu-HU" sz="1800" dirty="0" smtClean="0">
                <a:latin typeface="Calibri" pitchFamily="34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200" dirty="0" smtClean="0">
                <a:latin typeface="Calibri" pitchFamily="34" charset="0"/>
              </a:rPr>
              <a:t>(környezettel kapcsolatos)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200" dirty="0" smtClean="0">
                <a:latin typeface="Calibri" pitchFamily="34" charset="0"/>
              </a:rPr>
              <a:t>* Pálya- edzés - játékviszonyok, talaj egyenetlenségek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200" dirty="0" smtClean="0">
                <a:latin typeface="Calibri" pitchFamily="34" charset="0"/>
              </a:rPr>
              <a:t>* Felszerelés: sportruházat, sportcipő</a:t>
            </a:r>
          </a:p>
          <a:p>
            <a:pPr eaLnBrk="1" hangingPunct="1">
              <a:buFontTx/>
              <a:buNone/>
            </a:pPr>
            <a:r>
              <a:rPr lang="hu-HU" sz="2200" dirty="0" smtClean="0">
                <a:latin typeface="Calibri" pitchFamily="34" charset="0"/>
              </a:rPr>
              <a:t>* Védőeszközök: lábszárvédő, </a:t>
            </a:r>
            <a:r>
              <a:rPr lang="hu-HU" sz="2200" dirty="0" err="1" smtClean="0">
                <a:latin typeface="Calibri" pitchFamily="34" charset="0"/>
              </a:rPr>
              <a:t>bokafásli</a:t>
            </a:r>
            <a:endParaRPr lang="hu-HU" sz="2200" dirty="0" smtClean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hu-HU" sz="18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1800" b="1" dirty="0" smtClean="0">
                <a:latin typeface="Calibri" pitchFamily="34" charset="0"/>
              </a:rPr>
              <a:t>Belső okok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1800" b="1" dirty="0">
                <a:latin typeface="Calibri" pitchFamily="34" charset="0"/>
              </a:rPr>
              <a:t> </a:t>
            </a:r>
            <a:r>
              <a:rPr lang="hu-HU" sz="1800" b="1" dirty="0" smtClean="0">
                <a:latin typeface="Calibri" pitchFamily="34" charset="0"/>
              </a:rPr>
              <a:t>  </a:t>
            </a:r>
            <a:r>
              <a:rPr lang="hu-HU" sz="2200" dirty="0" smtClean="0">
                <a:latin typeface="Calibri" pitchFamily="34" charset="0"/>
              </a:rPr>
              <a:t>(az egyén biológiai, alkati, pszichológiai jellemzőivel kapcsolatos)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200" dirty="0" smtClean="0">
                <a:latin typeface="Calibri" pitchFamily="34" charset="0"/>
              </a:rPr>
              <a:t>* Életkor ( túl fiatal vagy túl idős)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200" dirty="0" smtClean="0">
                <a:latin typeface="Calibri" pitchFamily="34" charset="0"/>
              </a:rPr>
              <a:t>* </a:t>
            </a:r>
            <a:r>
              <a:rPr lang="hu-HU" sz="2200" dirty="0" err="1" smtClean="0">
                <a:latin typeface="Calibri" pitchFamily="34" charset="0"/>
              </a:rPr>
              <a:t>Izületi</a:t>
            </a:r>
            <a:r>
              <a:rPr lang="hu-HU" sz="2200" dirty="0" smtClean="0">
                <a:latin typeface="Calibri" pitchFamily="34" charset="0"/>
              </a:rPr>
              <a:t>  kóros lazaság </a:t>
            </a:r>
          </a:p>
          <a:p>
            <a:pPr eaLnBrk="1" hangingPunct="1">
              <a:buFontTx/>
              <a:buNone/>
            </a:pPr>
            <a:r>
              <a:rPr lang="hu-HU" sz="2200" dirty="0" smtClean="0">
                <a:latin typeface="Calibri" pitchFamily="34" charset="0"/>
              </a:rPr>
              <a:t>* Izomerő eltérések ( gyenge, feszes, egyensúlytalan)</a:t>
            </a:r>
          </a:p>
          <a:p>
            <a:pPr eaLnBrk="1" hangingPunct="1">
              <a:buFontTx/>
              <a:buNone/>
            </a:pPr>
            <a:r>
              <a:rPr lang="hu-HU" sz="2200" dirty="0" smtClean="0">
                <a:latin typeface="Calibri" pitchFamily="34" charset="0"/>
              </a:rPr>
              <a:t>* Korábbi sérülés (maradvány)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200" dirty="0" smtClean="0">
                <a:latin typeface="Calibri" pitchFamily="34" charset="0"/>
              </a:rPr>
              <a:t>* Stressz (!!!)</a:t>
            </a:r>
          </a:p>
          <a:p>
            <a:pPr eaLnBrk="1" hangingPunct="1">
              <a:buFont typeface="Wingdings 2" pitchFamily="18" charset="2"/>
              <a:buNone/>
            </a:pPr>
            <a:endParaRPr lang="hu-HU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605</Words>
  <Application>Microsoft Office PowerPoint</Application>
  <PresentationFormat>Diavetítés a képernyőre (4:3 oldalarány)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Áramlás</vt:lpstr>
      <vt:lpstr>Photo Editor fénykép</vt:lpstr>
      <vt:lpstr>ELSŐSEGÉLY ALAPISMERETEK</vt:lpstr>
      <vt:lpstr>Mi az elsősegély?</vt:lpstr>
      <vt:lpstr>Mi az elsősegély célja?</vt:lpstr>
      <vt:lpstr>Elsősegély a sportpályán és a pálya mellett</vt:lpstr>
      <vt:lpstr>Ájulás esetek</vt:lpstr>
      <vt:lpstr>Hőségben</vt:lpstr>
      <vt:lpstr>Sportsérülések</vt:lpstr>
      <vt:lpstr>A sérülés lényege</vt:lpstr>
      <vt:lpstr>Sérülések okai, tipikus rizikófaktorok</vt:lpstr>
      <vt:lpstr>A stressz hatása</vt:lpstr>
      <vt:lpstr>Sportsérülés első ellátásának lépései </vt:lpstr>
      <vt:lpstr>Sportsérülés  első ellátásának lépései</vt:lpstr>
      <vt:lpstr>Sportsérülések a labdarúgásban</vt:lpstr>
      <vt:lpstr>PowerPoint bemutató</vt:lpstr>
      <vt:lpstr>Fejsérülések </vt:lpstr>
      <vt:lpstr>Feszültséglevezetés módjai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ELSŐSEGÉLY ALAPISMERETEK</dc:title>
  <dc:creator>Petrika Ibolya</dc:creator>
  <cp:lastModifiedBy>Őze Tibor</cp:lastModifiedBy>
  <cp:revision>14</cp:revision>
  <dcterms:created xsi:type="dcterms:W3CDTF">2011-09-06T10:55:09Z</dcterms:created>
  <dcterms:modified xsi:type="dcterms:W3CDTF">2013-08-13T08:32:58Z</dcterms:modified>
</cp:coreProperties>
</file>