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9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62" r:id="rId11"/>
    <p:sldId id="273" r:id="rId12"/>
    <p:sldId id="263" r:id="rId13"/>
    <p:sldId id="265" r:id="rId14"/>
    <p:sldId id="276" r:id="rId15"/>
    <p:sldId id="278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94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9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14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8590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715273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92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32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97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53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90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465D-8FFA-40FF-96A1-40810D08E867}" type="datetimeFigureOut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2015.08.18.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76742-72C6-4CE4-A3EA-0D50296F1E6A}" type="slidenum">
              <a:rPr lang="hu-H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hu-H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9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C0465D-8FFA-40FF-96A1-40810D08E867}" type="datetimeFigureOut">
              <a:rPr lang="hu-HU" smtClean="0"/>
              <a:t>2015.08.18.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576742-72C6-4CE4-A3EA-0D50296F1E6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51FA1F-DA70-45FD-95E5-AFFD9778EFB2}" type="datetimeFigureOut">
              <a:rPr lang="hu-HU" smtClean="0">
                <a:solidFill>
                  <a:srgbClr val="575F6D"/>
                </a:solidFill>
              </a:rPr>
              <a:pPr/>
              <a:t>2015.08.18.</a:t>
            </a:fld>
            <a:endParaRPr lang="hu-HU">
              <a:solidFill>
                <a:srgbClr val="575F6D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>
              <a:solidFill>
                <a:srgbClr val="575F6D"/>
              </a:solidFill>
            </a:endParaRPr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4BC183-4A79-40F5-8941-1DCF2098CC5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08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u-HU" sz="7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TÁJÉKOZTATÓ</a:t>
            </a:r>
            <a:r>
              <a:rPr lang="hu-H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hu-H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hu-H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hu-H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hu-H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5517232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2015-2016.</a:t>
            </a:r>
          </a:p>
          <a:p>
            <a:endParaRPr lang="hu-HU" dirty="0"/>
          </a:p>
        </p:txBody>
      </p:sp>
      <p:pic>
        <p:nvPicPr>
          <p:cNvPr id="1026" name="Picture 2" descr="C:\Users\csehne_magdi\Pictures\web\lol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45024"/>
            <a:ext cx="1656184" cy="175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169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183880" cy="144016"/>
          </a:xfrm>
          <a:solidFill>
            <a:srgbClr val="FFFF00"/>
          </a:solidFill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u-H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VERSENYENGEDÉLYEK</a:t>
            </a:r>
            <a:r>
              <a:rPr lang="hu-H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hu-H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hu-H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és SPORTORVOSI KÁRTYÁK</a:t>
            </a:r>
            <a:br>
              <a:rPr lang="hu-H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hu-H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896544"/>
          </a:xfrm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hu-HU" dirty="0"/>
          </a:p>
          <a:p>
            <a:pPr lvl="0" algn="just"/>
            <a:r>
              <a:rPr lang="hu-HU" dirty="0"/>
              <a:t>A versenyengedélyek ebben a bajnoki évben citromsárga színűek!</a:t>
            </a:r>
          </a:p>
          <a:p>
            <a:pPr marL="0" indent="0" algn="just">
              <a:buNone/>
            </a:pPr>
            <a:r>
              <a:rPr lang="hu-HU" i="1" dirty="0"/>
              <a:t> </a:t>
            </a:r>
            <a:r>
              <a:rPr lang="hu-HU" i="1" dirty="0" smtClean="0"/>
              <a:t>  (</a:t>
            </a:r>
            <a:r>
              <a:rPr lang="hu-HU" i="1" dirty="0"/>
              <a:t>Amennyiben valakinek mégis kék színű lenne kiadva, </a:t>
            </a:r>
            <a:r>
              <a:rPr lang="hu-HU" i="1" dirty="0" smtClean="0"/>
              <a:t>   azt </a:t>
            </a:r>
            <a:r>
              <a:rPr lang="hu-HU" i="1" dirty="0"/>
              <a:t>a </a:t>
            </a:r>
            <a:r>
              <a:rPr lang="hu-HU" i="1" dirty="0" smtClean="0"/>
              <a:t>játékvezetői jelentésben </a:t>
            </a:r>
            <a:r>
              <a:rPr lang="hu-HU" i="1" dirty="0"/>
              <a:t>rögzíteni </a:t>
            </a:r>
            <a:r>
              <a:rPr lang="hu-HU" i="1" dirty="0" smtClean="0"/>
              <a:t>kell.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Amennyiben a mérkőzés előtti ellenőrzésnél a játékos személyazonossága a képről nem állapítható meg (kisebb kori fénykép) viszont a személyazonosság megegyezik, akkor a játékvezetői jelentésben fel kell tüntetni az esetleges fényképcsere lehetőségét.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4611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80584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u-H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Regisztrációs kártya</a:t>
            </a:r>
            <a:endParaRPr lang="hu-H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029520" cy="3600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u-HU" dirty="0"/>
              <a:t>A mérkőzések során, a kispadon az érintett sportszervezetek csak </a:t>
            </a:r>
            <a:r>
              <a:rPr lang="hu-HU" dirty="0" smtClean="0"/>
              <a:t>azon személyei tartózkodhatnak</a:t>
            </a:r>
            <a:r>
              <a:rPr lang="hu-HU" dirty="0"/>
              <a:t>, akik neve (kódszámukkal együtt) a </a:t>
            </a:r>
            <a:r>
              <a:rPr lang="hu-HU" dirty="0" smtClean="0"/>
              <a:t>mérkőzés jegyzőkönyvébe </a:t>
            </a:r>
            <a:r>
              <a:rPr lang="hu-HU" dirty="0"/>
              <a:t>a kispadon helyet foglalók rovatba beírásra került és </a:t>
            </a:r>
            <a:r>
              <a:rPr lang="hu-HU" dirty="0" smtClean="0"/>
              <a:t>ezen személy </a:t>
            </a:r>
            <a:r>
              <a:rPr lang="hu-HU" dirty="0"/>
              <a:t>részére az </a:t>
            </a:r>
            <a:r>
              <a:rPr lang="hu-H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MLSZ Heves Megyei Igazgatóság által kiállított 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névre szóló </a:t>
            </a:r>
            <a:r>
              <a:rPr lang="hu-H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regisztrációs kártyát </a:t>
            </a:r>
            <a:r>
              <a:rPr lang="hu-HU" dirty="0"/>
              <a:t>a mérkőzés </a:t>
            </a:r>
            <a:r>
              <a:rPr lang="hu-HU" dirty="0" smtClean="0"/>
              <a:t>előtt </a:t>
            </a:r>
            <a:r>
              <a:rPr lang="hu-HU" dirty="0"/>
              <a:t>a </a:t>
            </a:r>
            <a:r>
              <a:rPr lang="hu-HU" dirty="0" smtClean="0"/>
              <a:t>labdarúgók Versenyigazolványaival </a:t>
            </a:r>
            <a:r>
              <a:rPr lang="hu-HU" dirty="0"/>
              <a:t>együtt </a:t>
            </a:r>
            <a:r>
              <a:rPr lang="hu-H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leadják a játékvezetőnek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</a:p>
          <a:p>
            <a:pPr marL="0" indent="0" algn="just">
              <a:buNone/>
            </a:pPr>
            <a:endParaRPr lang="hu-H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Megyei II. osztálytól lefelé regisztrációs alapkártya kiváltására is van lehetőség!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 algn="just">
              <a:buNone/>
            </a:pP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http://www.vyse.eoldal.hu/img/picture/463/kispad-haromszemely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653136"/>
            <a:ext cx="1296144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9535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1838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RENDEZŐI LÉTSZÁMOK BAJNOKI ÉS KUPA MÉRKŐZÉSEKEN:</a:t>
            </a:r>
            <a:br>
              <a:rPr lang="hu-H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844824"/>
            <a:ext cx="8183880" cy="3888432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MEGYE I. O. FELNŐTT	         </a:t>
            </a:r>
            <a:r>
              <a:rPr lang="hu-HU" dirty="0" smtClean="0"/>
              <a:t>	10 </a:t>
            </a:r>
            <a:r>
              <a:rPr lang="hu-HU" dirty="0"/>
              <a:t>FŐ</a:t>
            </a:r>
          </a:p>
          <a:p>
            <a:r>
              <a:rPr lang="hu-HU" dirty="0" smtClean="0"/>
              <a:t>MEGYE </a:t>
            </a:r>
            <a:r>
              <a:rPr lang="hu-HU" dirty="0"/>
              <a:t>I. O. U-19 	          	         </a:t>
            </a:r>
            <a:r>
              <a:rPr lang="hu-HU" dirty="0" smtClean="0"/>
              <a:t>	3 </a:t>
            </a:r>
            <a:r>
              <a:rPr lang="hu-HU" dirty="0"/>
              <a:t>FŐ</a:t>
            </a:r>
          </a:p>
          <a:p>
            <a:r>
              <a:rPr lang="hu-HU" dirty="0" smtClean="0"/>
              <a:t>MEGYE </a:t>
            </a:r>
            <a:r>
              <a:rPr lang="hu-HU" dirty="0"/>
              <a:t>I. O. U16 – U14	         </a:t>
            </a:r>
            <a:r>
              <a:rPr lang="hu-HU" dirty="0" smtClean="0"/>
              <a:t>	3 </a:t>
            </a:r>
            <a:r>
              <a:rPr lang="hu-HU" dirty="0"/>
              <a:t>FŐ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r>
              <a:rPr lang="hu-HU" dirty="0" smtClean="0"/>
              <a:t>MEGYE </a:t>
            </a:r>
            <a:r>
              <a:rPr lang="hu-HU" dirty="0"/>
              <a:t>II.O. FELNŐTT	         </a:t>
            </a:r>
            <a:r>
              <a:rPr lang="hu-HU" dirty="0" smtClean="0"/>
              <a:t>	8 </a:t>
            </a:r>
            <a:r>
              <a:rPr lang="hu-HU" dirty="0"/>
              <a:t>FŐ</a:t>
            </a:r>
          </a:p>
          <a:p>
            <a:r>
              <a:rPr lang="hu-HU" dirty="0" smtClean="0"/>
              <a:t>MEGYE </a:t>
            </a:r>
            <a:r>
              <a:rPr lang="hu-HU" dirty="0"/>
              <a:t>II.O. U19, U16 VAGY U14   </a:t>
            </a:r>
            <a:r>
              <a:rPr lang="hu-HU" dirty="0" smtClean="0"/>
              <a:t>	3 </a:t>
            </a:r>
            <a:r>
              <a:rPr lang="hu-HU" dirty="0"/>
              <a:t>FŐ</a:t>
            </a:r>
          </a:p>
          <a:p>
            <a:endParaRPr lang="hu-HU" dirty="0"/>
          </a:p>
          <a:p>
            <a:r>
              <a:rPr lang="hu-HU" dirty="0"/>
              <a:t>MEGYE III.O. FELNŐTT	       </a:t>
            </a:r>
            <a:r>
              <a:rPr lang="hu-HU" dirty="0" smtClean="0"/>
              <a:t>	8 </a:t>
            </a:r>
            <a:r>
              <a:rPr lang="hu-HU" dirty="0"/>
              <a:t>FŐ</a:t>
            </a:r>
          </a:p>
          <a:p>
            <a:r>
              <a:rPr lang="hu-HU" dirty="0"/>
              <a:t>MEGYE III.O. U19		        </a:t>
            </a:r>
            <a:r>
              <a:rPr lang="hu-HU" dirty="0" smtClean="0"/>
              <a:t>	3 </a:t>
            </a:r>
            <a:r>
              <a:rPr lang="hu-HU" dirty="0"/>
              <a:t>FŐ</a:t>
            </a:r>
          </a:p>
          <a:p>
            <a:endParaRPr lang="hu-HU" dirty="0"/>
          </a:p>
          <a:p>
            <a:r>
              <a:rPr lang="hu-HU" dirty="0"/>
              <a:t>MEGYE IV.O.  		   </a:t>
            </a:r>
            <a:r>
              <a:rPr lang="hu-HU" dirty="0" smtClean="0"/>
              <a:t>	6 </a:t>
            </a:r>
            <a:r>
              <a:rPr lang="hu-HU" dirty="0"/>
              <a:t>FŐ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MAGYAR KUPA		         	</a:t>
            </a:r>
            <a:r>
              <a:rPr lang="hu-HU" dirty="0" smtClean="0"/>
              <a:t>8 FŐ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3074" name="Picture 2" descr="http://bolthely.hu/tarhely/vivasport/rendezoi_melle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708920"/>
            <a:ext cx="1369112" cy="15676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39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0"/>
            <a:ext cx="8183880" cy="676656"/>
          </a:xfrm>
        </p:spPr>
        <p:txBody>
          <a:bodyPr>
            <a:normAutofit/>
          </a:bodyPr>
          <a:lstStyle/>
          <a:p>
            <a:pPr algn="ctr"/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RENDEZŐI NÉVSOR</a:t>
            </a:r>
            <a:endParaRPr lang="hu-H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636405" cy="601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Kanyar felfelé 8"/>
          <p:cNvSpPr/>
          <p:nvPr/>
        </p:nvSpPr>
        <p:spPr>
          <a:xfrm>
            <a:off x="3959933" y="5258822"/>
            <a:ext cx="2196243" cy="122413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3851920" y="980728"/>
            <a:ext cx="4896544" cy="427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700" b="1" dirty="0"/>
              <a:t>A mérkőzésen a közönség magatartásáért a sportszervezetek a </a:t>
            </a:r>
            <a:r>
              <a:rPr lang="hu-HU" sz="1700" b="1" u="sng" dirty="0" smtClean="0"/>
              <a:t>felelősek.</a:t>
            </a:r>
            <a:endParaRPr lang="hu-HU" sz="1700" b="1" u="sng" dirty="0"/>
          </a:p>
          <a:p>
            <a:r>
              <a:rPr lang="hu-HU" sz="1700" b="1" dirty="0"/>
              <a:t>A rendezők a mérkőzés </a:t>
            </a:r>
            <a:r>
              <a:rPr lang="hu-HU" sz="1700" b="1" dirty="0" smtClean="0"/>
              <a:t>során rendezőkhöz </a:t>
            </a:r>
            <a:r>
              <a:rPr lang="hu-HU" sz="1700" b="1" dirty="0"/>
              <a:t>méltó magatartást kell, hogy tanúsítsanak, rendezői tevékenységük során alkoholos italt nem fogyaszthatnak, </a:t>
            </a:r>
            <a:r>
              <a:rPr lang="hu-HU" sz="1700" b="1" u="sng" dirty="0"/>
              <a:t>alkoholos befolyásoltság alatt nem állhatnak.</a:t>
            </a:r>
          </a:p>
          <a:p>
            <a:r>
              <a:rPr lang="hu-HU" sz="1700" b="1" dirty="0"/>
              <a:t>Az öltözőkbe csak az arra illetékes személyek léphetnek be. A sportszervezetek részéről a </a:t>
            </a:r>
            <a:r>
              <a:rPr lang="hu-HU" sz="1700" b="1" u="sng" dirty="0"/>
              <a:t>játékvezetői öltözőbe</a:t>
            </a:r>
            <a:r>
              <a:rPr lang="hu-HU" sz="1700" b="1" dirty="0"/>
              <a:t> a mérkőzés előtt és után az igazolások átadására, átvételére a csapatkapitány vagy a csapatvezető léphet be.</a:t>
            </a:r>
          </a:p>
        </p:txBody>
      </p:sp>
    </p:spTree>
    <p:extLst>
      <p:ext uri="{BB962C8B-B14F-4D97-AF65-F5344CB8AC3E}">
        <p14:creationId xmlns:p14="http://schemas.microsoft.com/office/powerpoint/2010/main" val="3362070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74893"/>
              </p:ext>
            </p:extLst>
          </p:nvPr>
        </p:nvGraphicFramePr>
        <p:xfrm>
          <a:off x="107503" y="49759"/>
          <a:ext cx="9001001" cy="6599111"/>
        </p:xfrm>
        <a:graphic>
          <a:graphicData uri="http://schemas.openxmlformats.org/drawingml/2006/table">
            <a:tbl>
              <a:tblPr>
                <a:effectLst>
                  <a:outerShdw blurRad="50800" dist="25000" dir="5400000" rotWithShape="0">
                    <a:schemeClr val="tx2">
                      <a:lumMod val="50000"/>
                      <a:alpha val="40000"/>
                    </a:schemeClr>
                  </a:outerShdw>
                </a:effectLst>
                <a:tableStyleId>{3C2FFA5D-87B4-456A-9821-1D502468CF0F}</a:tableStyleId>
              </a:tblPr>
              <a:tblGrid>
                <a:gridCol w="1656185"/>
                <a:gridCol w="1512168"/>
                <a:gridCol w="964071"/>
                <a:gridCol w="855116"/>
                <a:gridCol w="965713"/>
                <a:gridCol w="1278491"/>
                <a:gridCol w="959312"/>
                <a:gridCol w="809945"/>
              </a:tblGrid>
              <a:tr h="478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M.I. felnőtt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M. II. felnőtt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M. III. felnőtt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M. IV. felnőtt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/>
                        <a:t>U19 </a:t>
                      </a:r>
                      <a:r>
                        <a:rPr lang="hu-HU" sz="1600" b="1" dirty="0" smtClean="0">
                          <a:solidFill>
                            <a:srgbClr val="C00000"/>
                          </a:solidFill>
                        </a:rPr>
                        <a:t>I.O</a:t>
                      </a:r>
                      <a:r>
                        <a:rPr lang="hu-HU" sz="1600" dirty="0" smtClean="0"/>
                        <a:t>/ </a:t>
                      </a:r>
                      <a:r>
                        <a:rPr lang="hu-H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II.O.</a:t>
                      </a: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/>
                        <a:t>U16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U14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</a:tr>
              <a:tr h="611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játékengedély betűjele: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D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hu-H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hu-H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0" lang="hu-H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hu-HU" dirty="0" smtClean="0"/>
                        <a:t>I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I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I </a:t>
                      </a:r>
                      <a:r>
                        <a:rPr lang="hu-HU" sz="1400" dirty="0"/>
                        <a:t>vagy </a:t>
                      </a:r>
                      <a:r>
                        <a:rPr lang="hu-HU" sz="1400" dirty="0" err="1"/>
                        <a:t>Gy</a:t>
                      </a:r>
                      <a:r>
                        <a:rPr lang="hu-HU" sz="1400" dirty="0"/>
                        <a:t>/f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</a:tr>
              <a:tr h="1638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korosztály: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1" i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hu-HU" sz="1400" b="1" i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fő 1995.január 1 </a:t>
                      </a:r>
                      <a:r>
                        <a:rPr lang="hu-HU" sz="1400" b="1" i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után született kötelezően nevezendő!!!!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(16. életévet betöltöttek)</a:t>
                      </a:r>
                      <a:endParaRPr lang="hu-HU" sz="1400" b="1" i="1" u="sng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48779" marR="48779" marT="0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smtClean="0"/>
                        <a:t>16. Életévet betöltött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smtClean="0"/>
                        <a:t>(Naptári naptól)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1400" b="1" dirty="0"/>
                    </a:p>
                  </a:txBody>
                  <a:tcPr marL="48779" marR="48779" marT="0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16. Életévet betöltött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dirty="0" smtClean="0"/>
                        <a:t>(Naptári naptól)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1400" b="1" dirty="0"/>
                    </a:p>
                  </a:txBody>
                  <a:tcPr marL="48779" marR="48779" marT="0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16. Életévet betöltött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dirty="0" smtClean="0"/>
                        <a:t>(Naptári naptól)</a:t>
                      </a:r>
                      <a:endParaRPr lang="hu-HU" sz="1400" b="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1400" b="1" dirty="0"/>
                    </a:p>
                  </a:txBody>
                  <a:tcPr marL="48779" marR="48779" marT="0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rgbClr val="C00000"/>
                          </a:solidFill>
                        </a:rPr>
                        <a:t>1997. jan.1.és 2000.</a:t>
                      </a:r>
                      <a:r>
                        <a:rPr lang="hu-HU" sz="1400" b="1" baseline="0" dirty="0" smtClean="0">
                          <a:solidFill>
                            <a:srgbClr val="C00000"/>
                          </a:solidFill>
                        </a:rPr>
                        <a:t> dec.31.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ILLETVE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1997.jan.1 és 2001.dec.31</a:t>
                      </a:r>
                      <a:r>
                        <a:rPr lang="hu-HU" sz="14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hu-HU" sz="1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2000.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jan.1.és 2002.</a:t>
                      </a:r>
                      <a:r>
                        <a:rPr lang="hu-HU" sz="1400" baseline="0" dirty="0" smtClean="0"/>
                        <a:t> dec.31.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2002. jan.1.</a:t>
                      </a:r>
                      <a:r>
                        <a:rPr lang="hu-HU" sz="1400" baseline="0" dirty="0" smtClean="0"/>
                        <a:t>és</a:t>
                      </a:r>
                      <a:r>
                        <a:rPr lang="hu-HU" sz="1400" dirty="0" smtClean="0"/>
                        <a:t> 2004. dec.31</a:t>
                      </a:r>
                      <a:r>
                        <a:rPr lang="hu-HU" sz="1400" dirty="0"/>
                        <a:t>.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</a:tr>
              <a:tr h="1145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túlkorosok száma: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---</a:t>
                      </a:r>
                      <a:endParaRPr lang="hu-HU" sz="1400" dirty="0"/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---</a:t>
                      </a:r>
                      <a:endParaRPr lang="hu-HU" sz="1400" dirty="0"/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---</a:t>
                      </a:r>
                      <a:endParaRPr lang="hu-HU" sz="1400" dirty="0"/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---</a:t>
                      </a:r>
                      <a:endParaRPr lang="hu-HU" sz="1400" dirty="0"/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1" dirty="0" smtClean="0"/>
                        <a:t>5</a:t>
                      </a:r>
                      <a:r>
                        <a:rPr lang="hu-HU" sz="1800" b="1" baseline="0" dirty="0" smtClean="0"/>
                        <a:t> </a:t>
                      </a:r>
                      <a:r>
                        <a:rPr lang="hu-HU" sz="1400" baseline="0" dirty="0" smtClean="0"/>
                        <a:t>fő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aseline="0" dirty="0" smtClean="0"/>
                        <a:t> 1995. jan.1 után 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/>
                        <a:t>NEM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14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NEM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cserék </a:t>
                      </a:r>
                      <a:r>
                        <a:rPr lang="hu-HU" sz="1600" dirty="0" err="1"/>
                        <a:t>max</a:t>
                      </a:r>
                      <a:r>
                        <a:rPr lang="hu-HU" sz="1600" dirty="0"/>
                        <a:t>. száma: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7/</a:t>
                      </a:r>
                      <a:r>
                        <a:rPr lang="hu-HU" sz="2000" b="1" i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hu-HU" sz="20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7/</a:t>
                      </a:r>
                      <a:r>
                        <a:rPr lang="hu-HU" sz="2000" b="1" i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hu-HU" sz="20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7/</a:t>
                      </a:r>
                      <a:r>
                        <a:rPr lang="hu-HU" sz="2000" b="1" i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hu-HU" sz="20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7/</a:t>
                      </a:r>
                      <a:r>
                        <a:rPr lang="hu-HU" sz="2000" b="1" i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hu-HU" sz="20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7/</a:t>
                      </a:r>
                      <a:r>
                        <a:rPr lang="hu-HU" sz="2000" b="1" i="1" dirty="0" err="1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hu-HU" sz="20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7/</a:t>
                      </a:r>
                      <a:r>
                        <a:rPr lang="hu-HU" sz="2000" b="1" i="1" dirty="0" err="1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hu-HU" sz="20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1" baseline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hu-HU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u-HU" sz="1400" dirty="0" smtClean="0"/>
                        <a:t>fő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smtClean="0"/>
                        <a:t>oda-vissza </a:t>
                      </a:r>
                      <a:r>
                        <a:rPr lang="hu-HU" sz="1200" dirty="0" smtClean="0"/>
                        <a:t>cserélhető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</a:tr>
              <a:tr h="639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/>
                        <a:t>rendezők minimum száma: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10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8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8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6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3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3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3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</a:tr>
              <a:tr h="92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elektronikus jegyzőkönyv: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hu-H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kötelező</a:t>
                      </a:r>
                      <a:endParaRPr kumimoji="0" lang="hu-HU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kötelező</a:t>
                      </a:r>
                      <a:endParaRPr lang="hu-H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ajánlott</a:t>
                      </a:r>
                      <a:endParaRPr lang="hu-H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ajánlott</a:t>
                      </a:r>
                      <a:endParaRPr lang="hu-H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normalizeH="0" baseline="0" dirty="0" smtClean="0">
                          <a:solidFill>
                            <a:srgbClr val="C00000"/>
                          </a:solidFill>
                        </a:rPr>
                        <a:t>Kötelező</a:t>
                      </a:r>
                      <a:r>
                        <a:rPr lang="hu-HU" sz="1400" b="1" normalizeH="0" baseline="0" dirty="0" smtClean="0"/>
                        <a:t>/ </a:t>
                      </a:r>
                      <a:r>
                        <a:rPr lang="hu-HU" sz="1400" b="1" normalizeH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ajánlott </a:t>
                      </a: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1" dirty="0" smtClean="0">
                          <a:solidFill>
                            <a:srgbClr val="C00000"/>
                          </a:solidFill>
                        </a:rPr>
                        <a:t>Kötelező/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ajánlott</a:t>
                      </a:r>
                      <a:endParaRPr lang="hu-HU" sz="1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300" b="1" i="1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ajánlott</a:t>
                      </a:r>
                      <a:endParaRPr lang="hu-HU" sz="1300" b="1" i="1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79" marR="48779" marT="0" marB="0" anchor="ctr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 flipV="1">
            <a:off x="971600" y="151352"/>
            <a:ext cx="74888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hu-H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22831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3065" y="332656"/>
            <a:ext cx="8183880" cy="105156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3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VERSENYKIÍRÁSI VÁLTOZÁSOK A 2015- 2016 BAJNOKI </a:t>
            </a:r>
            <a:r>
              <a:rPr lang="hu-HU" sz="3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ESZTENDŐRE</a:t>
            </a:r>
            <a:endParaRPr lang="hu-HU" sz="3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956" y="476672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Megyei I. felnőtt:</a:t>
            </a:r>
            <a:endParaRPr lang="hu-H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7" name="AutoShape 4" descr="http://host.kx.hu/kepek/teran/kerdojel%20rajz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6" descr="http://host.kx.hu/kepek/teran/kerdojel%20rajz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442466" y="1782107"/>
            <a:ext cx="837800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/>
              <a:t>Alsó korhatár: </a:t>
            </a:r>
            <a:r>
              <a:rPr lang="hu-HU" sz="1600" b="1" dirty="0"/>
              <a:t>16</a:t>
            </a:r>
            <a:r>
              <a:rPr lang="hu-HU" sz="1600" dirty="0"/>
              <a:t>. életévét a mérkőzés napjáig naptári napra </a:t>
            </a:r>
            <a:r>
              <a:rPr lang="hu-HU" sz="1600" dirty="0" smtClean="0"/>
              <a:t>betöltötte</a:t>
            </a:r>
            <a:endParaRPr lang="hu-HU" sz="1600" dirty="0"/>
          </a:p>
          <a:p>
            <a:endParaRPr lang="hu-HU" sz="1600" dirty="0"/>
          </a:p>
          <a:p>
            <a:r>
              <a:rPr lang="hu-HU" sz="1600" b="1" i="1" dirty="0"/>
              <a:t>A mérkőzésre kötelezően nevezendő legalább 3 fő 1995. január 1. és utána született (a továbbiakban UP) labdarúgó, ezek közül a pályán kell lennie legalább 1 főnek. Amennyiben a csapatból egyszerre csak egy fő UP játékos van a pályán, az csak UP játékossal cserélhető.</a:t>
            </a:r>
          </a:p>
          <a:p>
            <a:r>
              <a:rPr lang="hu-HU" sz="1600" b="1" i="1" dirty="0"/>
              <a:t> </a:t>
            </a:r>
          </a:p>
          <a:p>
            <a:r>
              <a:rPr lang="hu-HU" sz="1600" b="1" i="1" u="sng" dirty="0"/>
              <a:t>Csere:</a:t>
            </a:r>
            <a:r>
              <a:rPr lang="hu-HU" sz="1600" b="1" i="1" dirty="0"/>
              <a:t>     </a:t>
            </a:r>
            <a:r>
              <a:rPr lang="hu-HU" sz="1600" b="1" i="1" dirty="0">
                <a:latin typeface="Arial Black" pitchFamily="34" charset="0"/>
              </a:rPr>
              <a:t>7</a:t>
            </a:r>
            <a:r>
              <a:rPr lang="hu-HU" sz="1600" b="1" i="1" dirty="0"/>
              <a:t>  játékosból </a:t>
            </a:r>
            <a:r>
              <a:rPr lang="hu-HU" sz="1600" b="1" i="1" dirty="0">
                <a:solidFill>
                  <a:srgbClr val="FF0000"/>
                </a:solidFill>
              </a:rPr>
              <a:t>5</a:t>
            </a:r>
            <a:r>
              <a:rPr lang="hu-HU" sz="1600" b="1" i="1" dirty="0"/>
              <a:t>  </a:t>
            </a:r>
            <a:r>
              <a:rPr lang="hu-HU" sz="1600" b="1" i="1" dirty="0"/>
              <a:t>fő cserélhető!!!</a:t>
            </a:r>
          </a:p>
          <a:p>
            <a:endParaRPr lang="hu-HU" sz="1600" b="1" i="1" dirty="0"/>
          </a:p>
          <a:p>
            <a:r>
              <a:rPr lang="hu-HU" sz="1600" dirty="0"/>
              <a:t>Az egész mérkőzés során lennie kell a pályán 1995. január 01-én vagy az után született játékosnak! (Amennyiben a csapatból egyszerre csak egy fő 1995.01.01-én vagy azután született játékos van a pályán, az csak utánpótlás korú játékossal cserélhető!)</a:t>
            </a:r>
          </a:p>
          <a:p>
            <a:endParaRPr lang="hu-HU" sz="1600" dirty="0"/>
          </a:p>
          <a:p>
            <a:r>
              <a:rPr lang="hu-HU" sz="1600" b="1" dirty="0" smtClean="0"/>
              <a:t>Kivétel</a:t>
            </a:r>
            <a:r>
              <a:rPr lang="hu-HU" sz="1600" b="1" dirty="0"/>
              <a:t>:</a:t>
            </a:r>
          </a:p>
          <a:p>
            <a:pPr>
              <a:buFontTx/>
              <a:buChar char="-"/>
            </a:pPr>
            <a:r>
              <a:rPr lang="hu-HU" sz="1600" dirty="0"/>
              <a:t> Sérülés esetén nincs több korosztályos csere</a:t>
            </a:r>
          </a:p>
          <a:p>
            <a:pPr>
              <a:buFontTx/>
              <a:buChar char="-"/>
            </a:pPr>
            <a:r>
              <a:rPr lang="hu-HU" sz="1600" dirty="0"/>
              <a:t>Korosztályos kiállításnál nincs több korosztályos csere lehetőség </a:t>
            </a:r>
          </a:p>
        </p:txBody>
      </p:sp>
    </p:spTree>
    <p:extLst>
      <p:ext uri="{BB962C8B-B14F-4D97-AF65-F5344CB8AC3E}">
        <p14:creationId xmlns:p14="http://schemas.microsoft.com/office/powerpoint/2010/main" val="44526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u-HU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Megyei II., III., IV. felnőtt:</a:t>
            </a:r>
            <a: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5112568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Alsó korhatár: 16. életévét a mérkőzés napjáig naptári napra </a:t>
            </a:r>
            <a:r>
              <a:rPr lang="hu-HU" dirty="0" smtClean="0"/>
              <a:t>betöltötte</a:t>
            </a:r>
          </a:p>
          <a:p>
            <a:pPr algn="just"/>
            <a:endParaRPr lang="hu-HU" sz="2000" dirty="0"/>
          </a:p>
          <a:p>
            <a:pPr algn="just"/>
            <a:r>
              <a:rPr lang="hu-HU" dirty="0" smtClean="0"/>
              <a:t>Felső </a:t>
            </a:r>
            <a:r>
              <a:rPr lang="hu-HU" dirty="0"/>
              <a:t>korhatár nincs.</a:t>
            </a:r>
          </a:p>
          <a:p>
            <a:pPr marL="0" indent="0" algn="just">
              <a:buNone/>
            </a:pPr>
            <a:endParaRPr lang="hu-HU" sz="2000" dirty="0"/>
          </a:p>
          <a:p>
            <a:pPr algn="just"/>
            <a:r>
              <a:rPr lang="hu-HU" dirty="0"/>
              <a:t>A versenyjegyzőkönyvbe beírt 7 fő cserejátékos közül 5 fő cserélhető.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  <a:r>
              <a:rPr lang="hu-HU" b="1" u="sng" dirty="0"/>
              <a:t>A felnőtt bajnokság ezen osztályaiban nincs korosztályos megkötés!!!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236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hu-HU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U19 (Megyei </a:t>
            </a:r>
            <a:r>
              <a:rPr lang="hu-HU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 osztály):</a:t>
            </a:r>
            <a: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u-HU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Önálló bajnokság</a:t>
            </a:r>
            <a: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u-HU" dirty="0">
                <a:effectLst/>
              </a:rPr>
              <a:t> </a:t>
            </a:r>
            <a:br>
              <a:rPr lang="hu-HU" dirty="0">
                <a:effectLst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dirty="0"/>
              <a:t>1997. január 1. és 2000. december 31. között </a:t>
            </a:r>
            <a:r>
              <a:rPr lang="hu-HU" dirty="0" smtClean="0"/>
              <a:t>születettek</a:t>
            </a:r>
            <a:r>
              <a:rPr lang="hu-HU" dirty="0"/>
              <a:t> </a:t>
            </a:r>
            <a:r>
              <a:rPr lang="hu-HU" dirty="0" smtClean="0"/>
              <a:t>(+ túlkorosok)</a:t>
            </a:r>
            <a:r>
              <a:rPr lang="hu-HU" dirty="0"/>
              <a:t>.</a:t>
            </a:r>
            <a:endParaRPr lang="hu-HU" dirty="0"/>
          </a:p>
          <a:p>
            <a:pPr algn="just"/>
            <a:r>
              <a:rPr lang="hu-HU" dirty="0"/>
              <a:t>Túlkoros (1995. január 1-én és utána született) játékos 5 fő nevezhető és </a:t>
            </a:r>
            <a:r>
              <a:rPr lang="hu-HU" dirty="0" err="1"/>
              <a:t>egyidőben</a:t>
            </a:r>
            <a:r>
              <a:rPr lang="hu-HU" dirty="0"/>
              <a:t> szerepeltethető. </a:t>
            </a:r>
          </a:p>
          <a:p>
            <a:pPr algn="just"/>
            <a:r>
              <a:rPr lang="hu-HU" dirty="0"/>
              <a:t>Játékra jogosultak az alábbi évben születettek:</a:t>
            </a:r>
          </a:p>
          <a:p>
            <a:pPr algn="just"/>
            <a:r>
              <a:rPr lang="hu-HU" dirty="0"/>
              <a:t>1995, 1996		</a:t>
            </a:r>
            <a:r>
              <a:rPr lang="hu-HU" dirty="0" smtClean="0"/>
              <a:t>– </a:t>
            </a:r>
            <a:r>
              <a:rPr lang="hu-HU" dirty="0"/>
              <a:t>túlkoros (maximum 5 fő)</a:t>
            </a:r>
          </a:p>
          <a:p>
            <a:pPr algn="just"/>
            <a:r>
              <a:rPr lang="hu-HU" dirty="0"/>
              <a:t>1997, 1998, 1999, 2000 </a:t>
            </a:r>
            <a:r>
              <a:rPr lang="hu-HU" dirty="0" smtClean="0"/>
              <a:t>– </a:t>
            </a:r>
            <a:r>
              <a:rPr lang="hu-HU" dirty="0"/>
              <a:t>normál U19 korosztály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/>
              <a:t>A versenyjegyzőkönyvbe beírt 7 fő cserejátékos közül 7 fő cserélhető.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842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183880" cy="1051560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hu-HU" sz="3200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U19 (Megyei II., III. osztály):</a:t>
            </a:r>
            <a:br>
              <a:rPr lang="hu-HU" sz="3200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u-HU" sz="3200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megyei II és III felnőtt találkozók előmérkőzése</a:t>
            </a:r>
            <a:r>
              <a:rPr lang="hu-HU" sz="3200" u="sng" dirty="0">
                <a:effectLst/>
              </a:rPr>
              <a:t/>
            </a:r>
            <a:br>
              <a:rPr lang="hu-HU" sz="3200" u="sng" dirty="0">
                <a:effectLst/>
              </a:rPr>
            </a:br>
            <a:endParaRPr lang="hu-HU" sz="3200" u="sng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dirty="0"/>
              <a:t>1997. január 1. és </a:t>
            </a:r>
            <a:r>
              <a:rPr lang="hu-HU" b="1" u="sng" dirty="0"/>
              <a:t>2001</a:t>
            </a:r>
            <a:r>
              <a:rPr lang="hu-HU" dirty="0"/>
              <a:t>. december 31. között </a:t>
            </a:r>
            <a:r>
              <a:rPr lang="hu-HU" dirty="0" smtClean="0"/>
              <a:t>születettek+túlkorosok.  </a:t>
            </a:r>
            <a:r>
              <a:rPr lang="hu-HU" dirty="0"/>
              <a:t>(Eltérően a Megyei I. U19-től!)</a:t>
            </a:r>
          </a:p>
          <a:p>
            <a:pPr algn="just"/>
            <a:r>
              <a:rPr lang="hu-HU" dirty="0"/>
              <a:t>Túlkoros (1995. január 1-én és utána született) játékos 5 fő nevezhető és </a:t>
            </a:r>
            <a:r>
              <a:rPr lang="hu-HU" dirty="0" err="1"/>
              <a:t>egyidőben</a:t>
            </a:r>
            <a:r>
              <a:rPr lang="hu-HU" dirty="0"/>
              <a:t> szerepeltethető.</a:t>
            </a:r>
          </a:p>
          <a:p>
            <a:pPr algn="just"/>
            <a:r>
              <a:rPr lang="hu-HU" dirty="0"/>
              <a:t>Játékra jogosultak az alábbi évben születettek:</a:t>
            </a:r>
          </a:p>
          <a:p>
            <a:pPr algn="just"/>
            <a:r>
              <a:rPr lang="hu-HU" dirty="0"/>
              <a:t>1995, 1996		</a:t>
            </a:r>
            <a:r>
              <a:rPr lang="hu-HU" dirty="0" smtClean="0"/>
              <a:t>– </a:t>
            </a:r>
            <a:r>
              <a:rPr lang="hu-HU" dirty="0"/>
              <a:t>túlkoros (maximum 5 fő)</a:t>
            </a:r>
          </a:p>
          <a:p>
            <a:pPr algn="just"/>
            <a:r>
              <a:rPr lang="hu-HU" dirty="0"/>
              <a:t>1997, 1998, 1999, 2000, 2001 </a:t>
            </a:r>
            <a:r>
              <a:rPr lang="hu-HU" dirty="0" smtClean="0"/>
              <a:t>– </a:t>
            </a:r>
            <a:r>
              <a:rPr lang="hu-HU" dirty="0"/>
              <a:t>normál U19 korosztály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versenyjegyzőkönyvbe beírt 7 fő cserejátékos közül 7 fő cserélhető.</a:t>
            </a:r>
          </a:p>
          <a:p>
            <a:pPr marL="0" indent="0" algn="just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394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83880" cy="1051560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hu-HU" sz="3200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U16 (I. osztály):</a:t>
            </a:r>
            <a:br>
              <a:rPr lang="hu-HU" sz="3200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u-HU" sz="3200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megyei I. felnőtt találkozók előmérkőzése</a:t>
            </a:r>
            <a:r>
              <a:rPr lang="hu-HU" sz="3200" u="sng" dirty="0">
                <a:effectLst/>
              </a:rPr>
              <a:t/>
            </a:r>
            <a:br>
              <a:rPr lang="hu-HU" sz="3200" u="sng" dirty="0">
                <a:effectLst/>
              </a:rPr>
            </a:br>
            <a:endParaRPr lang="hu-HU" sz="3200" u="sng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183880" cy="4187952"/>
          </a:xfrm>
        </p:spPr>
        <p:txBody>
          <a:bodyPr/>
          <a:lstStyle/>
          <a:p>
            <a:pPr algn="just"/>
            <a:r>
              <a:rPr lang="hu-HU" dirty="0"/>
              <a:t>2000. január 1. és 2002. december 31. között </a:t>
            </a:r>
            <a:r>
              <a:rPr lang="hu-HU" dirty="0" smtClean="0"/>
              <a:t>születettek. </a:t>
            </a:r>
            <a:endParaRPr lang="hu-HU" dirty="0"/>
          </a:p>
          <a:p>
            <a:pPr algn="just"/>
            <a:r>
              <a:rPr lang="hu-HU" dirty="0"/>
              <a:t>Túlkoros illetve fiatalabb korú játékos szerepeltetése nem megengedett!</a:t>
            </a:r>
          </a:p>
          <a:p>
            <a:pPr algn="just"/>
            <a:r>
              <a:rPr lang="hu-HU" dirty="0"/>
              <a:t>Játékra jogosultak az alábbi évben születettek: (2000, 2001, 2002)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versenyjegyzőkönyvbe beírt 7 fő cserejátékos közül 7 fő cserélhető.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025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183880" cy="105156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hu-HU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U16 </a:t>
            </a:r>
            <a:r>
              <a:rPr lang="hu-HU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hu-HU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osztály):</a:t>
            </a:r>
            <a: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u-HU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Önálló bajnokság</a:t>
            </a:r>
            <a:r>
              <a:rPr lang="hu-HU" dirty="0">
                <a:effectLst/>
              </a:rPr>
              <a:t/>
            </a:r>
            <a:br>
              <a:rPr lang="hu-HU" dirty="0">
                <a:effectLst/>
              </a:rPr>
            </a:br>
            <a:r>
              <a:rPr lang="hu-HU" dirty="0">
                <a:effectLst/>
              </a:rPr>
              <a:t> </a:t>
            </a:r>
            <a:br>
              <a:rPr lang="hu-HU" dirty="0">
                <a:effectLst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/>
          <a:lstStyle/>
          <a:p>
            <a:pPr algn="just"/>
            <a:r>
              <a:rPr lang="hu-HU" dirty="0"/>
              <a:t>2000. január 1. és 2002. december 31. között </a:t>
            </a:r>
            <a:r>
              <a:rPr lang="hu-HU" dirty="0" smtClean="0"/>
              <a:t>születettek. </a:t>
            </a:r>
            <a:endParaRPr lang="hu-HU" dirty="0"/>
          </a:p>
          <a:p>
            <a:pPr algn="just"/>
            <a:r>
              <a:rPr lang="hu-HU" dirty="0"/>
              <a:t>Túlkoros illetve fiatalabb korú játékos szerepeltetése nem megengedett!</a:t>
            </a:r>
          </a:p>
          <a:p>
            <a:pPr algn="just"/>
            <a:r>
              <a:rPr lang="hu-HU" dirty="0"/>
              <a:t>Játékra jogosultak az alábbi évben születettek: (2000, 2001, 2002</a:t>
            </a:r>
            <a:r>
              <a:rPr lang="hu-HU" dirty="0" smtClean="0"/>
              <a:t>)</a:t>
            </a:r>
            <a:endParaRPr lang="hu-HU" dirty="0"/>
          </a:p>
          <a:p>
            <a:pPr algn="just"/>
            <a:r>
              <a:rPr lang="hu-HU" dirty="0"/>
              <a:t>A versenyjegyzőkönyvbe beírt 7 fő cserejátékos közül 7 fő cserélhető.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567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U14 bajnokság:</a:t>
            </a:r>
            <a: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hu-H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hu-HU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¾ pályás </a:t>
            </a:r>
            <a:r>
              <a:rPr lang="hu-HU" sz="2000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Önálló bajnokság (több csoportos)</a:t>
            </a:r>
            <a:r>
              <a:rPr lang="hu-HU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hu-HU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hu-HU" sz="2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5589240"/>
          </a:xfrm>
        </p:spPr>
        <p:txBody>
          <a:bodyPr>
            <a:normAutofit fontScale="55000" lnSpcReduction="20000"/>
          </a:bodyPr>
          <a:lstStyle/>
          <a:p>
            <a:r>
              <a:rPr lang="hu-HU" sz="2900" u="sng" dirty="0"/>
              <a:t>Korosztály:</a:t>
            </a:r>
            <a:r>
              <a:rPr lang="hu-HU" sz="2900" dirty="0"/>
              <a:t> 2002. január 1. - 2004. december 31. között születettek. Túlkoros játékos szerepeltetése nem megengedett.</a:t>
            </a:r>
          </a:p>
          <a:p>
            <a:r>
              <a:rPr lang="hu-HU" sz="2900" u="sng" dirty="0"/>
              <a:t>Játékidő:</a:t>
            </a:r>
            <a:r>
              <a:rPr lang="hu-HU" sz="2900" dirty="0"/>
              <a:t> 	2 x 35 perc</a:t>
            </a:r>
          </a:p>
          <a:p>
            <a:r>
              <a:rPr lang="hu-HU" sz="2900" u="sng" dirty="0"/>
              <a:t>Pálya mérete:</a:t>
            </a:r>
            <a:r>
              <a:rPr lang="hu-HU" sz="2900" dirty="0"/>
              <a:t> Két 16-os közötti terület (3/4 pálya)</a:t>
            </a:r>
          </a:p>
          <a:p>
            <a:r>
              <a:rPr lang="hu-HU" sz="2900" u="sng" dirty="0"/>
              <a:t>Kapu mérete:</a:t>
            </a:r>
            <a:r>
              <a:rPr lang="hu-HU" sz="2900" dirty="0"/>
              <a:t> 	5 x 2 m</a:t>
            </a:r>
          </a:p>
          <a:p>
            <a:r>
              <a:rPr lang="hu-HU" sz="2900" u="sng" dirty="0"/>
              <a:t>Játékosok létszáma</a:t>
            </a:r>
            <a:r>
              <a:rPr lang="hu-HU" sz="2900" dirty="0"/>
              <a:t>: 9 fő (1 kapus + 8 mezőnyjátékos). A mérkőzést csak akkor szabad elkezdeni, ha mindkét csapat legalább 9 fő játékra kész állapotban lévő játékossal a mérkőzésre megjelent. A mérkőzés folyamán megengedett minimális csapatlétszám, amellyel még folytatható a mérkőzés: 7 fő (1+6 fő)</a:t>
            </a:r>
          </a:p>
          <a:p>
            <a:r>
              <a:rPr lang="hu-HU" sz="2900" u="sng" dirty="0"/>
              <a:t>Cserék:</a:t>
            </a:r>
            <a:r>
              <a:rPr lang="hu-HU" sz="2900" dirty="0"/>
              <a:t> A verseny jegyzőkönyvbe beírt 5 fő cserejátékos közül 5 fő játékos cserélhető. A lecserélt játékosok visszacserélhetőek. Csere csak a félpályánál, a kispadok oldalán lehetséges. </a:t>
            </a:r>
          </a:p>
          <a:p>
            <a:r>
              <a:rPr lang="hu-HU" sz="2900" u="sng" dirty="0"/>
              <a:t>Büntetőpont</a:t>
            </a:r>
            <a:r>
              <a:rPr lang="hu-HU" sz="2900" dirty="0"/>
              <a:t>: 	9 méterre, büntetőterület: 12 méterre kell kijelölni.</a:t>
            </a:r>
          </a:p>
          <a:p>
            <a:r>
              <a:rPr lang="hu-HU" sz="2900" u="sng" dirty="0"/>
              <a:t>Szabadrúgás</a:t>
            </a:r>
            <a:r>
              <a:rPr lang="hu-HU" sz="2900" dirty="0"/>
              <a:t>: 	7 méterre a letett labdától</a:t>
            </a:r>
          </a:p>
          <a:p>
            <a:r>
              <a:rPr lang="hu-HU" sz="2900" u="sng" dirty="0"/>
              <a:t>Szögletrúgás</a:t>
            </a:r>
            <a:r>
              <a:rPr lang="hu-HU" sz="2900" dirty="0"/>
              <a:t>:	a kapufától 16,5 méterre. (a büntetőterület sarokpontjáról).</a:t>
            </a:r>
          </a:p>
          <a:p>
            <a:r>
              <a:rPr lang="hu-HU" sz="2900" u="sng" dirty="0"/>
              <a:t>Bedobás</a:t>
            </a:r>
            <a:r>
              <a:rPr lang="hu-HU" sz="2900" dirty="0"/>
              <a:t>: 	az oldalvonalon túljutott labdát csak bedobással lehet játékba hozni.</a:t>
            </a:r>
          </a:p>
          <a:p>
            <a:r>
              <a:rPr lang="hu-HU" sz="2900" u="sng" dirty="0"/>
              <a:t>A labda mérete</a:t>
            </a:r>
            <a:r>
              <a:rPr lang="hu-HU" sz="2900" dirty="0"/>
              <a:t>: A játékot 5-ös labdával kell játszani.</a:t>
            </a:r>
          </a:p>
          <a:p>
            <a:r>
              <a:rPr lang="hu-HU" sz="2900" u="sng" dirty="0"/>
              <a:t>Les szabály:</a:t>
            </a:r>
            <a:r>
              <a:rPr lang="hu-HU" sz="2900" dirty="0"/>
              <a:t>	alkalmazni kell</a:t>
            </a:r>
          </a:p>
          <a:p>
            <a:r>
              <a:rPr lang="hu-HU" sz="2900" u="sng" dirty="0"/>
              <a:t>Sárga és piros lap:</a:t>
            </a:r>
            <a:r>
              <a:rPr lang="hu-HU" sz="2900" dirty="0"/>
              <a:t> alkalmazni </a:t>
            </a:r>
            <a:r>
              <a:rPr lang="hu-HU" sz="2900" dirty="0" smtClean="0"/>
              <a:t>kell</a:t>
            </a:r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3860141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6352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Tartalékcsapatban szerepeltetés</a:t>
            </a:r>
            <a:endParaRPr lang="hu-H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8887" y="1318980"/>
            <a:ext cx="8183880" cy="47743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sz="2000" dirty="0"/>
              <a:t>Tartalékcsapatban a sportszervezet csak azon labdarúgói szerepeltethetők,akik az </a:t>
            </a:r>
            <a:r>
              <a:rPr lang="hu-HU" sz="2400" b="1" dirty="0"/>
              <a:t>adott hétvégén/fordulóban </a:t>
            </a:r>
            <a:r>
              <a:rPr lang="hu-HU" sz="2000" dirty="0"/>
              <a:t>a sportszervezet </a:t>
            </a:r>
            <a:r>
              <a:rPr lang="hu-HU" sz="2400" b="1" dirty="0"/>
              <a:t>egyetlen más csapatában sem szerepeltek</a:t>
            </a:r>
            <a:r>
              <a:rPr lang="hu-HU" sz="2400" dirty="0"/>
              <a:t>. </a:t>
            </a:r>
            <a:r>
              <a:rPr lang="hu-HU" sz="2000" dirty="0"/>
              <a:t>(Adott fordulónak a szombatot és vasárnapot, vagy hétközi mérkőzést, együtt kell érteni</a:t>
            </a:r>
            <a:r>
              <a:rPr lang="hu-HU" sz="2000" dirty="0" smtClean="0"/>
              <a:t>)</a:t>
            </a:r>
          </a:p>
          <a:p>
            <a:pPr marL="0" indent="0" algn="just">
              <a:buNone/>
            </a:pPr>
            <a:endParaRPr lang="hu-HU" sz="1200" dirty="0" smtClean="0"/>
          </a:p>
          <a:p>
            <a:pPr algn="just"/>
            <a:r>
              <a:rPr lang="hu-HU" sz="2400" dirty="0" smtClean="0"/>
              <a:t> </a:t>
            </a:r>
            <a:r>
              <a:rPr lang="hu-HU" sz="2400" b="1" dirty="0"/>
              <a:t>Az eredeti sorsolástól eltérő időpontban lejátszandó mérkőzés(</a:t>
            </a:r>
            <a:r>
              <a:rPr lang="hu-HU" sz="2400" b="1" dirty="0" err="1"/>
              <a:t>ek</a:t>
            </a:r>
            <a:r>
              <a:rPr lang="hu-HU" sz="2400" b="1" dirty="0"/>
              <a:t>) a játékjogosultság szempontjából úgy tekintendő(k), mintha az érintett mérkőzés az eredetileg kisorsolt időpontban kerülne/került volna lejátszásra</a:t>
            </a:r>
            <a:r>
              <a:rPr lang="hu-HU" sz="2400" b="1" dirty="0" smtClean="0"/>
              <a:t>!</a:t>
            </a:r>
          </a:p>
          <a:p>
            <a:pPr marL="0" indent="0" algn="just">
              <a:buNone/>
            </a:pPr>
            <a:endParaRPr lang="hu-HU" sz="1200" dirty="0" smtClean="0"/>
          </a:p>
          <a:p>
            <a:pPr algn="just"/>
            <a:r>
              <a:rPr lang="hu-HU" sz="2400" dirty="0" smtClean="0"/>
              <a:t> </a:t>
            </a:r>
            <a:r>
              <a:rPr lang="hu-HU" sz="2400" dirty="0"/>
              <a:t>Fentiek figyelembevétele mellett a bajnokság </a:t>
            </a:r>
            <a:r>
              <a:rPr lang="hu-HU" sz="2400" b="1" dirty="0"/>
              <a:t>utolsó </a:t>
            </a:r>
            <a:r>
              <a:rPr lang="hu-HU" sz="3600" b="1" dirty="0">
                <a:solidFill>
                  <a:srgbClr val="FF0000"/>
                </a:solidFill>
              </a:rPr>
              <a:t>4</a:t>
            </a:r>
            <a:r>
              <a:rPr lang="hu-HU" sz="3600" b="1" dirty="0"/>
              <a:t> </a:t>
            </a:r>
            <a:r>
              <a:rPr lang="hu-HU" sz="2400" b="1" dirty="0"/>
              <a:t>fordulójának mérkőzésein </a:t>
            </a:r>
            <a:r>
              <a:rPr lang="hu-HU" sz="2400" dirty="0"/>
              <a:t>már csak azok a labdarúgók szerepeltethetők, akik a bajnokság során </a:t>
            </a:r>
            <a:r>
              <a:rPr lang="hu-HU" sz="2400" b="1" dirty="0"/>
              <a:t>legalább </a:t>
            </a:r>
            <a:r>
              <a:rPr lang="hu-HU" sz="3600" b="1" dirty="0">
                <a:solidFill>
                  <a:srgbClr val="FF0000"/>
                </a:solidFill>
              </a:rPr>
              <a:t>5</a:t>
            </a:r>
            <a:r>
              <a:rPr lang="hu-HU" sz="3600" b="1" dirty="0"/>
              <a:t> </a:t>
            </a:r>
            <a:r>
              <a:rPr lang="hu-HU" sz="2400" b="1" dirty="0"/>
              <a:t>alkalommal szerepeltek (pályára léptek) a tartalékcsapatban. </a:t>
            </a:r>
            <a:r>
              <a:rPr lang="hu-HU" sz="2400" b="1" i="1" u="sng" dirty="0">
                <a:solidFill>
                  <a:srgbClr val="FF0000"/>
                </a:solidFill>
              </a:rPr>
              <a:t>Az első csapat játékosai közül</a:t>
            </a:r>
            <a:r>
              <a:rPr lang="hu-HU" sz="2400" b="1" i="1" u="sng" dirty="0" smtClean="0">
                <a:solidFill>
                  <a:srgbClr val="FF0000"/>
                </a:solidFill>
              </a:rPr>
              <a:t>!!!</a:t>
            </a:r>
            <a:endParaRPr lang="hu-HU" sz="2400" b="1" i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38" y="5927493"/>
            <a:ext cx="1460378" cy="5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155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905</Words>
  <Application>Microsoft Office PowerPoint</Application>
  <PresentationFormat>Diavetítés a képernyőre (4:3 oldalarány)</PresentationFormat>
  <Paragraphs>171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14</vt:i4>
      </vt:variant>
    </vt:vector>
  </HeadingPairs>
  <TitlesOfParts>
    <vt:vector size="16" baseType="lpstr">
      <vt:lpstr>Aspektus</vt:lpstr>
      <vt:lpstr>Loggia</vt:lpstr>
      <vt:lpstr>TÁJÉKOZTATÓ  </vt:lpstr>
      <vt:lpstr>VERSENYKIÍRÁSI VÁLTOZÁSOK A 2015- 2016 BAJNOKI ESZTENDŐRE</vt:lpstr>
      <vt:lpstr>Megyei II., III., IV. felnőtt: </vt:lpstr>
      <vt:lpstr>U19 (Megyei I. osztály): Önálló bajnokság   </vt:lpstr>
      <vt:lpstr>U19 (Megyei II., III. osztály): A megyei II és III felnőtt találkozók előmérkőzése </vt:lpstr>
      <vt:lpstr>U16 (I. osztály): A megyei I. felnőtt találkozók előmérkőzése </vt:lpstr>
      <vt:lpstr>U16 (II. osztály): Önálló bajnokság   </vt:lpstr>
      <vt:lpstr>U14 bajnokság: ¾ pályás Önálló bajnokság (több csoportos) </vt:lpstr>
      <vt:lpstr>Tartalékcsapatban szerepeltetés</vt:lpstr>
      <vt:lpstr>VERSENYENGEDÉLYEK és SPORTORVOSI KÁRTYÁK </vt:lpstr>
      <vt:lpstr>Regisztrációs kártya</vt:lpstr>
      <vt:lpstr>RENDEZŐI LÉTSZÁMOK BAJNOKI ÉS KUPA MÉRKŐZÉSEKEN:  </vt:lpstr>
      <vt:lpstr>RENDEZŐI NÉVSOR</vt:lpstr>
      <vt:lpstr>PowerPoint bemutató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Csehné Magdi</dc:creator>
  <cp:lastModifiedBy>Gyetvai Péter</cp:lastModifiedBy>
  <cp:revision>83</cp:revision>
  <dcterms:created xsi:type="dcterms:W3CDTF">2015-07-15T11:43:51Z</dcterms:created>
  <dcterms:modified xsi:type="dcterms:W3CDTF">2015-08-18T09:49:22Z</dcterms:modified>
</cp:coreProperties>
</file>